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57" r:id="rId5"/>
    <p:sldId id="263" r:id="rId6"/>
    <p:sldId id="264" r:id="rId7"/>
    <p:sldId id="265" r:id="rId8"/>
    <p:sldId id="266" r:id="rId9"/>
    <p:sldId id="267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BBC525-1216-4A96-BB22-7D820F4297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916484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9" Type="http://schemas.openxmlformats.org/officeDocument/2006/relationships/oleObject" Target="../embeddings/oleObject19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9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4.wmf"/><Relationship Id="rId32" Type="http://schemas.openxmlformats.org/officeDocument/2006/relationships/image" Target="../media/image18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6.wmf"/><Relationship Id="rId36" Type="http://schemas.openxmlformats.org/officeDocument/2006/relationships/image" Target="../media/image20.wmf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7.wmf"/><Relationship Id="rId35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image" Target="../media/image32.png"/><Relationship Id="rId5" Type="http://schemas.openxmlformats.org/officeDocument/2006/relationships/image" Target="../media/image29.jpe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4.wav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8.png"/><Relationship Id="rId2" Type="http://schemas.openxmlformats.org/officeDocument/2006/relationships/audio" Target="../media/audio5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11" Type="http://schemas.openxmlformats.org/officeDocument/2006/relationships/image" Target="../media/image35.wmf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2" y="1914597"/>
            <a:ext cx="91949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Ідеальний</a:t>
            </a:r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газ.</a:t>
            </a:r>
          </a:p>
          <a:p>
            <a:pPr algn="ctr"/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Рівняння</a:t>
            </a:r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стану </a:t>
            </a:r>
            <a:r>
              <a:rPr lang="ru-RU" sz="4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ідеального</a:t>
            </a:r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газу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6957" y="2967335"/>
            <a:ext cx="4790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увагу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9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12776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Ідеальний газ </a:t>
            </a:r>
            <a:r>
              <a:rPr lang="uk-UA" b="1" i="1" dirty="0"/>
              <a:t>– це модель реального </a:t>
            </a:r>
            <a:r>
              <a:rPr lang="uk-UA" b="1" i="1" dirty="0" smtClean="0"/>
              <a:t>     газу </a:t>
            </a:r>
            <a:r>
              <a:rPr lang="uk-UA" b="1" i="1" dirty="0"/>
              <a:t>в якому: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/>
              <a:t>відсутня взаємодія між молекулами;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/>
              <a:t>молекули – матеріальні точки </a:t>
            </a:r>
            <a:r>
              <a:rPr lang="uk-UA" b="1" i="1" dirty="0" smtClean="0"/>
              <a:t>певної маси </a:t>
            </a:r>
            <a:r>
              <a:rPr lang="uk-UA" b="1" i="1" dirty="0"/>
              <a:t>(займають безмежно малий об’єм в порівнянні з об’ємом посудини);  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/>
              <a:t>при зіткненні  між собою та зі стінками посудини ведуть себе  як пружні кульки; 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/>
              <a:t>молекули рівномірно розподілені по об’єму.</a:t>
            </a:r>
            <a:endParaRPr lang="uk-UA" dirty="0"/>
          </a:p>
        </p:txBody>
      </p:sp>
      <p:pic>
        <p:nvPicPr>
          <p:cNvPr id="1030" name="Picture 6" descr="Priroda5 6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04" y="1072525"/>
            <a:ext cx="2574312" cy="193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МОЛЕКУЛЯРНО-КИНЕТИЧЕСКАЯ ТЕ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59" y="3356992"/>
            <a:ext cx="265120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458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1" name="Rectangle 10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2" name="Rectangle 12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3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4" name="Rectangle 1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539750" y="3933825"/>
          <a:ext cx="22320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Формула" r:id="rId3" imgW="1155700" imgH="393700" progId="Equation.3">
                  <p:embed/>
                </p:oleObj>
              </mc:Choice>
              <mc:Fallback>
                <p:oleObj name="Формула" r:id="rId3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933825"/>
                        <a:ext cx="2232025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987675" y="4033838"/>
            <a:ext cx="5905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ru-RU" altLang="ru-RU" sz="2800" dirty="0"/>
              <a:t>- </a:t>
            </a:r>
            <a:r>
              <a:rPr lang="ru-RU" altLang="ru-RU" sz="2800" dirty="0" err="1" smtClean="0"/>
              <a:t>Універсальна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газова</a:t>
            </a:r>
            <a:r>
              <a:rPr lang="ru-RU" altLang="ru-RU" sz="2800" dirty="0" smtClean="0"/>
              <a:t> стала</a:t>
            </a:r>
            <a:endParaRPr lang="ru-RU" altLang="ru-RU" sz="2800" dirty="0"/>
          </a:p>
        </p:txBody>
      </p:sp>
      <p:graphicFrame>
        <p:nvGraphicFramePr>
          <p:cNvPr id="6162" name="Object 18"/>
          <p:cNvGraphicFramePr>
            <a:graphicFrameLocks noChangeAspect="1"/>
          </p:cNvGraphicFramePr>
          <p:nvPr/>
        </p:nvGraphicFramePr>
        <p:xfrm>
          <a:off x="179388" y="5805488"/>
          <a:ext cx="16557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Формула" r:id="rId5" imgW="736560" imgH="393480" progId="Equation.3">
                  <p:embed/>
                </p:oleObj>
              </mc:Choice>
              <mc:Fallback>
                <p:oleObj name="Формула" r:id="rId5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05488"/>
                        <a:ext cx="16557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6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339975" y="4872038"/>
            <a:ext cx="6480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buFontTx/>
              <a:buChar char="-"/>
            </a:pPr>
            <a:r>
              <a:rPr lang="ru-RU" altLang="ru-RU" sz="2800" dirty="0"/>
              <a:t>(1) </a:t>
            </a:r>
            <a:r>
              <a:rPr lang="ru-RU" altLang="ru-RU" sz="2800" dirty="0" err="1" smtClean="0"/>
              <a:t>рівняння</a:t>
            </a:r>
            <a:r>
              <a:rPr lang="ru-RU" altLang="ru-RU" sz="2800" dirty="0" smtClean="0"/>
              <a:t> стану </a:t>
            </a:r>
            <a:r>
              <a:rPr lang="ru-RU" altLang="ru-RU" sz="2800" dirty="0" err="1" smtClean="0"/>
              <a:t>ідеального</a:t>
            </a:r>
            <a:r>
              <a:rPr lang="ru-RU" altLang="ru-RU" sz="2800" dirty="0" smtClean="0"/>
              <a:t> газу</a:t>
            </a:r>
            <a:endParaRPr lang="ru-RU" altLang="ru-RU" sz="2800" dirty="0"/>
          </a:p>
          <a:p>
            <a:pPr>
              <a:buFontTx/>
              <a:buChar char="-"/>
            </a:pPr>
            <a:r>
              <a:rPr lang="ru-RU" altLang="ru-RU" sz="2800" dirty="0" err="1" smtClean="0">
                <a:latin typeface="Arial" charset="0"/>
              </a:rPr>
              <a:t>Рівняняя</a:t>
            </a:r>
            <a:r>
              <a:rPr lang="ru-RU" altLang="ru-RU" sz="2800" dirty="0" smtClean="0">
                <a:latin typeface="Arial" charset="0"/>
              </a:rPr>
              <a:t> </a:t>
            </a:r>
            <a:r>
              <a:rPr lang="ru-RU" altLang="ru-RU" sz="2800" dirty="0" err="1" smtClean="0">
                <a:latin typeface="Arial" charset="0"/>
              </a:rPr>
              <a:t>Менделєєва</a:t>
            </a:r>
            <a:r>
              <a:rPr lang="ru-RU" altLang="ru-RU" sz="2800" dirty="0" smtClean="0">
                <a:latin typeface="Arial" charset="0"/>
              </a:rPr>
              <a:t> </a:t>
            </a:r>
            <a:endParaRPr lang="ru-RU" altLang="ru-RU" sz="2800" dirty="0"/>
          </a:p>
        </p:txBody>
      </p:sp>
      <p:sp>
        <p:nvSpPr>
          <p:cNvPr id="2078" name="Rectangle 2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4500563" y="6016625"/>
            <a:ext cx="439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ru-RU" altLang="ru-RU" sz="2800" dirty="0"/>
              <a:t>-(2)  </a:t>
            </a:r>
            <a:r>
              <a:rPr lang="ru-RU" altLang="ru-RU" sz="2800" dirty="0" err="1" smtClean="0"/>
              <a:t>рівняння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Клайперона</a:t>
            </a:r>
            <a:endParaRPr lang="ru-RU" altLang="ru-RU" dirty="0"/>
          </a:p>
        </p:txBody>
      </p:sp>
      <p:sp>
        <p:nvSpPr>
          <p:cNvPr id="2080" name="Rectangle 26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69" name="Object 25"/>
          <p:cNvGraphicFramePr>
            <a:graphicFrameLocks noChangeAspect="1"/>
          </p:cNvGraphicFramePr>
          <p:nvPr/>
        </p:nvGraphicFramePr>
        <p:xfrm>
          <a:off x="900113" y="1484313"/>
          <a:ext cx="7191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Формула" r:id="rId7" imgW="279279" imgH="165028" progId="Equation.3">
                  <p:embed/>
                </p:oleObj>
              </mc:Choice>
              <mc:Fallback>
                <p:oleObj name="Формула" r:id="rId7" imgW="279279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84313"/>
                        <a:ext cx="7191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1" name="Rectangle 2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71" name="Object 27"/>
          <p:cNvGraphicFramePr>
            <a:graphicFrameLocks noChangeAspect="1"/>
          </p:cNvGraphicFramePr>
          <p:nvPr/>
        </p:nvGraphicFramePr>
        <p:xfrm>
          <a:off x="1619250" y="1484313"/>
          <a:ext cx="7207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Формула" r:id="rId9" imgW="291847" imgH="177646" progId="Equation.3">
                  <p:embed/>
                </p:oleObj>
              </mc:Choice>
              <mc:Fallback>
                <p:oleObj name="Формула" r:id="rId9" imgW="291847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484313"/>
                        <a:ext cx="7207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2" name="Rectangle 30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73" name="Object 29"/>
          <p:cNvGraphicFramePr>
            <a:graphicFrameLocks noChangeAspect="1"/>
          </p:cNvGraphicFramePr>
          <p:nvPr/>
        </p:nvGraphicFramePr>
        <p:xfrm>
          <a:off x="3492500" y="1484313"/>
          <a:ext cx="7207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Формула" r:id="rId11" imgW="253890" imgH="139639" progId="Equation.3">
                  <p:embed/>
                </p:oleObj>
              </mc:Choice>
              <mc:Fallback>
                <p:oleObj name="Формула" r:id="rId11" imgW="253890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484313"/>
                        <a:ext cx="7207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3" name="Rectangle 3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75" name="Object 31"/>
          <p:cNvGraphicFramePr>
            <a:graphicFrameLocks noChangeAspect="1"/>
          </p:cNvGraphicFramePr>
          <p:nvPr/>
        </p:nvGraphicFramePr>
        <p:xfrm>
          <a:off x="4284663" y="1196975"/>
          <a:ext cx="736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Формула" r:id="rId13" imgW="330057" imgH="393529" progId="Equation.3">
                  <p:embed/>
                </p:oleObj>
              </mc:Choice>
              <mc:Fallback>
                <p:oleObj name="Формула" r:id="rId13" imgW="33005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196975"/>
                        <a:ext cx="736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4" name="Rectangle 3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77" name="Object 33"/>
          <p:cNvGraphicFramePr>
            <a:graphicFrameLocks noChangeAspect="1"/>
          </p:cNvGraphicFramePr>
          <p:nvPr/>
        </p:nvGraphicFramePr>
        <p:xfrm>
          <a:off x="5148263" y="1268413"/>
          <a:ext cx="6762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Формула" r:id="rId15" imgW="330057" imgH="393529" progId="Equation.3">
                  <p:embed/>
                </p:oleObj>
              </mc:Choice>
              <mc:Fallback>
                <p:oleObj name="Формула" r:id="rId15" imgW="33005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268413"/>
                        <a:ext cx="67627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5" name="Rectangle 3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79" name="Object 35"/>
          <p:cNvGraphicFramePr>
            <a:graphicFrameLocks noChangeAspect="1"/>
          </p:cNvGraphicFramePr>
          <p:nvPr/>
        </p:nvGraphicFramePr>
        <p:xfrm>
          <a:off x="827088" y="2276475"/>
          <a:ext cx="15843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Формула" r:id="rId17" imgW="812447" imgH="393529" progId="Equation.3">
                  <p:embed/>
                </p:oleObj>
              </mc:Choice>
              <mc:Fallback>
                <p:oleObj name="Формула" r:id="rId17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76475"/>
                        <a:ext cx="158432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81" name="Object 37"/>
          <p:cNvGraphicFramePr>
            <a:graphicFrameLocks noChangeAspect="1"/>
          </p:cNvGraphicFramePr>
          <p:nvPr/>
        </p:nvGraphicFramePr>
        <p:xfrm>
          <a:off x="4500563" y="2349500"/>
          <a:ext cx="936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Формула" r:id="rId19" imgW="380670" imgH="177646" progId="Equation.3">
                  <p:embed/>
                </p:oleObj>
              </mc:Choice>
              <mc:Fallback>
                <p:oleObj name="Формула" r:id="rId19" imgW="380670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349500"/>
                        <a:ext cx="9366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7" name="Rectangle 4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83" name="Object 39"/>
          <p:cNvGraphicFramePr>
            <a:graphicFrameLocks noChangeAspect="1"/>
          </p:cNvGraphicFramePr>
          <p:nvPr/>
        </p:nvGraphicFramePr>
        <p:xfrm>
          <a:off x="5580063" y="2133600"/>
          <a:ext cx="5064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Формула" r:id="rId21" imgW="228501" imgH="393529" progId="Equation.3">
                  <p:embed/>
                </p:oleObj>
              </mc:Choice>
              <mc:Fallback>
                <p:oleObj name="Формула" r:id="rId21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133600"/>
                        <a:ext cx="50641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2"/>
          <p:cNvSpPr>
            <a:spLocks noChangeArrowheads="1"/>
          </p:cNvSpPr>
          <p:nvPr/>
        </p:nvSpPr>
        <p:spPr bwMode="auto">
          <a:xfrm>
            <a:off x="205105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85" name="Object 41"/>
          <p:cNvGraphicFramePr>
            <a:graphicFrameLocks noChangeAspect="1"/>
          </p:cNvGraphicFramePr>
          <p:nvPr/>
        </p:nvGraphicFramePr>
        <p:xfrm>
          <a:off x="6156325" y="2349500"/>
          <a:ext cx="10080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Формула" r:id="rId23" imgW="406048" imgH="215713" progId="Equation.3">
                  <p:embed/>
                </p:oleObj>
              </mc:Choice>
              <mc:Fallback>
                <p:oleObj name="Формула" r:id="rId23" imgW="40604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349500"/>
                        <a:ext cx="10080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87" name="Object 43"/>
          <p:cNvGraphicFramePr>
            <a:graphicFrameLocks noChangeAspect="1"/>
          </p:cNvGraphicFramePr>
          <p:nvPr/>
        </p:nvGraphicFramePr>
        <p:xfrm>
          <a:off x="539750" y="3213100"/>
          <a:ext cx="12954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Формула" r:id="rId25" imgW="558558" imgH="215806" progId="Equation.3">
                  <p:embed/>
                </p:oleObj>
              </mc:Choice>
              <mc:Fallback>
                <p:oleObj name="Формула" r:id="rId25" imgW="55855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213100"/>
                        <a:ext cx="12954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0" name="Rectangle 4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89" name="Object 45"/>
          <p:cNvGraphicFramePr>
            <a:graphicFrameLocks noChangeAspect="1"/>
          </p:cNvGraphicFramePr>
          <p:nvPr/>
        </p:nvGraphicFramePr>
        <p:xfrm>
          <a:off x="1908175" y="3068638"/>
          <a:ext cx="19431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Формула" r:id="rId27" imgW="1028254" imgH="393529" progId="Equation.3">
                  <p:embed/>
                </p:oleObj>
              </mc:Choice>
              <mc:Fallback>
                <p:oleObj name="Формула" r:id="rId27" imgW="102825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068638"/>
                        <a:ext cx="194310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1" name="Rectangle 4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91" name="Object 47"/>
          <p:cNvGraphicFramePr>
            <a:graphicFrameLocks noChangeAspect="1"/>
          </p:cNvGraphicFramePr>
          <p:nvPr/>
        </p:nvGraphicFramePr>
        <p:xfrm>
          <a:off x="3924300" y="3141663"/>
          <a:ext cx="19446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Формула" r:id="rId29" imgW="1091726" imgH="393529" progId="Equation.3">
                  <p:embed/>
                </p:oleObj>
              </mc:Choice>
              <mc:Fallback>
                <p:oleObj name="Формула" r:id="rId29" imgW="109172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141663"/>
                        <a:ext cx="1944688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2" name="Rectangle 5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93" name="Object 49"/>
          <p:cNvGraphicFramePr>
            <a:graphicFrameLocks noChangeAspect="1"/>
          </p:cNvGraphicFramePr>
          <p:nvPr/>
        </p:nvGraphicFramePr>
        <p:xfrm>
          <a:off x="5940425" y="3141663"/>
          <a:ext cx="19431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Формула" r:id="rId31" imgW="1016000" imgH="393700" progId="Equation.3">
                  <p:embed/>
                </p:oleObj>
              </mc:Choice>
              <mc:Fallback>
                <p:oleObj name="Формула" r:id="rId31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141663"/>
                        <a:ext cx="19431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3" name="Rectangle 52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95" name="Object 51"/>
          <p:cNvGraphicFramePr>
            <a:graphicFrameLocks noChangeAspect="1"/>
          </p:cNvGraphicFramePr>
          <p:nvPr/>
        </p:nvGraphicFramePr>
        <p:xfrm>
          <a:off x="250825" y="5084763"/>
          <a:ext cx="10080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Формула" r:id="rId33" imgW="380670" imgH="177646" progId="Equation.3">
                  <p:embed/>
                </p:oleObj>
              </mc:Choice>
              <mc:Fallback>
                <p:oleObj name="Формула" r:id="rId33" imgW="380670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084763"/>
                        <a:ext cx="1008063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4" name="Rectangle 5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97" name="Object 53"/>
          <p:cNvGraphicFramePr>
            <a:graphicFrameLocks noChangeAspect="1"/>
          </p:cNvGraphicFramePr>
          <p:nvPr/>
        </p:nvGraphicFramePr>
        <p:xfrm>
          <a:off x="1258888" y="4868863"/>
          <a:ext cx="108108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Формула" r:id="rId35" imgW="457002" imgH="393529" progId="Equation.3">
                  <p:embed/>
                </p:oleObj>
              </mc:Choice>
              <mc:Fallback>
                <p:oleObj name="Формула" r:id="rId35" imgW="45700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868863"/>
                        <a:ext cx="1081087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5" name="Rectangle 5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99" name="Object 55"/>
          <p:cNvGraphicFramePr>
            <a:graphicFrameLocks noChangeAspect="1"/>
          </p:cNvGraphicFramePr>
          <p:nvPr/>
        </p:nvGraphicFramePr>
        <p:xfrm>
          <a:off x="2555875" y="5876925"/>
          <a:ext cx="958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Формула" r:id="rId37" imgW="418918" imgH="431613" progId="Equation.3">
                  <p:embed/>
                </p:oleObj>
              </mc:Choice>
              <mc:Fallback>
                <p:oleObj name="Формула" r:id="rId37" imgW="41891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876925"/>
                        <a:ext cx="958850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6" name="Rectangle 5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201" name="Object 57"/>
          <p:cNvGraphicFramePr>
            <a:graphicFrameLocks noChangeAspect="1"/>
          </p:cNvGraphicFramePr>
          <p:nvPr/>
        </p:nvGraphicFramePr>
        <p:xfrm>
          <a:off x="3563938" y="5849938"/>
          <a:ext cx="7842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Формула" r:id="rId39" imgW="330057" imgH="431613" progId="Equation.3">
                  <p:embed/>
                </p:oleObj>
              </mc:Choice>
              <mc:Fallback>
                <p:oleObj name="Формула" r:id="rId39" imgW="33005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849938"/>
                        <a:ext cx="784225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3" name="WordArt 59"/>
          <p:cNvSpPr>
            <a:spLocks noChangeArrowheads="1" noChangeShapeType="1" noTextEdit="1"/>
          </p:cNvSpPr>
          <p:nvPr/>
        </p:nvSpPr>
        <p:spPr bwMode="auto">
          <a:xfrm>
            <a:off x="2339975" y="1628775"/>
            <a:ext cx="7143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Arial"/>
                <a:cs typeface="Arial"/>
              </a:rPr>
              <a:t>;</a:t>
            </a:r>
          </a:p>
        </p:txBody>
      </p:sp>
      <p:sp>
        <p:nvSpPr>
          <p:cNvPr id="6204" name="WordArt 60"/>
          <p:cNvSpPr>
            <a:spLocks noChangeArrowheads="1" noChangeShapeType="1" noTextEdit="1"/>
          </p:cNvSpPr>
          <p:nvPr/>
        </p:nvSpPr>
        <p:spPr bwMode="auto">
          <a:xfrm>
            <a:off x="6011863" y="1484313"/>
            <a:ext cx="7143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Arial"/>
                <a:cs typeface="Arial"/>
              </a:rPr>
              <a:t>;</a:t>
            </a:r>
          </a:p>
        </p:txBody>
      </p:sp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2700338" y="2276475"/>
            <a:ext cx="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06" name="WordArt 62"/>
          <p:cNvSpPr>
            <a:spLocks noChangeArrowheads="1" noChangeShapeType="1" noTextEdit="1"/>
          </p:cNvSpPr>
          <p:nvPr/>
        </p:nvSpPr>
        <p:spPr bwMode="auto">
          <a:xfrm>
            <a:off x="2916238" y="2420938"/>
            <a:ext cx="287337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: V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07" name="WordArt 63"/>
          <p:cNvSpPr>
            <a:spLocks noChangeArrowheads="1" noChangeShapeType="1" noTextEdit="1"/>
          </p:cNvSpPr>
          <p:nvPr/>
        </p:nvSpPr>
        <p:spPr bwMode="auto">
          <a:xfrm>
            <a:off x="3419475" y="2420938"/>
            <a:ext cx="7143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Arial"/>
                <a:cs typeface="Arial"/>
              </a:rPr>
              <a:t>;</a:t>
            </a:r>
          </a:p>
        </p:txBody>
      </p:sp>
      <p:sp>
        <p:nvSpPr>
          <p:cNvPr id="6208" name="WordArt 64"/>
          <p:cNvSpPr>
            <a:spLocks noChangeArrowheads="1" noChangeShapeType="1" noTextEdit="1"/>
          </p:cNvSpPr>
          <p:nvPr/>
        </p:nvSpPr>
        <p:spPr bwMode="auto">
          <a:xfrm>
            <a:off x="7164388" y="2492375"/>
            <a:ext cx="7143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Arial"/>
                <a:cs typeface="Arial"/>
              </a:rPr>
              <a:t>;</a:t>
            </a:r>
          </a:p>
        </p:txBody>
      </p:sp>
      <p:sp>
        <p:nvSpPr>
          <p:cNvPr id="6211" name="WordArt 67"/>
          <p:cNvSpPr>
            <a:spLocks noChangeArrowheads="1" noChangeShapeType="1" noTextEdit="1"/>
          </p:cNvSpPr>
          <p:nvPr/>
        </p:nvSpPr>
        <p:spPr bwMode="auto">
          <a:xfrm>
            <a:off x="8101013" y="3357563"/>
            <a:ext cx="7143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Arial"/>
                <a:cs typeface="Arial"/>
              </a:rPr>
              <a:t>;</a:t>
            </a:r>
          </a:p>
        </p:txBody>
      </p:sp>
      <p:sp>
        <p:nvSpPr>
          <p:cNvPr id="6212" name="WordArt 68"/>
          <p:cNvSpPr>
            <a:spLocks noChangeArrowheads="1" noChangeShapeType="1" noTextEdit="1"/>
          </p:cNvSpPr>
          <p:nvPr/>
        </p:nvSpPr>
        <p:spPr bwMode="auto">
          <a:xfrm>
            <a:off x="2051050" y="6165850"/>
            <a:ext cx="7143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Arial"/>
                <a:cs typeface="Arial"/>
              </a:rPr>
              <a:t>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78700" y="260648"/>
            <a:ext cx="6362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Виведення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рівняння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855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6165" grpId="0"/>
      <p:bldP spid="6168" grpId="0"/>
      <p:bldP spid="6203" grpId="0" animBg="1"/>
      <p:bldP spid="6203" grpId="1" animBg="1"/>
      <p:bldP spid="6204" grpId="0" animBg="1"/>
      <p:bldP spid="6204" grpId="1" animBg="1"/>
      <p:bldP spid="6205" grpId="0" animBg="1"/>
      <p:bldP spid="6206" grpId="0" animBg="1"/>
      <p:bldP spid="6207" grpId="0" animBg="1"/>
      <p:bldP spid="6208" grpId="0" animBg="1"/>
      <p:bldP spid="6208" grpId="1" animBg="1"/>
      <p:bldP spid="6211" grpId="0" animBg="1"/>
      <p:bldP spid="6211" grpId="1" animBg="1"/>
      <p:bldP spid="6212" grpId="0" animBg="1"/>
      <p:bldP spid="6212" grpId="1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260648"/>
            <a:ext cx="565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Історична довідка: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213326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Рівняння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, </a:t>
            </a:r>
            <a:r>
              <a:rPr lang="ru-RU" dirty="0" err="1"/>
              <a:t>об'ємом</a:t>
            </a:r>
            <a:r>
              <a:rPr lang="ru-RU" dirty="0"/>
              <a:t> і температурою,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отримано</a:t>
            </a:r>
            <a:r>
              <a:rPr lang="ru-RU" dirty="0"/>
              <a:t> </a:t>
            </a:r>
            <a:r>
              <a:rPr lang="ru-RU" dirty="0" err="1"/>
              <a:t>французьким</a:t>
            </a:r>
            <a:r>
              <a:rPr lang="ru-RU" dirty="0"/>
              <a:t> </a:t>
            </a:r>
            <a:r>
              <a:rPr lang="ru-RU" dirty="0" err="1"/>
              <a:t>фізиком</a:t>
            </a:r>
            <a:r>
              <a:rPr lang="ru-RU" dirty="0"/>
              <a:t> Бенуа </a:t>
            </a:r>
            <a:r>
              <a:rPr lang="ru-RU" dirty="0" err="1"/>
              <a:t>Клайперон</a:t>
            </a:r>
            <a:r>
              <a:rPr lang="ru-RU" dirty="0"/>
              <a:t>. Але в </a:t>
            </a:r>
            <a:r>
              <a:rPr lang="ru-RU" dirty="0" err="1"/>
              <a:t>формі</a:t>
            </a:r>
            <a:r>
              <a:rPr lang="ru-RU" dirty="0"/>
              <a:t> (1)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використав</a:t>
            </a:r>
            <a:r>
              <a:rPr lang="ru-RU" dirty="0"/>
              <a:t> Д.І. </a:t>
            </a:r>
            <a:r>
              <a:rPr lang="ru-RU" dirty="0" err="1"/>
              <a:t>Менделєєв</a:t>
            </a:r>
            <a:r>
              <a:rPr lang="ru-RU" dirty="0"/>
              <a:t>, тому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ru-RU" dirty="0" err="1"/>
              <a:t>Менделєєва</a:t>
            </a:r>
            <a:r>
              <a:rPr lang="ru-RU" dirty="0"/>
              <a:t> - </a:t>
            </a:r>
            <a:r>
              <a:rPr lang="ru-RU" dirty="0" err="1"/>
              <a:t>Клайперона</a:t>
            </a:r>
            <a:r>
              <a:rPr lang="ru-RU" dirty="0"/>
              <a:t>, а у </a:t>
            </a:r>
            <a:r>
              <a:rPr lang="ru-RU" dirty="0" err="1"/>
              <a:t>формі</a:t>
            </a:r>
            <a:r>
              <a:rPr lang="ru-RU" dirty="0"/>
              <a:t> (2) -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ru-RU" dirty="0" err="1"/>
              <a:t>Клайперона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class-fizika.narod.ru/phys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34429"/>
            <a:ext cx="2290231" cy="3126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gAHwDASIAAhEBAxEB/8QAHAAAAAcBAQAAAAAAAAAAAAAAAQIDBAUGBwAI/8QAOxAAAgEDAwMCBAQEBAUFAAAAAQIDAAQRBRIhBjFBE1EiYXGBBxQykSNCobEVYsHRJDM0svAWJVJTkv/EABQBAQAAAAAAAAAAAAAAAAAAAAD/xAAUEQEAAAAAAAAAAAAAAAAAAAAA/9oADAMBAAIRAxEAPwCpSJzjG9cckUQoQ2ex+lKbiBg/ahUuzd+c5INAQoWAJz/eitGYx3znx7ULMQ2N2AfHtRw+/A7/AOtAlk7TkdzRQobPbOcYpQZwNo5qT0rQrrUHR4FIRnwzsPhz8veghxESmRnA8gUBwFXJ+WK1O16FgsbdZL6YnPYRjHNMrrp+xmTZACiEktkZ8d80GbrgIR/U0BbjjGBwc1Y9S6e9LKoIxJngg4Bx7jxUHPZywyBZhhgewOQRQEXLEeQBzihyUYFcc9jQqiNxkKB3J5FFYBW2rgjsDigcW0jROHTBweQVBz796KIlILM4RjyAQTn9uBQ7icAYJAoGc4GOT5JoBYkHYrcDk/Ogy38o4+tFZtrDtihGDycc0CW9lPJPHOKURjJg/cU3IONxB575FLQhdoG9QaAGIZjlcHvj3rg+OOSfYeKVcYU558ZApBsbeM96CZ6W0qbXtYt7NQfRzvlYfyoO/wB6063s5Ibq2itQ0cKfDDATj00zwT/mPJNVr8N3j0vS9W1ScEOqBY/fHckfcirb0C8l3bfn7p8vPISMjxQWcQf8HscE5HxZ81Rtc0S9jmDaeRHH2IVSc8/OtIJxUdfXkSoUYp2OQT4oM5msnjtpDO4d+/8AXiqNq7758jg7uUPIP09q0jrC6VLMiLC+SMjJGKyfVZn9fK9++MUBPG4jAPj50Ung8duaIJVlYhFJ4wAO+aBGbledp7Y8UDwMeCpUYFJlgMec0WOT4+Vyue1Ezt/fsKBwQp4IycUlgjg5o6yD9QwePPFBgHsaBmVaOUtJcIxHHBzSkUqnI3Z9ttMhbs0bSeqcr3BXmnUXpMgQs4xz+kUCxZQc4zx3auiKyPiQ5XBOF5PHikmKkgKJPiOB8IqV6NaMdSWnrxD0mLH4h3xQTWsT3Gm9G29qQ6zag2VTH6UBHH9RWidIrLBZx2HpkNbgA585Gf8AWsze4OrdQ27TsxtornainsoJ44+1a1pA+LUBbFnnJypOc5xxQSxvLeMNFPeRpKMgrv5FVbUdTsI7tYluSE3KWcHwf/O1VvqTQJLXSrq/1OG5ku3Y7HhY4UcnkDmon8LtButY1Vp79JWsEOcMTgkUFm6l1PSPiSNg0nKl2b7Vm3UUVqpEltcJIx7rnJFD1dpt1p/VN9bgFlSYsq5/lPIqNFtJJ6jyrsXHjmgY28gWQEscdjjvTlGJYqv6RyADTX0yxAXA9805jGzj4cigcRuVA8kcjNHc7jnkHvSaHPsKPkjsQDjnHtQcD2D8480bLn9OFHtSYJ35GeO1G3MeSq0CkUe6KcKc5jzjHseabxAMzNuAwuFzRH1OZSWjKqzcfoXtSJ1CYDuuflGv+1ArJyfpxkHtQwuYLtJbVmBQ/C+ORSDX0zd3Iz3AAGaJ+YlGf4jfvQXDo21k1HVTZeurG7gcIzcNHIvK/Wte0S2k0sRvKWclAH3DyBXnawvJ7e/guLaVkmicOjg8rg963foLVJNU6XtprmRpZxJJHK7cktuJGf3oLHdpbajaSLLK8UMgw4jfaSB35phoGu6LCr2lq8NtaRSNFbljj1iv62B880w6hMs2mSwaeFg3MwnuJGAWCMfqb/akYdW0Wz6SFtFBcx28cLRxSS25G7uN3buTz86CofiHqWlT9SrNYsk2+PFwV+XAqqajMojNtDtCHLFh7eKC/jtIL5Vs3lunCAsTGRk45HNNLlWW2dgQAQcZ7hfnQR+z4RtYbj5o5yMFvbmnl1p9xp/5ZLpQjzwpMAe4U9s/am7Aq5cDKr3z2oBSNTjDDP1oQhX965ADgcdicUYABSCT9hmg4ITjb59qFkGexHy9qMudhYEc/vQhiOAf3oIcsW3AAYYc4FdtI7YP1o5Cs52jC+KAYxwOc0BMHd7GgPHGeaNjvn+lcE3EBfNA6tLfaBMf5uFHtWyfhDqNlNo0ulNhLu3kMjJ5dG7MPfHY1l0MaMhRGCsCBtPnv2NNre/udJ1xL20kZJUPwmPgig3rqC5sLLe99cRC3LCRo9wy5+nkfKmeoXXTfUFisuo33rQJyIV+Ekj28/asz1rrgatJbzXWj2rzRjEkgdhvHyHg0lcdTaPewhXs7mCQLndG2fagU1Q6XbzzTafDNHbOMKrHkNn3pjo8MV7exi5eOG3Uhpp5jhI4wckk+T7L5NRl7qlqQVsoZCf/AJynt9qh2Z5D8TMcngH/AGoJvqXWRqvUl5fxbhAz7IkP/wBa8L/QZ+9IROrqcMAp8d8VF/pNLI3plGVsN3PtQSa4ePBIIPHHel3hktmQTQlRjJV+M/MUwS6TH8RGyfKmnH5j1tpeYM3Yb2PAoDlNmGLAseSuCdtJE80sHQhSz4yP3pJgMngc0DFwSctxn2FCE447Vw7jceMilUiaSVUQHJ7GgQ24OSOM0a3ZROjNwoOTRpkaOUo+7611tbtPcJCgzzzxnigl4tq2IusHGSQD59qjbnDRLP53Zp9qMqugjhB2KcZ8E4pk6F7RiO45OT5oAMbNPGq4VZWGMjgE+f7117aQ28pjDo53AFipA+lWn8J5If8A1lZLfRJKHV1h3jOxwMgj58Gt+u7W1uoTHeQRTRZyVlQMOPODQeT44jKQkabmbhVQZJP0HNT950Nr1loUutXtulraxKDsmfEjZIHC+O/mvRNnaabbEtaWlrAfeONU/tSPUOmafrulyafqL/8ADyFWbZJtJwcjmg8rKG34wO1KJjPP3+Vbufw/6FiI3K4Pb/qW5pA9CdCROSskwPf/AKgn+9BjNpZT3VyLezhluJX4VYlLHNa10F+F6wML/qeFJH2/w7JsMq/N/c/KrhozdNaHH6emRRQ7u7quWf6nvT49SaeW2RuzsfA70Gd/i70lYw2kGq6XFBbNGfSeC3iw0uec8dsAE9qyuK6KRqpUHA75r0XqfV+kWFnLNfBxEgwy7AxbPGAPNeeNYube91W8uoEWOKWZnRNoXapPAwO1Ah6nIXJHvxT/AEqFnLTM544UntVi6G6csL2yv9a1bc9rYDCRE8SyEZGfpxUQ8i7m9NVVCc7MYAGe2KBpfBm25A3KcEZ70jNFJC21QVEmMv8A5fajXN08FwJYsZ7gkAj9jTuINdQFpJDvVBhvmKBG43uIo5FACrhQBjiugjVoyCp47UM91LLJuuWJkIXD9uB2Apa0R2Uyg4K8YHegDQrl7C6gvIP+fbTBwCcDIOcH5ePvW+S63+d0G0uoI2je8iEgRsAqD9awLS7OW71+3sAGVbyZI898ZPc/bNblqFgsk+Qyx28arFEo7hV4FBHTXTIckjkngDtTZp55QSSSBx3p88MK5KK0mwckLRC8g2qLba3nJwP2oI78jJKA3IB8ChXSyG3SPnz7cVImO5QAPIFzz8I5FM72WO2id5XB4JyxxQN9QitLaPeXjUDk58Yqvv1tpNkfS02ya7ueR6jDamfke5qn9R67PqdzIgkxCOABxmo62tnIWSJ8OvIGKBx1BeX99fvPfsdz8hR+lR7Co8HjsP2qz2Vut7YTxXo3SbTswM8++arCnaPn54oJjSri5S1uIUmdbdiGaPPwsw80rJteJ23jHAxj50NrtitVUgHj4gPc0iCgZ0fuRkCgi7xzuIwMeDUpaugsYlUndn4j4NR17GEOQwHyFOLdyLSIDGfHw0DuWNZQI+/AwaJZXP5Y+nJllBwHA5H1on5hRgM2Of3pGd94PGCD3Hmgt/4cQm967tpCuEjR5z55VSB/3Vq7IXldgAQTjms6/By3KXOrajJwILURDPgsSf7LV49eOFC7sNhOSfFAuUG4g4APuKTJQg4Ck5zkmknkaX/kHapPDEZo0OyNsSHLHsVFASdSzMSCCTx7CqV1rK6wSFiwAyMA/KrxJKCZAFAOckk1WOo7Y3UbYgByO580GPhHdieQvnH1p7aJG021JXQk8fF5qR1HRpYibiFV9IHaQTznvTGKQxuoCFXQ5yUAGPf37/2oJjcLW0CjJeQHaobnJ4+1VWQ4kYAEcnirfoGmvci51S+IXTbBXkMhOA74+BB7/Fj7Cqcz72LE5yScmgnLpPQmLxOFLAEqe30pCY42ybeM84Panc80cx+GYDP82M/uKYEgIxbavv7Ggb3Z3MSeOP6UeNwIYxwMDikZZEdSQeRQxH1FQL4HfFAsWQ8vk+2fFW3pjoPWOoEV/Sazs2wfzEwxuH+Ve5pf8K+mrXWteea+BeKyUSmL+V2z8IPy7n7Vs95qsVpG+xC2xC2B8uwFBDaf0padNaFcW+mh5GlIe4lkcAvgcfIVQNR6knNz+XaBFjEm3KyD9P8A4O9N+pOqOq70XKrb3EVmCdxZcDHtVQOGIe6lZnblYhQbFo1xa39qHtLjfGD8R3fCD7VLQRR7i6ouT3B8VSfw3Mv5K4iePaNwI+Qx2q8QIx2qqHBOc+1Ab0kIJZCxxzgjikLi2TcQqAZH6iMkVKxWrH4Sqj4uCeM0F7Np2nKJdRvreBfHqMAT/vQVR+nXv5mieI4cE72HAPHb37VD9XdDy2mlf4tH6UklgpleFwcSoOSp/rVsfrzQYmMdkLu/kHZba3Zh+5wKqnW34hevod1Zwm2gmuYwiwFvWk2tw27b8KcfMmgzbV+pdQ1S3S0cxwWMfKQQLtRft5qFDj3ricrjnNCNuOVbP1oHsMRkJVEd8g/ETzXJaTSMECkZOMNwKkLNo43jGQilTk4yflRbp9sgIwMP7c0DNbGNGxNKCSOQvilePTKqFBHYUG/P6SOfek2cj+H2ycg/Og0v8Dp//dNVtz2e3Rv2Yg/91P8AX9S1DTb+/t5I4lY4WBWbnbn9Qqlfh/1Cmg9QpcTrlZUMLAEAc85/pWi9fQWOu6ONb0eW2urm1TlA4y0fcjGeCO9Bn8wfUHP+KavLHaofjHdjj2+dRl5c6ekiRaNa7RuwZ5Dudj8z4+lQ1zqLuTGVTaDnZ2/epLSdR0xzL/jRlWFIz6MMCcFyDgk0GqfhPZNNoM9zNgI8x2Pt42jjufnVpvNd0jSkybq1XH8806oo/wBT9gawLUOrNUubKHTraQ2unQLtjt4DjP8AmY+TVfc+o+XLNnyeSaDctW/ErpxFYzTy38ij4VtItqD6M2Ko1919bSO76f0/aRyNj+Ndubh/qM4H9Ko/GAPHNFjxnAGOaCa1LqbWdUUpd6hKIs8RRYjT/wDK4FQwQjHbnsSaM2B35x7UdNrBRIzFc520BQoA5opGDR8AMeTj60QkE8G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85477"/>
            <a:ext cx="2383549" cy="3075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43801" y="6093296"/>
            <a:ext cx="3088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Бенуа Поль </a:t>
            </a:r>
            <a:r>
              <a:rPr lang="ru-RU" dirty="0" err="1"/>
              <a:t>Еміль</a:t>
            </a:r>
            <a:r>
              <a:rPr lang="ru-RU" dirty="0"/>
              <a:t> </a:t>
            </a:r>
            <a:r>
              <a:rPr lang="ru-RU" dirty="0" err="1"/>
              <a:t>Клапейрон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5884" y="6108293"/>
            <a:ext cx="308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Менделєєв</a:t>
            </a:r>
            <a:r>
              <a:rPr lang="ru-RU" dirty="0"/>
              <a:t> </a:t>
            </a:r>
            <a:r>
              <a:rPr lang="ru-RU" dirty="0" err="1"/>
              <a:t>Дмитро</a:t>
            </a:r>
            <a:r>
              <a:rPr lang="ru-RU" dirty="0"/>
              <a:t> </a:t>
            </a:r>
            <a:r>
              <a:rPr lang="ru-RU" dirty="0" err="1"/>
              <a:t>Іванович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258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7" name="Picture 11" descr="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28650"/>
            <a:ext cx="8928100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Кадр231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др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7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57750"/>
            <a:ext cx="2519363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025525"/>
            <a:ext cx="13462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8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37" fill="hold"/>
                                        <p:tgtEl>
                                          <p:spTgt spid="706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55" decel="100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155" decel="100000"/>
                                        <p:tgtEl>
                                          <p:spTgt spid="706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Слай393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лайд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AutoShape 6" descr="Голубая тисненая бумаг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165850"/>
            <a:ext cx="863600" cy="431800"/>
          </a:xfrm>
          <a:prstGeom prst="actionButtonBackPreviou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687" name="Picture 7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4437063"/>
            <a:ext cx="5761037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1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60350"/>
            <a:ext cx="8861425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5018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2" fill="hold"/>
                                        <p:tgtEl>
                                          <p:spTgt spid="716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Слай393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лайд 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AutoShape 5" descr="Голубая тисненая бумага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165850"/>
            <a:ext cx="863600" cy="431800"/>
          </a:xfrm>
          <a:prstGeom prst="actionButtonBackPreviou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2713" name="Picture 9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58324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8" name="Picture 14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20675"/>
            <a:ext cx="8964613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528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2" fill="hold"/>
                                        <p:tgtEl>
                                          <p:spTgt spid="727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0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Слай393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лайд 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165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0" name="Picture 12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748712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47882"/>
      </p:ext>
    </p:extLst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3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Слай393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Слайд 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92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1" name="Picture 9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997200"/>
            <a:ext cx="1555750" cy="1727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3" name="Picture 11" descr="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71800"/>
            <a:ext cx="2016125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4" name="Picture 12" descr="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16288"/>
            <a:ext cx="2016125" cy="12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5" name="Picture 13" descr="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81300"/>
            <a:ext cx="1582737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6" name="Picture 14" descr="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284538"/>
            <a:ext cx="1112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769" name="Group 17"/>
          <p:cNvGrpSpPr>
            <a:grpSpLocks/>
          </p:cNvGrpSpPr>
          <p:nvPr/>
        </p:nvGrpSpPr>
        <p:grpSpPr bwMode="auto">
          <a:xfrm>
            <a:off x="468313" y="4579939"/>
            <a:ext cx="2159000" cy="1687513"/>
            <a:chOff x="295" y="2885"/>
            <a:chExt cx="1360" cy="1063"/>
          </a:xfrm>
        </p:grpSpPr>
        <p:sp>
          <p:nvSpPr>
            <p:cNvPr id="74767" name="Text Box 15"/>
            <p:cNvSpPr txBox="1">
              <a:spLocks noChangeArrowheads="1"/>
            </p:cNvSpPr>
            <p:nvPr/>
          </p:nvSpPr>
          <p:spPr bwMode="auto">
            <a:xfrm>
              <a:off x="295" y="3657"/>
              <a:ext cx="13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dirty="0" err="1" smtClean="0"/>
                <a:t>Тиск</a:t>
              </a:r>
              <a:r>
                <a:rPr lang="ru-RU" altLang="ru-RU" sz="2400" dirty="0" smtClean="0"/>
                <a:t> </a:t>
              </a:r>
              <a:r>
                <a:rPr lang="en-US" altLang="ru-RU" sz="2400" dirty="0" smtClean="0">
                  <a:cs typeface="Arial" charset="0"/>
                </a:rPr>
                <a:t>[</a:t>
              </a:r>
              <a:r>
                <a:rPr lang="ru-RU" altLang="ru-RU" sz="2400" dirty="0">
                  <a:cs typeface="Arial" charset="0"/>
                </a:rPr>
                <a:t>Па</a:t>
              </a:r>
              <a:r>
                <a:rPr lang="en-US" altLang="ru-RU" sz="2400" dirty="0">
                  <a:cs typeface="Arial" charset="0"/>
                </a:rPr>
                <a:t>]</a:t>
              </a:r>
            </a:p>
          </p:txBody>
        </p:sp>
        <p:sp>
          <p:nvSpPr>
            <p:cNvPr id="74768" name="Line 16"/>
            <p:cNvSpPr>
              <a:spLocks noChangeShapeType="1"/>
            </p:cNvSpPr>
            <p:nvPr/>
          </p:nvSpPr>
          <p:spPr bwMode="auto">
            <a:xfrm flipH="1" flipV="1">
              <a:off x="385" y="2885"/>
              <a:ext cx="499" cy="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74772" name="Group 20"/>
          <p:cNvGrpSpPr>
            <a:grpSpLocks/>
          </p:cNvGrpSpPr>
          <p:nvPr/>
        </p:nvGrpSpPr>
        <p:grpSpPr bwMode="auto">
          <a:xfrm>
            <a:off x="3371850" y="1290638"/>
            <a:ext cx="2303462" cy="1922462"/>
            <a:chOff x="2124" y="813"/>
            <a:chExt cx="1451" cy="1211"/>
          </a:xfrm>
        </p:grpSpPr>
        <p:sp>
          <p:nvSpPr>
            <p:cNvPr id="74770" name="Text Box 18"/>
            <p:cNvSpPr txBox="1">
              <a:spLocks noChangeArrowheads="1"/>
            </p:cNvSpPr>
            <p:nvPr/>
          </p:nvSpPr>
          <p:spPr bwMode="auto">
            <a:xfrm>
              <a:off x="2124" y="813"/>
              <a:ext cx="14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dirty="0" err="1" smtClean="0"/>
                <a:t>Маса</a:t>
              </a:r>
              <a:r>
                <a:rPr lang="ru-RU" altLang="ru-RU" sz="2400" dirty="0" smtClean="0"/>
                <a:t> </a:t>
              </a:r>
              <a:r>
                <a:rPr lang="ru-RU" altLang="ru-RU" sz="2400" dirty="0" err="1" smtClean="0"/>
                <a:t>молекули</a:t>
              </a:r>
              <a:r>
                <a:rPr lang="en-US" altLang="ru-RU" sz="2400" dirty="0" smtClean="0">
                  <a:cs typeface="Arial" charset="0"/>
                </a:rPr>
                <a:t>[</a:t>
              </a:r>
              <a:r>
                <a:rPr lang="ru-RU" altLang="ru-RU" sz="2400" dirty="0">
                  <a:cs typeface="Arial" charset="0"/>
                </a:rPr>
                <a:t>кг</a:t>
              </a:r>
              <a:r>
                <a:rPr lang="en-US" altLang="ru-RU" sz="2400" dirty="0">
                  <a:cs typeface="Arial" charset="0"/>
                </a:rPr>
                <a:t>]</a:t>
              </a:r>
            </a:p>
          </p:txBody>
        </p:sp>
        <p:sp>
          <p:nvSpPr>
            <p:cNvPr id="74771" name="Line 19"/>
            <p:cNvSpPr>
              <a:spLocks noChangeShapeType="1"/>
            </p:cNvSpPr>
            <p:nvPr/>
          </p:nvSpPr>
          <p:spPr bwMode="auto">
            <a:xfrm>
              <a:off x="2834" y="1616"/>
              <a:ext cx="91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74778" name="Group 26"/>
          <p:cNvGrpSpPr>
            <a:grpSpLocks/>
          </p:cNvGrpSpPr>
          <p:nvPr/>
        </p:nvGrpSpPr>
        <p:grpSpPr bwMode="auto">
          <a:xfrm>
            <a:off x="3708400" y="4437063"/>
            <a:ext cx="2879725" cy="1960562"/>
            <a:chOff x="2336" y="2795"/>
            <a:chExt cx="1814" cy="1235"/>
          </a:xfrm>
        </p:grpSpPr>
        <p:grpSp>
          <p:nvGrpSpPr>
            <p:cNvPr id="74776" name="Group 24"/>
            <p:cNvGrpSpPr>
              <a:grpSpLocks/>
            </p:cNvGrpSpPr>
            <p:nvPr/>
          </p:nvGrpSpPr>
          <p:grpSpPr bwMode="auto">
            <a:xfrm>
              <a:off x="2336" y="3475"/>
              <a:ext cx="1632" cy="555"/>
              <a:chOff x="2336" y="3475"/>
              <a:chExt cx="1632" cy="555"/>
            </a:xfrm>
          </p:grpSpPr>
          <p:sp>
            <p:nvSpPr>
              <p:cNvPr id="74773" name="Text Box 21"/>
              <p:cNvSpPr txBox="1">
                <a:spLocks noChangeArrowheads="1"/>
              </p:cNvSpPr>
              <p:nvPr/>
            </p:nvSpPr>
            <p:spPr bwMode="auto">
              <a:xfrm>
                <a:off x="2336" y="3475"/>
                <a:ext cx="1632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400" dirty="0" err="1" smtClean="0"/>
                  <a:t>Концентрація</a:t>
                </a:r>
                <a:r>
                  <a:rPr lang="ru-RU" altLang="ru-RU" sz="2400" dirty="0" smtClean="0"/>
                  <a:t> молекул  </a:t>
                </a:r>
                <a:r>
                  <a:rPr lang="en-US" altLang="ru-RU" sz="2400" dirty="0">
                    <a:cs typeface="Arial" charset="0"/>
                  </a:rPr>
                  <a:t>[</a:t>
                </a:r>
                <a:r>
                  <a:rPr lang="ru-RU" altLang="ru-RU" sz="2400" dirty="0">
                    <a:cs typeface="Arial" charset="0"/>
                  </a:rPr>
                  <a:t>      </a:t>
                </a:r>
                <a:r>
                  <a:rPr lang="en-US" altLang="ru-RU" sz="2400" dirty="0">
                    <a:cs typeface="Arial" charset="0"/>
                  </a:rPr>
                  <a:t>]</a:t>
                </a:r>
              </a:p>
            </p:txBody>
          </p:sp>
          <p:graphicFrame>
            <p:nvGraphicFramePr>
              <p:cNvPr id="74774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5175046"/>
                  </p:ext>
                </p:extLst>
              </p:nvPr>
            </p:nvGraphicFramePr>
            <p:xfrm>
              <a:off x="3152" y="3725"/>
              <a:ext cx="331" cy="3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name="Equation" r:id="rId10" imgW="380880" imgH="291960" progId="Equation.DSMT4">
                      <p:embed/>
                    </p:oleObj>
                  </mc:Choice>
                  <mc:Fallback>
                    <p:oleObj name="Equation" r:id="rId10" imgW="38088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52" y="3725"/>
                            <a:ext cx="331" cy="3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4777" name="Line 25"/>
            <p:cNvSpPr>
              <a:spLocks noChangeShapeType="1"/>
            </p:cNvSpPr>
            <p:nvPr/>
          </p:nvSpPr>
          <p:spPr bwMode="auto">
            <a:xfrm flipV="1">
              <a:off x="3061" y="2795"/>
              <a:ext cx="1089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74781" name="Group 29"/>
          <p:cNvGrpSpPr>
            <a:grpSpLocks/>
          </p:cNvGrpSpPr>
          <p:nvPr/>
        </p:nvGrpSpPr>
        <p:grpSpPr bwMode="auto">
          <a:xfrm>
            <a:off x="6011863" y="1484313"/>
            <a:ext cx="3132137" cy="1584325"/>
            <a:chOff x="3787" y="935"/>
            <a:chExt cx="1973" cy="998"/>
          </a:xfrm>
        </p:grpSpPr>
        <p:sp>
          <p:nvSpPr>
            <p:cNvPr id="74779" name="Text Box 27"/>
            <p:cNvSpPr txBox="1">
              <a:spLocks noChangeArrowheads="1"/>
            </p:cNvSpPr>
            <p:nvPr/>
          </p:nvSpPr>
          <p:spPr bwMode="auto">
            <a:xfrm>
              <a:off x="3787" y="935"/>
              <a:ext cx="197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dirty="0" err="1" smtClean="0"/>
                <a:t>Швидкість</a:t>
              </a:r>
              <a:r>
                <a:rPr lang="ru-RU" altLang="ru-RU" sz="2400" dirty="0" smtClean="0"/>
                <a:t> молекул </a:t>
              </a:r>
              <a:r>
                <a:rPr lang="en-US" altLang="ru-RU" sz="2400" dirty="0" smtClean="0">
                  <a:cs typeface="Arial" charset="0"/>
                </a:rPr>
                <a:t>[</a:t>
              </a:r>
              <a:r>
                <a:rPr lang="ru-RU" altLang="ru-RU" sz="2400" dirty="0">
                  <a:cs typeface="Arial" charset="0"/>
                </a:rPr>
                <a:t>м/с</a:t>
              </a:r>
              <a:r>
                <a:rPr lang="en-US" altLang="ru-RU" sz="2400" dirty="0">
                  <a:cs typeface="Arial" charset="0"/>
                </a:rPr>
                <a:t>]</a:t>
              </a:r>
            </a:p>
          </p:txBody>
        </p:sp>
        <p:sp>
          <p:nvSpPr>
            <p:cNvPr id="74780" name="Line 28"/>
            <p:cNvSpPr>
              <a:spLocks noChangeShapeType="1"/>
            </p:cNvSpPr>
            <p:nvPr/>
          </p:nvSpPr>
          <p:spPr bwMode="auto">
            <a:xfrm>
              <a:off x="4377" y="1525"/>
              <a:ext cx="453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36996" y="33103"/>
            <a:ext cx="78128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Основне</a:t>
            </a:r>
            <a:r>
              <a:rPr lang="ru-RU" alt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рівняння</a:t>
            </a:r>
            <a:r>
              <a:rPr lang="ru-RU" alt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МКТ</a:t>
            </a:r>
          </a:p>
          <a:p>
            <a:pPr algn="ctr"/>
            <a:r>
              <a:rPr lang="uk-UA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uk-UA" alt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деального газу</a:t>
            </a:r>
            <a:endParaRPr lang="ru-RU" altLang="ru-RU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466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94" fill="hold"/>
                                        <p:tgtEl>
                                          <p:spTgt spid="747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3000"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126</Words>
  <Application>Microsoft Office PowerPoint</Application>
  <PresentationFormat>Экран (4:3)</PresentationFormat>
  <Paragraphs>30</Paragraphs>
  <Slides>10</Slides>
  <Notes>0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Microsoft Equation 3.0</vt:lpstr>
      <vt:lpstr>MathType 5.0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Ксюша1</dc:creator>
  <cp:lastModifiedBy>Ксюша1</cp:lastModifiedBy>
  <cp:revision>6</cp:revision>
  <dcterms:created xsi:type="dcterms:W3CDTF">2014-05-29T20:00:31Z</dcterms:created>
  <dcterms:modified xsi:type="dcterms:W3CDTF">2014-06-03T14:39:29Z</dcterms:modified>
</cp:coreProperties>
</file>