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74" r:id="rId2"/>
    <p:sldId id="256" r:id="rId3"/>
    <p:sldId id="275" r:id="rId4"/>
    <p:sldId id="264" r:id="rId5"/>
    <p:sldId id="257" r:id="rId6"/>
    <p:sldId id="258" r:id="rId7"/>
    <p:sldId id="259" r:id="rId8"/>
    <p:sldId id="263" r:id="rId9"/>
    <p:sldId id="260" r:id="rId10"/>
    <p:sldId id="261" r:id="rId11"/>
    <p:sldId id="262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4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5" name="Picture 3" descr="D:\РОБОТА МАМИ\Фото\Смайлы\x_47ecb7e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1700" y="381000"/>
            <a:ext cx="7340600" cy="6096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Дія магнітного поля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Дія магнітного поля на рухомі заряди визначається </a:t>
            </a:r>
            <a:r>
              <a:rPr lang="uk-UA" dirty="0" smtClean="0"/>
              <a:t>силою Лоренца.</a:t>
            </a:r>
            <a:endParaRPr lang="ru-RU" dirty="0" smtClean="0"/>
          </a:p>
          <a:p>
            <a:r>
              <a:rPr lang="uk-UA" dirty="0" smtClean="0"/>
              <a:t>Сила, </a:t>
            </a:r>
            <a:r>
              <a:rPr lang="uk-UA" dirty="0" smtClean="0"/>
              <a:t>що діє на провідник зі </a:t>
            </a:r>
            <a:r>
              <a:rPr lang="uk-UA" dirty="0" smtClean="0"/>
              <a:t>струмом </a:t>
            </a:r>
            <a:r>
              <a:rPr lang="uk-UA" dirty="0" smtClean="0"/>
              <a:t>у магнітному полі називається </a:t>
            </a:r>
            <a:r>
              <a:rPr lang="uk-UA" dirty="0" smtClean="0"/>
              <a:t>силою Ампера. Сили взаємодії </a:t>
            </a:r>
            <a:r>
              <a:rPr lang="uk-UA" dirty="0" smtClean="0"/>
              <a:t>провідників зі струмом визначаються </a:t>
            </a:r>
            <a:r>
              <a:rPr lang="uk-UA" dirty="0" smtClean="0"/>
              <a:t>законом Ампера.</a:t>
            </a:r>
            <a:endParaRPr lang="ru-RU" dirty="0" smtClean="0"/>
          </a:p>
          <a:p>
            <a:r>
              <a:rPr lang="uk-UA" dirty="0" smtClean="0"/>
              <a:t>Нейтральні речовини без електричного струму можуть втягуватися в магнітне поле </a:t>
            </a:r>
            <a:r>
              <a:rPr lang="uk-UA" dirty="0" smtClean="0"/>
              <a:t>(парамагнетики) </a:t>
            </a:r>
            <a:r>
              <a:rPr lang="uk-UA" dirty="0" smtClean="0"/>
              <a:t>або виштовхуватися з нього </a:t>
            </a:r>
            <a:r>
              <a:rPr lang="uk-UA" dirty="0" smtClean="0"/>
              <a:t>(діамагнетики). </a:t>
            </a:r>
            <a:r>
              <a:rPr lang="uk-UA" dirty="0" smtClean="0"/>
              <a:t>Виштовхування діамагнетиків з магнітного поля можна використати для </a:t>
            </a:r>
            <a:r>
              <a:rPr lang="uk-UA" dirty="0" smtClean="0"/>
              <a:t>левітації.</a:t>
            </a:r>
            <a:endParaRPr lang="ru-RU" dirty="0" smtClean="0"/>
          </a:p>
          <a:p>
            <a:r>
              <a:rPr lang="uk-UA" dirty="0" smtClean="0"/>
              <a:t>Феромагнетики намагнічуються </a:t>
            </a:r>
            <a:r>
              <a:rPr lang="uk-UA" dirty="0" smtClean="0"/>
              <a:t>в магнітному полі й зберігають магнітний момент при знятті прикладеного поля.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Вимірювання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Магнітне поле вимірюється </a:t>
            </a:r>
            <a:r>
              <a:rPr lang="uk-UA" dirty="0" smtClean="0"/>
              <a:t>магнітометрами. </a:t>
            </a:r>
            <a:r>
              <a:rPr lang="uk-UA" dirty="0" smtClean="0"/>
              <a:t>Механічні магнітометри визначають величину поля за відхиленням </a:t>
            </a:r>
            <a:r>
              <a:rPr lang="uk-UA" dirty="0" smtClean="0"/>
              <a:t>котушки зі </a:t>
            </a:r>
            <a:r>
              <a:rPr lang="uk-UA" dirty="0" smtClean="0"/>
              <a:t>струмом. Слабкі магнітні поля вимірюються магнітометрами на основі </a:t>
            </a:r>
            <a:r>
              <a:rPr lang="uk-UA" dirty="0" smtClean="0"/>
              <a:t>ефекту </a:t>
            </a:r>
            <a:r>
              <a:rPr lang="uk-UA" dirty="0" err="1" smtClean="0"/>
              <a:t>Джозефсона-</a:t>
            </a:r>
            <a:r>
              <a:rPr lang="uk-UA" dirty="0" smtClean="0"/>
              <a:t> </a:t>
            </a:r>
            <a:r>
              <a:rPr lang="uk-UA" dirty="0" err="1" smtClean="0"/>
              <a:t>СКВІДами</a:t>
            </a:r>
            <a:r>
              <a:rPr lang="uk-UA" dirty="0" smtClean="0"/>
              <a:t>. </a:t>
            </a:r>
            <a:r>
              <a:rPr lang="uk-UA" dirty="0" smtClean="0"/>
              <a:t>Магнітне поле можна також вимірювати на основі ефекту </a:t>
            </a:r>
            <a:r>
              <a:rPr lang="uk-UA" dirty="0" smtClean="0"/>
              <a:t>ядерного магнітного резонансу</a:t>
            </a:r>
            <a:r>
              <a:rPr lang="uk-UA" u="sng" dirty="0" smtClean="0"/>
              <a:t> </a:t>
            </a:r>
            <a:r>
              <a:rPr lang="uk-UA" dirty="0" smtClean="0"/>
              <a:t>ефекту </a:t>
            </a:r>
            <a:r>
              <a:rPr lang="uk-UA" dirty="0" err="1" smtClean="0"/>
              <a:t>Хола</a:t>
            </a:r>
            <a:r>
              <a:rPr lang="uk-UA" dirty="0" smtClean="0"/>
              <a:t> та </a:t>
            </a:r>
            <a:r>
              <a:rPr lang="uk-UA" dirty="0" smtClean="0"/>
              <a:t>іншими методами.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Створення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Магнітне поле широко використовується в техніці й для наукових цілей. Для його створення використовуються </a:t>
            </a:r>
            <a:r>
              <a:rPr lang="uk-UA" dirty="0" smtClean="0"/>
              <a:t>постійні магніти</a:t>
            </a:r>
            <a:r>
              <a:rPr lang="uk-UA" u="sng" dirty="0" smtClean="0"/>
              <a:t> </a:t>
            </a:r>
            <a:r>
              <a:rPr lang="uk-UA" dirty="0" smtClean="0"/>
              <a:t>та електромагніти. </a:t>
            </a:r>
            <a:r>
              <a:rPr lang="uk-UA" dirty="0" smtClean="0"/>
              <a:t>Однорідне магнітне поле можна отримати за допомогою </a:t>
            </a:r>
            <a:r>
              <a:rPr lang="uk-UA" dirty="0" smtClean="0"/>
              <a:t>котушок </a:t>
            </a:r>
            <a:r>
              <a:rPr lang="uk-UA" dirty="0" err="1" smtClean="0"/>
              <a:t>Гельмгольца</a:t>
            </a:r>
            <a:r>
              <a:rPr lang="uk-UA" dirty="0" smtClean="0"/>
              <a:t>. </a:t>
            </a:r>
            <a:r>
              <a:rPr lang="uk-UA" dirty="0" smtClean="0"/>
              <a:t>Для створення потужних магнітних полів, необхідних для роботи </a:t>
            </a:r>
            <a:r>
              <a:rPr lang="uk-UA" dirty="0" smtClean="0"/>
              <a:t>прискорювачів </a:t>
            </a:r>
            <a:r>
              <a:rPr lang="uk-UA" dirty="0" smtClean="0"/>
              <a:t>або для утримання </a:t>
            </a:r>
            <a:r>
              <a:rPr lang="uk-UA" dirty="0" smtClean="0"/>
              <a:t>плазми в </a:t>
            </a:r>
            <a:r>
              <a:rPr lang="uk-UA" dirty="0" smtClean="0"/>
              <a:t>установках з </a:t>
            </a:r>
            <a:r>
              <a:rPr lang="uk-UA" dirty="0" smtClean="0"/>
              <a:t>ядерного синтезу, використовуються </a:t>
            </a:r>
            <a:r>
              <a:rPr lang="uk-UA" dirty="0" smtClean="0"/>
              <a:t>електромагніти на </a:t>
            </a:r>
            <a:r>
              <a:rPr lang="uk-UA" dirty="0" smtClean="0"/>
              <a:t>надпровідниках.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Неодимовий магніт</a:t>
            </a:r>
            <a:endParaRPr lang="ru-RU" dirty="0"/>
          </a:p>
        </p:txBody>
      </p:sp>
      <p:pic>
        <p:nvPicPr>
          <p:cNvPr id="2050" name="Picture 2" descr="D:\РОБОТА МАМИ\ПРЕЗЕНТАЦИЯ\Физика\Фото\неодиновый магнит\неодимовый магнит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41221" y="1600200"/>
            <a:ext cx="6061558" cy="45259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4114800" cy="66437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 • </a:t>
            </a:r>
            <a:r>
              <a:rPr lang="uk-UA" dirty="0"/>
              <a:t>Магнітний двигун - новий напрямок з використанням </a:t>
            </a:r>
            <a:r>
              <a:rPr lang="uk-UA" dirty="0" smtClean="0"/>
              <a:t>неодимових </a:t>
            </a:r>
            <a:r>
              <a:rPr lang="uk-UA" dirty="0"/>
              <a:t>магнітів. Неодимові магніти мають </a:t>
            </a:r>
            <a:r>
              <a:rPr lang="uk-UA" dirty="0" smtClean="0"/>
              <a:t>вражаючу силу. </a:t>
            </a:r>
            <a:r>
              <a:rPr lang="uk-UA" dirty="0"/>
              <a:t>Сила зчеплення цих магнітів перевищує в 50-60 разів </a:t>
            </a:r>
            <a:r>
              <a:rPr lang="uk-UA" dirty="0" smtClean="0"/>
              <a:t>власну вагу. </a:t>
            </a:r>
            <a:r>
              <a:rPr lang="uk-UA" dirty="0"/>
              <a:t>Тільки уявіть невеликий магніт розміром з людський кулак, може утримати вагу 350 - 400 кг.</a:t>
            </a:r>
            <a:endParaRPr lang="ru-RU" dirty="0"/>
          </a:p>
          <a:p>
            <a:endParaRPr lang="ru-RU" dirty="0"/>
          </a:p>
        </p:txBody>
      </p:sp>
      <p:pic>
        <p:nvPicPr>
          <p:cNvPr id="3074" name="Picture 2" descr="D:\РОБОТА МАМИ\ПРЕЗЕНТАЦИЯ\Физика\Фото\неодиновый магнит\неодиновый магнит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000240"/>
            <a:ext cx="2928958" cy="29289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29684" cy="63579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• Неодимові </a:t>
            </a:r>
            <a:r>
              <a:rPr lang="uk-UA" dirty="0"/>
              <a:t>магніти є на сьогоднішній день найбільш потужними магнітами в світі по залишкової намагніченості, коерцитивної силі і питомої магнітної енергії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•  Неодимові </a:t>
            </a:r>
            <a:r>
              <a:rPr lang="uk-UA" dirty="0"/>
              <a:t>магніти це магніти, які виготовляються з таких хімічних елементів як Неодим - </a:t>
            </a:r>
            <a:r>
              <a:rPr lang="uk-UA" dirty="0" err="1"/>
              <a:t>Nd</a:t>
            </a:r>
            <a:r>
              <a:rPr lang="uk-UA" dirty="0"/>
              <a:t>, що є рідкоземельних елементом, заліза - </a:t>
            </a:r>
            <a:r>
              <a:rPr lang="uk-UA" dirty="0" err="1"/>
              <a:t>Fe</a:t>
            </a:r>
            <a:r>
              <a:rPr lang="uk-UA" dirty="0"/>
              <a:t> і бор - B.</a:t>
            </a:r>
            <a:br>
              <a:rPr lang="uk-UA" dirty="0"/>
            </a:br>
            <a:endParaRPr lang="uk-UA" dirty="0" smtClean="0"/>
          </a:p>
          <a:p>
            <a:pPr>
              <a:buNone/>
            </a:pPr>
            <a:r>
              <a:rPr lang="uk-UA" dirty="0" smtClean="0"/>
              <a:t>•  Близько </a:t>
            </a:r>
            <a:r>
              <a:rPr lang="uk-UA" dirty="0"/>
              <a:t>77% видобутку рідкоземельних металів належить Китаю. Тому найбільше неодимові магніти випускають саме там. Англія, Німеччина, Японія і США є найбільшими споживачами </a:t>
            </a:r>
            <a:r>
              <a:rPr lang="uk-UA" dirty="0" smtClean="0"/>
              <a:t>неодимових </a:t>
            </a:r>
            <a:r>
              <a:rPr lang="uk-UA" dirty="0"/>
              <a:t>магнітів Китайського виробництва.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Неодимові магніти</a:t>
            </a:r>
            <a:endParaRPr lang="ru-RU" dirty="0"/>
          </a:p>
        </p:txBody>
      </p:sp>
      <p:pic>
        <p:nvPicPr>
          <p:cNvPr id="4098" name="Picture 2" descr="D:\РОБОТА МАМИ\ПРЕЗЕНТАЦИЯ\Физика\Фото\неодиновый магнит\неодимовой магнит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14500" y="2129631"/>
            <a:ext cx="5715000" cy="34671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Неокуб</a:t>
            </a:r>
            <a:endParaRPr lang="ru-RU" dirty="0"/>
          </a:p>
        </p:txBody>
      </p:sp>
      <p:pic>
        <p:nvPicPr>
          <p:cNvPr id="5122" name="Picture 2" descr="D:\РОБОТА МАМИ\ПРЕЗЕНТАЦИЯ\Физика\Фото\Неокуб\Неокуб полностю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571736" y="2071678"/>
            <a:ext cx="3786214" cy="283966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/>
          </a:bodyPr>
          <a:lstStyle/>
          <a:p>
            <a:r>
              <a:rPr lang="en-US" b="1" dirty="0" err="1" smtClean="0"/>
              <a:t>Неокуб</a:t>
            </a:r>
            <a:r>
              <a:rPr lang="en-US" dirty="0" smtClean="0"/>
              <a:t> — </a:t>
            </a:r>
            <a:r>
              <a:rPr lang="en-US" dirty="0" err="1" smtClean="0"/>
              <a:t>іграшка</a:t>
            </a:r>
            <a:r>
              <a:rPr lang="uk-UA" dirty="0" smtClean="0"/>
              <a:t>-</a:t>
            </a:r>
            <a:r>
              <a:rPr lang="en-US" dirty="0" err="1" smtClean="0"/>
              <a:t>конструктор</a:t>
            </a:r>
            <a:r>
              <a:rPr lang="en-US" dirty="0" smtClean="0"/>
              <a:t>, </a:t>
            </a:r>
            <a:r>
              <a:rPr lang="en-US" dirty="0" err="1" smtClean="0"/>
              <a:t>як</a:t>
            </a:r>
            <a:r>
              <a:rPr lang="uk-UA" dirty="0" smtClean="0"/>
              <a:t>а </a:t>
            </a:r>
            <a:r>
              <a:rPr lang="en-US" dirty="0" err="1" smtClean="0"/>
              <a:t>складається</a:t>
            </a:r>
            <a:r>
              <a:rPr lang="en-US" dirty="0" smtClean="0"/>
              <a:t> з 216(6³) </a:t>
            </a:r>
            <a:r>
              <a:rPr lang="en-US" dirty="0" err="1" smtClean="0"/>
              <a:t>одинакових</a:t>
            </a:r>
            <a:r>
              <a:rPr lang="uk-UA" dirty="0" smtClean="0"/>
              <a:t> кулеподібних неодимових магнітів(сплав неодиму, заліза і бора).</a:t>
            </a:r>
          </a:p>
          <a:p>
            <a:r>
              <a:rPr lang="uk-UA" dirty="0" smtClean="0"/>
              <a:t>А</a:t>
            </a:r>
            <a:r>
              <a:rPr lang="uk-UA" dirty="0" smtClean="0"/>
              <a:t>втор </a:t>
            </a:r>
            <a:r>
              <a:rPr lang="uk-UA" dirty="0" err="1" smtClean="0"/>
              <a:t>неокуба</a:t>
            </a:r>
            <a:r>
              <a:rPr lang="uk-UA" dirty="0" smtClean="0"/>
              <a:t> – економіст Кріс </a:t>
            </a:r>
            <a:r>
              <a:rPr lang="uk-UA" dirty="0" err="1" smtClean="0"/>
              <a:t>Реда</a:t>
            </a:r>
            <a:r>
              <a:rPr lang="uk-UA" dirty="0" smtClean="0"/>
              <a:t>, </a:t>
            </a:r>
            <a:r>
              <a:rPr lang="uk-UA" dirty="0" err="1" smtClean="0"/>
              <a:t>випусник</a:t>
            </a:r>
            <a:r>
              <a:rPr lang="uk-UA" dirty="0" smtClean="0"/>
              <a:t> Університету </a:t>
            </a:r>
            <a:r>
              <a:rPr lang="uk-UA" dirty="0" err="1" smtClean="0"/>
              <a:t>Піттсбурга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За словами </a:t>
            </a:r>
            <a:r>
              <a:rPr lang="uk-UA" dirty="0" err="1" smtClean="0"/>
              <a:t>Реда</a:t>
            </a:r>
            <a:r>
              <a:rPr lang="uk-UA" dirty="0" smtClean="0"/>
              <a:t>, в квітні 2008 року він створив сайт, з допомогою якого намагався продати свій винахід, проте за перший місяць продав лише два куба. Після серії роликів на </a:t>
            </a:r>
            <a:r>
              <a:rPr lang="en-US" dirty="0" smtClean="0"/>
              <a:t>YouTube</a:t>
            </a:r>
            <a:r>
              <a:rPr lang="uk-UA" dirty="0" smtClean="0"/>
              <a:t>, </a:t>
            </a:r>
            <a:r>
              <a:rPr lang="uk-UA" dirty="0" err="1" smtClean="0"/>
              <a:t>демонструвавших</a:t>
            </a:r>
            <a:r>
              <a:rPr lang="uk-UA" dirty="0" smtClean="0"/>
              <a:t> здібності </a:t>
            </a:r>
            <a:r>
              <a:rPr lang="uk-UA" dirty="0" err="1" smtClean="0"/>
              <a:t>неокуба</a:t>
            </a:r>
            <a:r>
              <a:rPr lang="uk-UA" dirty="0" smtClean="0"/>
              <a:t>, було продано більше ста екземплярів за два дні.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Різні форми </a:t>
            </a:r>
            <a:r>
              <a:rPr lang="uk-UA" dirty="0" err="1" smtClean="0"/>
              <a:t>неокуба</a:t>
            </a:r>
            <a:endParaRPr lang="ru-RU" dirty="0"/>
          </a:p>
        </p:txBody>
      </p:sp>
      <p:pic>
        <p:nvPicPr>
          <p:cNvPr id="6146" name="Picture 2" descr="D:\РОБОТА МАМИ\ПРЕЗЕНТАЦИЯ\Физика\Фото\Неокуб\неокуб чудные формы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2081703" cy="2214578"/>
          </a:xfrm>
          <a:prstGeom prst="rect">
            <a:avLst/>
          </a:prstGeom>
          <a:noFill/>
        </p:spPr>
      </p:pic>
      <p:pic>
        <p:nvPicPr>
          <p:cNvPr id="6147" name="Picture 3" descr="D:\РОБОТА МАМИ\ПРЕЗЕНТАЦИЯ\Физика\Фото\Неокуб\один неокубовий шари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285992"/>
            <a:ext cx="2357454" cy="2143140"/>
          </a:xfrm>
          <a:prstGeom prst="rect">
            <a:avLst/>
          </a:prstGeom>
          <a:noFill/>
        </p:spPr>
      </p:pic>
      <p:pic>
        <p:nvPicPr>
          <p:cNvPr id="6148" name="Picture 4" descr="D:\РОБОТА МАМИ\ПРЕЗЕНТАЦИЯ\Физика\Фото\Неокуб\фигура из неокуб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285992"/>
            <a:ext cx="2492024" cy="21431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572428" cy="1142984"/>
          </a:xfrm>
        </p:spPr>
        <p:txBody>
          <a:bodyPr>
            <a:normAutofit/>
          </a:bodyPr>
          <a:lstStyle/>
          <a:p>
            <a:r>
              <a:rPr lang="uk-UA" dirty="0" smtClean="0"/>
              <a:t>Постійні магніти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3076" name="Picture 4" descr="D:\РОБОТА МАМИ\ПРЕЗЕНТАЦИЯ\Физика\Фото\220px-Bar_mag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214423"/>
            <a:ext cx="5286412" cy="34476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THE END</a:t>
            </a:r>
            <a:endParaRPr lang="ru-RU" sz="4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5000" b="1" i="1" dirty="0" smtClean="0"/>
              <a:t>Дякую</a:t>
            </a:r>
            <a:r>
              <a:rPr lang="ru-RU" sz="5000" b="1" i="1" dirty="0" smtClean="0"/>
              <a:t> за </a:t>
            </a:r>
            <a:r>
              <a:rPr lang="uk-UA" sz="5000" b="1" i="1" dirty="0" smtClean="0"/>
              <a:t>увагу</a:t>
            </a:r>
          </a:p>
          <a:p>
            <a:r>
              <a:rPr lang="uk-UA" sz="5000" b="1" i="1" dirty="0" smtClean="0"/>
              <a:t>З вами були:</a:t>
            </a:r>
          </a:p>
          <a:p>
            <a:r>
              <a:rPr lang="en-US" sz="5000" b="1" i="1" dirty="0" smtClean="0"/>
              <a:t>Sergio Novak  </a:t>
            </a:r>
            <a:r>
              <a:rPr lang="uk-UA" sz="5000" b="1" i="1" dirty="0" smtClean="0"/>
              <a:t>та </a:t>
            </a:r>
          </a:p>
          <a:p>
            <a:r>
              <a:rPr lang="uk-UA" sz="5000" b="1" i="1" dirty="0" smtClean="0"/>
              <a:t>Аліна Басова</a:t>
            </a:r>
            <a:endParaRPr lang="en-US" sz="5000" b="1" i="1" dirty="0" smtClean="0"/>
          </a:p>
        </p:txBody>
      </p:sp>
      <p:pic>
        <p:nvPicPr>
          <p:cNvPr id="6146" name="Picture 2" descr="D:\РОБОТА МАМИ\Фото\Смайлы\смайл а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5643578"/>
            <a:ext cx="1362265" cy="65731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РОБОТА МАМИ\HELP HELP HELP\презентацыи\постійні магн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286248" cy="6858000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Постійний магніт</a:t>
            </a:r>
            <a:r>
              <a:rPr lang="uk-UA" dirty="0"/>
              <a:t> або просто </a:t>
            </a:r>
            <a:r>
              <a:rPr lang="uk-UA" b="1" dirty="0"/>
              <a:t>магніт</a:t>
            </a:r>
            <a:r>
              <a:rPr lang="uk-UA" dirty="0"/>
              <a:t> — </a:t>
            </a:r>
            <a:r>
              <a:rPr lang="uk-UA" dirty="0" smtClean="0"/>
              <a:t>тіло, </a:t>
            </a:r>
            <a:r>
              <a:rPr lang="uk-UA" dirty="0"/>
              <a:t>навколо якого існує </a:t>
            </a:r>
            <a:r>
              <a:rPr lang="uk-UA" dirty="0" smtClean="0"/>
              <a:t>магнітне поле без </a:t>
            </a:r>
            <a:r>
              <a:rPr lang="uk-UA" dirty="0"/>
              <a:t>протікання у ньому макроскопічного </a:t>
            </a:r>
            <a:r>
              <a:rPr lang="uk-UA" dirty="0" smtClean="0"/>
              <a:t>струму, </a:t>
            </a:r>
            <a:r>
              <a:rPr lang="uk-UA" dirty="0"/>
              <a:t>магнітний диполь.</a:t>
            </a:r>
            <a:endParaRPr lang="ru-RU" dirty="0"/>
          </a:p>
          <a:p>
            <a:r>
              <a:rPr lang="uk-UA" dirty="0"/>
              <a:t>Крім постійних магнітів широке застосування мають </a:t>
            </a:r>
            <a:r>
              <a:rPr lang="uk-UA" dirty="0" smtClean="0"/>
              <a:t>електромагніти, </a:t>
            </a:r>
            <a:r>
              <a:rPr lang="uk-UA" dirty="0"/>
              <a:t>в яких магнітний диполь створюється при пропусканні електричного струму</a:t>
            </a:r>
            <a:r>
              <a:rPr lang="uk-UA" dirty="0" smtClean="0"/>
              <a:t>.</a:t>
            </a:r>
            <a:endParaRPr lang="uk-UA" dirty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098" name="Picture 2" descr="D:\РОБОТА МАМИ\HELP HELP HELP\презентацыи\постійні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857232"/>
            <a:ext cx="4714908" cy="416626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Загальна характеристика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3400" dirty="0" smtClean="0"/>
              <a:t>       У широкому розумінні магніт — намагнічене тіло (здебільшого зі сталі або спеціального сплаву, фериту барію, стронцію, самарій-кобальту, нікель-кобальту, неодим-залізо-бору) або пристрій, що утворює магнітне поле. Розрізняють постійні магніти,електромагніти, надпровідні магніти.</a:t>
            </a:r>
            <a:endParaRPr lang="ru-RU" sz="3400" dirty="0" smtClean="0"/>
          </a:p>
          <a:p>
            <a:r>
              <a:rPr lang="uk-UA" sz="3400" i="1" dirty="0" smtClean="0"/>
              <a:t>Постійний магніт</a:t>
            </a:r>
            <a:r>
              <a:rPr lang="uk-UA" sz="3400" dirty="0" smtClean="0"/>
              <a:t> має два полюси. Той із полюсів, який притягається до північного полюсу Землі, називається </a:t>
            </a:r>
            <a:r>
              <a:rPr lang="uk-UA" sz="3400" b="1" dirty="0" smtClean="0"/>
              <a:t>північним</a:t>
            </a:r>
            <a:r>
              <a:rPr lang="uk-UA" sz="3400" dirty="0" smtClean="0"/>
              <a:t>, інший — </a:t>
            </a:r>
            <a:r>
              <a:rPr lang="uk-UA" sz="3400" b="1" dirty="0" smtClean="0"/>
              <a:t>південним</a:t>
            </a:r>
            <a:r>
              <a:rPr lang="uk-UA" sz="3400" dirty="0" smtClean="0"/>
              <a:t>. Північний полюс магнітів позначається літерою N, південний — літерою S.</a:t>
            </a:r>
            <a:endParaRPr lang="ru-RU" sz="3400" dirty="0" smtClean="0"/>
          </a:p>
          <a:p>
            <a:r>
              <a:rPr lang="uk-UA" sz="3400" dirty="0" smtClean="0"/>
              <a:t>Різнойменні полюси магнітів притягуються, однойменні — відштовхуються. Таким чином, північний магнітний полюс Землі, є її південним полюсом, якщо розглядати нашу планету як постійний магніт.</a:t>
            </a:r>
            <a:endParaRPr lang="ru-RU" sz="3400" dirty="0" smtClean="0"/>
          </a:p>
          <a:p>
            <a:r>
              <a:rPr lang="uk-UA" sz="3400" dirty="0" smtClean="0"/>
              <a:t>Постійні магніти виготовляються із феромагнітних речовин, наприклад, заліза. Існування магнітного поля в них зумовлене однаковою орієнтацією спінів електронів завдяки обмінній взаємодії. Для виробництва постійних магнітів використовують нікелеві сплави. Магніти мають властивість притягати до себе невеликі предмети з феромагнітних матеріалів.</a:t>
            </a:r>
            <a:endParaRPr lang="ru-RU" sz="3400" dirty="0" smtClean="0"/>
          </a:p>
          <a:p>
            <a:endParaRPr lang="ru-RU" dirty="0"/>
          </a:p>
        </p:txBody>
      </p:sp>
      <p:pic>
        <p:nvPicPr>
          <p:cNvPr id="5" name="Рисунок 4" descr="220px-Magnet087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4929198"/>
            <a:ext cx="2095500" cy="1409700"/>
          </a:xfrm>
          <a:prstGeom prst="rect">
            <a:avLst/>
          </a:prstGeom>
        </p:spPr>
      </p:pic>
      <p:pic>
        <p:nvPicPr>
          <p:cNvPr id="1028" name="Picture 4" descr="D:\РОБОТА МАМИ\ПРЕЗЕНТАЦИЯ\Физика\Фото\220px-VFPt_cylindrical_magnet_thumb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857760"/>
            <a:ext cx="2095500" cy="15716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Намагнічування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Для виготовлення постійного магніту, феромагнетик нагрівають до температури, вищої від температури Кюрі, а потім повільно охолоджують у магнітному полі. При температурі, вищій від температури Кюрі, феромагнетик втрачає свої магнітні властивості й стає парамагнетиком. При охолодженні, нижче від температури Кюрі, він знову набуває магнітних властивостей, при цьому зовнішнє магнітне поле сприяє тому, що магнітні</a:t>
            </a:r>
            <a:r>
              <a:rPr lang="uk-UA" u="sng" dirty="0" smtClean="0"/>
              <a:t> </a:t>
            </a:r>
            <a:r>
              <a:rPr lang="uk-UA" dirty="0" smtClean="0"/>
              <a:t>домени, які виникають у ньому, орієнтуються в одному напрямку.</a:t>
            </a:r>
            <a:endParaRPr lang="ru-RU" dirty="0" smtClean="0"/>
          </a:p>
          <a:p>
            <a:r>
              <a:rPr lang="uk-UA" dirty="0" smtClean="0"/>
              <a:t>Феромагнітні матеріали намагнічуються в зовнішньому полі також при температурах, менших від температури Кюрі. При припиненні дії поля в них зберігається залишкова намагніченість. Його величина залежить від напруженості прикладеного магнітного поля.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Застосування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3643338" cy="607220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uk-UA" dirty="0" smtClean="0"/>
              <a:t>Застосовують </a:t>
            </a:r>
            <a:r>
              <a:rPr lang="uk-UA" dirty="0" smtClean="0"/>
              <a:t>магніти в електротехніці, радіотехніці, техніці зв’язку, радіолокації, пристроях автоматичного керування, у магнітній сепарації тощо.</a:t>
            </a:r>
            <a:endParaRPr lang="ru-RU" dirty="0" smtClean="0"/>
          </a:p>
          <a:p>
            <a:r>
              <a:rPr lang="uk-UA" dirty="0" smtClean="0"/>
              <a:t>Історично одним із перших застосувань магніту були магнітні компаси, стрілки яких указували напрямок до магнітних полюсів Землі.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D:\РОБОТА МАМИ\HELP HELP HELP\презентацыи\застосування  магггнитв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857232"/>
            <a:ext cx="4572032" cy="515238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4643470"/>
          </a:xfrm>
        </p:spPr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043890" cy="7857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                      </a:t>
            </a:r>
            <a:r>
              <a:rPr lang="uk-UA" sz="3300" dirty="0" smtClean="0"/>
              <a:t>Магнітне поле</a:t>
            </a:r>
            <a:endParaRPr lang="uk-UA" sz="3300" dirty="0" smtClean="0"/>
          </a:p>
        </p:txBody>
      </p:sp>
      <p:pic>
        <p:nvPicPr>
          <p:cNvPr id="2050" name="Picture 2" descr="D:\РОБОТА МАМИ\HELP HELP HELP\презентацыи\магнітне пол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00174"/>
            <a:ext cx="6178517" cy="46474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Утворення магнітного поля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357958"/>
          </a:xfrm>
        </p:spPr>
        <p:txBody>
          <a:bodyPr>
            <a:noAutofit/>
          </a:bodyPr>
          <a:lstStyle/>
          <a:p>
            <a:r>
              <a:rPr lang="uk-UA" sz="1540" dirty="0" smtClean="0"/>
              <a:t>На відміну від електричних зарядів, магнітних зарядів, що створювали б магнітне поле аналогічним чином, не спостерігається. Теоретично такі заряди, які отримали назву </a:t>
            </a:r>
            <a:r>
              <a:rPr lang="uk-UA" sz="1540" dirty="0" smtClean="0"/>
              <a:t>магнітних монополів, </a:t>
            </a:r>
            <a:r>
              <a:rPr lang="uk-UA" sz="1540" dirty="0" smtClean="0"/>
              <a:t>могли б існувати. В такому випадку електричне і магнітне поле були б повністю симетричними.</a:t>
            </a:r>
            <a:endParaRPr lang="ru-RU" sz="1540" dirty="0" smtClean="0"/>
          </a:p>
          <a:p>
            <a:r>
              <a:rPr lang="uk-UA" sz="1540" dirty="0" smtClean="0"/>
              <a:t>Таким чином, найменшою одиницею, яка може створювати магнітне поле, є </a:t>
            </a:r>
            <a:r>
              <a:rPr lang="uk-UA" sz="1540" dirty="0" smtClean="0"/>
              <a:t>магнітний диполь. </a:t>
            </a:r>
            <a:r>
              <a:rPr lang="uk-UA" sz="1540" dirty="0" smtClean="0"/>
              <a:t>Магнітний диполь відрізняється тим, що в нього завжди є два </a:t>
            </a:r>
            <a:r>
              <a:rPr lang="uk-UA" sz="1540" dirty="0" smtClean="0"/>
              <a:t>полюси, </a:t>
            </a:r>
            <a:r>
              <a:rPr lang="uk-UA" sz="1540" dirty="0" smtClean="0"/>
              <a:t>в яких починаються і кінчаються </a:t>
            </a:r>
            <a:r>
              <a:rPr lang="uk-UA" sz="1540" dirty="0" smtClean="0"/>
              <a:t>силові лінії поля</a:t>
            </a:r>
            <a:r>
              <a:rPr lang="uk-UA" sz="1540" dirty="0" smtClean="0"/>
              <a:t>. Мікроскопічні магнітні диполі зв'язані зі </a:t>
            </a:r>
            <a:r>
              <a:rPr lang="uk-UA" sz="1540" dirty="0" smtClean="0"/>
              <a:t>спінами елементарних частинок. Магнітний </a:t>
            </a:r>
            <a:r>
              <a:rPr lang="uk-UA" sz="1540" dirty="0" smtClean="0"/>
              <a:t>диполь мають як заряджені елементарні частинки, наприклад, </a:t>
            </a:r>
            <a:r>
              <a:rPr lang="uk-UA" sz="1540" dirty="0" smtClean="0"/>
              <a:t>електрони, </a:t>
            </a:r>
            <a:r>
              <a:rPr lang="uk-UA" sz="1540" dirty="0" smtClean="0"/>
              <a:t>так і нейтральні, наприклад, </a:t>
            </a:r>
            <a:r>
              <a:rPr lang="uk-UA" sz="1540" dirty="0" smtClean="0"/>
              <a:t>нейтрони. </a:t>
            </a:r>
            <a:r>
              <a:rPr lang="uk-UA" sz="1540" dirty="0" smtClean="0"/>
              <a:t>Елементарні частинки з відмінним від нуля спіном можна уявити собі як маленькі </a:t>
            </a:r>
            <a:r>
              <a:rPr lang="uk-UA" sz="1540" dirty="0" smtClean="0"/>
              <a:t>магнітики. </a:t>
            </a:r>
            <a:r>
              <a:rPr lang="uk-UA" sz="1540" dirty="0" smtClean="0"/>
              <a:t>Зазвичай, частинки з протилежними значеннями спінів спарюються, що призводить до компенсації створених ними магнітних полів, але в окремих випадках можливе вирівнювання спінів багатьох частинок в одному напрямку, що призводить до утворення </a:t>
            </a:r>
            <a:r>
              <a:rPr lang="uk-UA" sz="1540" dirty="0" smtClean="0"/>
              <a:t>постійних магнітів.</a:t>
            </a:r>
            <a:endParaRPr lang="ru-RU" sz="1540" dirty="0" smtClean="0"/>
          </a:p>
          <a:p>
            <a:r>
              <a:rPr lang="uk-UA" sz="1540" dirty="0" smtClean="0"/>
              <a:t>Магнітне поле - також створюється рухомими електричними зарядами, тобто </a:t>
            </a:r>
            <a:r>
              <a:rPr lang="uk-UA" sz="1540" dirty="0" smtClean="0"/>
              <a:t>електричним струмом.</a:t>
            </a:r>
            <a:endParaRPr lang="ru-RU" sz="1540" dirty="0" smtClean="0"/>
          </a:p>
          <a:p>
            <a:r>
              <a:rPr lang="uk-UA" sz="1540" dirty="0" smtClean="0"/>
              <a:t>Створене електричним зарядом поле залежить від </a:t>
            </a:r>
            <a:r>
              <a:rPr lang="uk-UA" sz="1540" dirty="0" smtClean="0"/>
              <a:t>системи</a:t>
            </a:r>
            <a:r>
              <a:rPr lang="uk-UA" sz="1540" u="sng" dirty="0" smtClean="0"/>
              <a:t> </a:t>
            </a:r>
            <a:r>
              <a:rPr lang="uk-UA" sz="1540" dirty="0" smtClean="0"/>
              <a:t>відліку. </a:t>
            </a:r>
            <a:r>
              <a:rPr lang="uk-UA" sz="1540" dirty="0" smtClean="0"/>
              <a:t>Відносно спостерігача, що рухається з однаковою із зарядом </a:t>
            </a:r>
            <a:r>
              <a:rPr lang="uk-UA" sz="1540" dirty="0" smtClean="0"/>
              <a:t>швидкістю, </a:t>
            </a:r>
            <a:r>
              <a:rPr lang="uk-UA" sz="1540" dirty="0" smtClean="0"/>
              <a:t>заряд нерухомий, і такий спостерігач фіксуватиме тільки створене ним </a:t>
            </a:r>
            <a:r>
              <a:rPr lang="uk-UA" sz="1540" dirty="0" smtClean="0"/>
              <a:t>електричне поле. </a:t>
            </a:r>
            <a:r>
              <a:rPr lang="uk-UA" sz="1540" dirty="0" smtClean="0"/>
              <a:t>Інший спостерігач, що рухається з іншою швидкістю, фіксуватиме як електричне, так і магнітне поле. Таким чином, електричне і магнітне поля взаємозв'язані, і є складовими частинами загального </a:t>
            </a:r>
            <a:r>
              <a:rPr lang="uk-UA" sz="1540" dirty="0" smtClean="0"/>
              <a:t>електромагнітного поля.</a:t>
            </a:r>
            <a:endParaRPr lang="ru-RU" sz="1540" dirty="0" smtClean="0"/>
          </a:p>
          <a:p>
            <a:r>
              <a:rPr lang="uk-UA" sz="1540" dirty="0" smtClean="0"/>
              <a:t>При протіканні електричного струму через </a:t>
            </a:r>
            <a:r>
              <a:rPr lang="uk-UA" sz="1540" dirty="0" smtClean="0"/>
              <a:t>провідник він </a:t>
            </a:r>
            <a:r>
              <a:rPr lang="uk-UA" sz="1540" dirty="0" smtClean="0"/>
              <a:t>залишається </a:t>
            </a:r>
            <a:r>
              <a:rPr lang="uk-UA" sz="1540" dirty="0" err="1" smtClean="0"/>
              <a:t>електрично</a:t>
            </a:r>
            <a:r>
              <a:rPr lang="uk-UA" sz="1540" dirty="0" smtClean="0"/>
              <a:t> </a:t>
            </a:r>
            <a:r>
              <a:rPr lang="uk-UA" sz="1540" dirty="0" smtClean="0"/>
              <a:t>нейтральним, однак носії заряду в ньому рухаються, тому навколо провідника виникає тільки магнітне поле. Величина цього поля визначається </a:t>
            </a:r>
            <a:r>
              <a:rPr lang="uk-UA" sz="1540" dirty="0" smtClean="0"/>
              <a:t>законом </a:t>
            </a:r>
            <a:r>
              <a:rPr lang="uk-UA" sz="1540" dirty="0" err="1" smtClean="0"/>
              <a:t>Біо-Савара</a:t>
            </a:r>
            <a:r>
              <a:rPr lang="uk-UA" sz="1540" dirty="0" smtClean="0"/>
              <a:t>, </a:t>
            </a:r>
            <a:r>
              <a:rPr lang="uk-UA" sz="1540" dirty="0" smtClean="0"/>
              <a:t>а напрям можна визначити за допомогою </a:t>
            </a:r>
            <a:r>
              <a:rPr lang="uk-UA" sz="1540" dirty="0" smtClean="0"/>
              <a:t>правила Ампера </a:t>
            </a:r>
            <a:r>
              <a:rPr lang="uk-UA" sz="1540" dirty="0" smtClean="0"/>
              <a:t>або </a:t>
            </a:r>
            <a:r>
              <a:rPr lang="uk-UA" sz="1540" dirty="0" smtClean="0"/>
              <a:t>правила правої руки. Таке </a:t>
            </a:r>
            <a:r>
              <a:rPr lang="uk-UA" sz="1540" dirty="0" smtClean="0"/>
              <a:t>поле є </a:t>
            </a:r>
            <a:r>
              <a:rPr lang="uk-UA" sz="1540" dirty="0" smtClean="0"/>
              <a:t>вихровим, </a:t>
            </a:r>
            <a:r>
              <a:rPr lang="uk-UA" sz="1540" dirty="0" smtClean="0"/>
              <a:t>тобто його силові лінії замкнуті.</a:t>
            </a:r>
            <a:endParaRPr lang="ru-RU" sz="1540" dirty="0" smtClean="0"/>
          </a:p>
          <a:p>
            <a:r>
              <a:rPr lang="uk-UA" sz="1540" dirty="0" smtClean="0"/>
              <a:t>Магнітне поле </a:t>
            </a:r>
            <a:r>
              <a:rPr lang="uk-UA" sz="1540" dirty="0" smtClean="0"/>
              <a:t>створюється </a:t>
            </a:r>
            <a:r>
              <a:rPr lang="uk-UA" sz="1540" dirty="0" smtClean="0"/>
              <a:t>також змінним електричним полем. За </a:t>
            </a:r>
            <a:r>
              <a:rPr lang="uk-UA" sz="1540" dirty="0" smtClean="0"/>
              <a:t>законом електромагнітної індукції змінне </a:t>
            </a:r>
            <a:r>
              <a:rPr lang="uk-UA" sz="1540" dirty="0" smtClean="0"/>
              <a:t>магнітне поле породжує змінне електричне поле, що також є вихровим. Взаємне створення електричного і магнітного поля змінними магнітним і електричним полем призводить до можливості розповсюдження в просторі </a:t>
            </a:r>
            <a:r>
              <a:rPr lang="uk-UA" sz="1540" dirty="0" smtClean="0"/>
              <a:t>електромагнітних хвиль.</a:t>
            </a:r>
            <a:endParaRPr lang="ru-RU" sz="1540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905</Words>
  <PresentationFormat>Экран (4:3)</PresentationFormat>
  <Paragraphs>48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Постійні магніти</vt:lpstr>
      <vt:lpstr>Слайд 3</vt:lpstr>
      <vt:lpstr>Слайд 4</vt:lpstr>
      <vt:lpstr>Загальна характеристика </vt:lpstr>
      <vt:lpstr>Намагнічування</vt:lpstr>
      <vt:lpstr>Застосування </vt:lpstr>
      <vt:lpstr>Слайд 8</vt:lpstr>
      <vt:lpstr>Утворення магнітного поля </vt:lpstr>
      <vt:lpstr>Дія магнітного поля</vt:lpstr>
      <vt:lpstr>Вимірювання</vt:lpstr>
      <vt:lpstr>Створення</vt:lpstr>
      <vt:lpstr>Неодимовий магніт</vt:lpstr>
      <vt:lpstr>Слайд 14</vt:lpstr>
      <vt:lpstr>Слайд 15</vt:lpstr>
      <vt:lpstr>Неодимові магніти</vt:lpstr>
      <vt:lpstr>Неокуб</vt:lpstr>
      <vt:lpstr>Слайд 18</vt:lpstr>
      <vt:lpstr>Різні форми неокуба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Постійні магніти</dc:title>
  <dc:creator>Серя</dc:creator>
  <cp:lastModifiedBy>Серя</cp:lastModifiedBy>
  <cp:revision>64</cp:revision>
  <dcterms:created xsi:type="dcterms:W3CDTF">2012-03-29T18:20:36Z</dcterms:created>
  <dcterms:modified xsi:type="dcterms:W3CDTF">2012-03-30T20:04:26Z</dcterms:modified>
</cp:coreProperties>
</file>