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6" r:id="rId6"/>
    <p:sldId id="262" r:id="rId7"/>
    <p:sldId id="258" r:id="rId8"/>
    <p:sldId id="260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848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2" autoAdjust="0"/>
  </p:normalViewPr>
  <p:slideViewPr>
    <p:cSldViewPr>
      <p:cViewPr varScale="1">
        <p:scale>
          <a:sx n="66" d="100"/>
          <a:sy n="66" d="100"/>
        </p:scale>
        <p:origin x="-5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55CC-F0E5-4CC3-892C-11ED4B0A4787}" type="datetimeFigureOut">
              <a:rPr lang="uk-UA" smtClean="0"/>
              <a:pPr/>
              <a:t>03.03.2014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45A8-86F5-4293-9FF5-6FE88EC212D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F%D1%80%D0%B8%D0%BD%D1%86%D0%B8%D0%BF_%D0%A4%D1%80%D0%B0%D0%BD%D0%BA%D0%B0_-_%D0%9A%D0%BE%D0%BD%D0%B4%D0%BE%D0%BD%D0%B0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naimo.com.ua/%D0%9B%D0%B5%D0%B2%D1%88%D0%B8%D0%BD_%D0%92%D0%B0%D0%B4%D0%B8%D0%BC_%D0%9B%D0%B5%D0%BE%D0%BD%D1%96%D0%B4%D0%BE%D0%B2%D0%B8%D1%8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samoposebe.ru/wp-content/themes/city-desk/timthumb.php?src=http%3A%2F%2Fsamoposebe.ru%2Fmedia%2F2012%2F06%2Fbioluminescence9.jpg&amp;q=90&amp;w=954&amp;zc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42918"/>
            <a:ext cx="7772400" cy="21558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sz="7200" b="1" spc="3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Люмінесценція</a:t>
            </a:r>
            <a:r>
              <a:rPr lang="uk-UA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000240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Підготувала учениця 33-ї групи</a:t>
            </a:r>
          </a:p>
          <a:p>
            <a:r>
              <a:rPr lang="uk-UA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Кулішова</a:t>
            </a:r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Інна</a:t>
            </a:r>
            <a:endParaRPr lang="uk-UA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4.goodfon.ru/image/15227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Полярне сяйво</a:t>
            </a:r>
            <a:endParaRPr lang="uk-UA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Полярним сяйвом називають світіння атмосфери. Причиною появи яскравих різноколірних сполохів на небі є сонячний вітер. Його потоки по силових лініях магнітного поля спрямовуються в райони земних полюсів. Земна атмосфера одержує багато заряджених частинок з космічного простору. Зіткнення частинок атмосфери та сонячного вітру спричиняє світіння верхніх, дуже розріджених шарів. Виділяючи надлишок енергії, атоми кисню дають яскраве випромінювання в зеленій та червоній областях спектру, молекули азоту — у фіолетовій.</a:t>
            </a:r>
            <a:endParaRPr lang="uk-UA" dirty="0"/>
          </a:p>
        </p:txBody>
      </p:sp>
      <p:pic>
        <p:nvPicPr>
          <p:cNvPr id="33794" name="Picture 2" descr="http://inspired.com.ua/wp-content/uploads/2011/12/auro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7715304" cy="2857520"/>
          </a:xfrm>
          <a:prstGeom prst="rect">
            <a:avLst/>
          </a:prstGeom>
          <a:noFill/>
        </p:spPr>
      </p:pic>
      <p:pic>
        <p:nvPicPr>
          <p:cNvPr id="33796" name="Picture 4" descr="http://imxo.in.ua/storage/cache/0d/14/0d1427b4ac51043a1b83d4c55bbcb6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7922991" cy="6215106"/>
          </a:xfrm>
          <a:prstGeom prst="rect">
            <a:avLst/>
          </a:prstGeom>
          <a:noFill/>
        </p:spPr>
      </p:pic>
      <p:pic>
        <p:nvPicPr>
          <p:cNvPr id="33798" name="Picture 6" descr="http://www.fresher.ru/images10/severnye-siyaniya-v-severnoj-amerike/big/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04"/>
            <a:ext cx="7929618" cy="6215106"/>
          </a:xfrm>
          <a:prstGeom prst="rect">
            <a:avLst/>
          </a:prstGeom>
          <a:noFill/>
        </p:spPr>
      </p:pic>
      <p:pic>
        <p:nvPicPr>
          <p:cNvPr id="33800" name="Picture 8" descr="http://makedo.ru/wp-content/uploads/2012/08/%D0%A1%D0%B5%D0%B2%D0%B5%D1%80%D0%BD%D0%BE%D0%B5-%D1%81%D0%B8%D1%8F%D0%BD%D0%B8%D0%B5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04"/>
            <a:ext cx="792961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b="1" dirty="0"/>
              <a:t>Х</a:t>
            </a:r>
            <a:r>
              <a:rPr lang="uk-UA" b="1" dirty="0" smtClean="0"/>
              <a:t>емілюмінесценція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/>
              <a:t>Хемолюмінесценція</a:t>
            </a:r>
            <a:r>
              <a:rPr lang="uk-UA" dirty="0" smtClean="0"/>
              <a:t> -  люмінесценція тіл, викликана хімічною реакцією  (наприклад, світіння фосфору при повільному окисненні). </a:t>
            </a:r>
          </a:p>
          <a:p>
            <a:r>
              <a:rPr lang="uk-UA" dirty="0" smtClean="0"/>
              <a:t>Відбувається тоді, коли продукти хімічної реакції утворюються в збудженому стані, який надалі </a:t>
            </a:r>
            <a:r>
              <a:rPr lang="uk-UA" dirty="0" err="1" smtClean="0"/>
              <a:t>релаксує</a:t>
            </a:r>
            <a:r>
              <a:rPr lang="uk-UA" dirty="0" smtClean="0"/>
              <a:t> із випромінюванням квантів світла. </a:t>
            </a:r>
          </a:p>
          <a:p>
            <a:r>
              <a:rPr lang="uk-UA" dirty="0" smtClean="0"/>
              <a:t>Хемілюмінесценція пов'язана з екзотермічними хімічними процесами. </a:t>
            </a:r>
            <a:endParaRPr lang="uk-UA" dirty="0"/>
          </a:p>
        </p:txBody>
      </p:sp>
      <p:pic>
        <p:nvPicPr>
          <p:cNvPr id="11266" name="Picture 2" descr="Файл:Lumin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857652" cy="28932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600076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Хемолюмінесценція</a:t>
            </a:r>
            <a:r>
              <a:rPr lang="uk-UA" dirty="0" smtClean="0"/>
              <a:t> </a:t>
            </a:r>
            <a:r>
              <a:rPr lang="uk-UA" dirty="0" err="1" smtClean="0"/>
              <a:t>люмінолу</a:t>
            </a:r>
            <a:r>
              <a:rPr lang="uk-UA" dirty="0" smtClean="0"/>
              <a:t> з гемоглобіном</a:t>
            </a:r>
            <a:endParaRPr lang="uk-UA" dirty="0"/>
          </a:p>
        </p:txBody>
      </p:sp>
      <p:pic>
        <p:nvPicPr>
          <p:cNvPr id="11268" name="Picture 4" descr="http://upload.wikimedia.org/wikipedia/commons/thumb/1/17/Chemoluminescent_reaction.jpg/250px-Chemoluminescent_reac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2381250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Біолюмінесценція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Хемолюмінесценція</a:t>
            </a:r>
            <a:r>
              <a:rPr lang="uk-UA" dirty="0" smtClean="0"/>
              <a:t>, що протікає в живих організмах (світіння комах, черв'яків, риб), називається </a:t>
            </a:r>
            <a:r>
              <a:rPr lang="uk-UA" sz="2000" b="1" dirty="0" smtClean="0"/>
              <a:t>біолюмінесценція</a:t>
            </a:r>
            <a:r>
              <a:rPr lang="uk-UA" b="1" dirty="0" smtClean="0"/>
              <a:t> </a:t>
            </a:r>
            <a:r>
              <a:rPr lang="uk-UA" dirty="0" smtClean="0"/>
              <a:t>і пов'язана з окисними процесами.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57430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Біолюмінесценція виникає в результаті процесів біологічного ферментативного окислення, яке відбувається з участю ферменту </a:t>
            </a:r>
            <a:r>
              <a:rPr lang="uk-UA" dirty="0" err="1" smtClean="0"/>
              <a:t>люциферази</a:t>
            </a:r>
            <a:r>
              <a:rPr lang="uk-UA" dirty="0" smtClean="0"/>
              <a:t>. При допливі кисню воно посилюється, тому біолюмінесценцію морських організмів часто можна спостерігати як «світловий слід» за кормою корабля. Світіння багатьох організмів зумовлюється наявністю фотобактерій. </a:t>
            </a:r>
            <a:endParaRPr lang="uk-UA" dirty="0"/>
          </a:p>
        </p:txBody>
      </p:sp>
      <p:pic>
        <p:nvPicPr>
          <p:cNvPr id="10242" name="Picture 2" descr="http://cs317525.vk.me/v317525444/4bc2/zafYfY--m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358246" cy="5072098"/>
          </a:xfrm>
          <a:prstGeom prst="rect">
            <a:avLst/>
          </a:prstGeom>
          <a:noFill/>
        </p:spPr>
      </p:pic>
      <p:pic>
        <p:nvPicPr>
          <p:cNvPr id="10246" name="Picture 6" descr="http://www.obstanovka.com/wp-content/uploads/2007/05/anemi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8358246" cy="5072098"/>
          </a:xfrm>
          <a:prstGeom prst="rect">
            <a:avLst/>
          </a:prstGeom>
          <a:noFill/>
        </p:spPr>
      </p:pic>
      <p:pic>
        <p:nvPicPr>
          <p:cNvPr id="10244" name="Picture 4" descr="http://terraoko.com/wp-content/uploads/2013/01/firefly-01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8358246" cy="5046346"/>
          </a:xfrm>
          <a:prstGeom prst="rect">
            <a:avLst/>
          </a:prstGeom>
          <a:noFill/>
        </p:spPr>
      </p:pic>
      <p:pic>
        <p:nvPicPr>
          <p:cNvPr id="10248" name="Picture 8" descr="http://youanddesign.ru/wp-content/uploads/2012/02/20080708_himebotaru_tetta_niim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357298"/>
            <a:ext cx="8358246" cy="5072098"/>
          </a:xfrm>
          <a:prstGeom prst="rect">
            <a:avLst/>
          </a:prstGeom>
          <a:noFill/>
        </p:spPr>
      </p:pic>
      <p:pic>
        <p:nvPicPr>
          <p:cNvPr id="10250" name="Picture 10" descr="http://nibler.ru/uploads/users/3182/2013-09-22/planety-griby-udivitelnye-eto-interesno-poznavatelno-kartinki_9739256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357298"/>
            <a:ext cx="8358246" cy="5072098"/>
          </a:xfrm>
          <a:prstGeom prst="rect">
            <a:avLst/>
          </a:prstGeom>
          <a:noFill/>
        </p:spPr>
      </p:pic>
      <p:pic>
        <p:nvPicPr>
          <p:cNvPr id="10252" name="Picture 12" descr="http://www.realfacts.ru/uploads/posts/2012-07/1342695958_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357298"/>
            <a:ext cx="8358246" cy="5072098"/>
          </a:xfrm>
          <a:prstGeom prst="rect">
            <a:avLst/>
          </a:prstGeom>
          <a:noFill/>
        </p:spPr>
      </p:pic>
      <p:pic>
        <p:nvPicPr>
          <p:cNvPr id="10254" name="Picture 14" descr="http://billionnews.ru/uploads/posts/2011-06/1307511514_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357298"/>
            <a:ext cx="8358246" cy="5072098"/>
          </a:xfrm>
          <a:prstGeom prst="rect">
            <a:avLst/>
          </a:prstGeom>
          <a:noFill/>
        </p:spPr>
      </p:pic>
      <p:pic>
        <p:nvPicPr>
          <p:cNvPr id="10256" name="Picture 16" descr="http://ianimal.ru/wp-content/uploads/2010/10/ydilshik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1357298"/>
            <a:ext cx="8358246" cy="5072098"/>
          </a:xfrm>
          <a:prstGeom prst="rect">
            <a:avLst/>
          </a:prstGeom>
          <a:noFill/>
        </p:spPr>
      </p:pic>
      <p:pic>
        <p:nvPicPr>
          <p:cNvPr id="10262" name="Picture 22" descr="http://i1074.photobucket.com/albums/w411/sosna666/box/a-scene-from-LIFE-OF-PI_zps4225690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28" y="1357298"/>
            <a:ext cx="6715172" cy="5072098"/>
          </a:xfrm>
          <a:prstGeom prst="rect">
            <a:avLst/>
          </a:prstGeom>
          <a:noFill/>
        </p:spPr>
      </p:pic>
      <p:pic>
        <p:nvPicPr>
          <p:cNvPr id="10260" name="Picture 20" descr="http://img-fotki.yandex.ru/get/5642/157672823.6/0_a7d6d_992ea6fc_L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357298"/>
            <a:ext cx="350043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Катодолюмінесценція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857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/>
              <a:t>Катодолюмінесце́нція</a:t>
            </a:r>
            <a:r>
              <a:rPr lang="uk-UA" dirty="0" smtClean="0"/>
              <a:t> — різновид люмінесценції, світіння, спричинене електронами, які отримують великі швидкості під дією електричного поля.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uk-UA" dirty="0" smtClean="0"/>
              <a:t>Приклад: електронно-променева трубка.</a:t>
            </a:r>
            <a:endParaRPr lang="ru-RU" dirty="0"/>
          </a:p>
        </p:txBody>
      </p:sp>
      <p:pic>
        <p:nvPicPr>
          <p:cNvPr id="6" name="Picture 8" descr="132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714752"/>
            <a:ext cx="3214710" cy="2227126"/>
          </a:xfrm>
          <a:prstGeom prst="rect">
            <a:avLst/>
          </a:prstGeom>
          <a:noFill/>
        </p:spPr>
      </p:pic>
      <p:pic>
        <p:nvPicPr>
          <p:cNvPr id="7" name="Picture 10" descr="http://s0alex.ru/img14/ab10-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496"/>
            <a:ext cx="371477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Рентгенолюмінесценція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00174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/>
              <a:t>Рентгенолюмінесценція</a:t>
            </a:r>
            <a:r>
              <a:rPr lang="uk-UA" sz="2400" dirty="0" smtClean="0"/>
              <a:t> </a:t>
            </a:r>
            <a:r>
              <a:rPr lang="en-US" sz="2400" dirty="0" smtClean="0"/>
              <a:t>– </a:t>
            </a:r>
            <a:r>
              <a:rPr lang="uk-UA" sz="2400" dirty="0" smtClean="0"/>
              <a:t>люмінесценція, викликана вбиранням рентгенівських променів .</a:t>
            </a:r>
          </a:p>
          <a:p>
            <a:endParaRPr lang="uk-UA" sz="2400" dirty="0" smtClean="0"/>
          </a:p>
          <a:p>
            <a:r>
              <a:rPr lang="uk-UA" sz="2400" dirty="0" smtClean="0"/>
              <a:t>Приклад – свічення деяких мінералів під дією видимих та ультрафіолетових променів. </a:t>
            </a:r>
            <a:endParaRPr lang="uk-UA" sz="2400" dirty="0"/>
          </a:p>
        </p:txBody>
      </p:sp>
      <p:pic>
        <p:nvPicPr>
          <p:cNvPr id="6" name="Picture 8" descr="s320x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3960812" cy="3194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Радіолюмінесценція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/>
              <a:t>Радіолюмінесценція</a:t>
            </a:r>
            <a:r>
              <a:rPr lang="uk-UA" dirty="0" smtClean="0"/>
              <a:t> - різновид люмінесценції, світіння люмінесцентних речовин під дією швидких часток - продуктів радіоактивного розпаду (α- і β-променів, а також жорсткої радіації γ-променів) і космічної радіації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928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Спалахи</a:t>
            </a:r>
            <a:r>
              <a:rPr lang="ru-RU" dirty="0" smtClean="0"/>
              <a:t> </a:t>
            </a:r>
            <a:r>
              <a:rPr lang="ru-RU" dirty="0" err="1" smtClean="0"/>
              <a:t>світіння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потрапляння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 на </a:t>
            </a:r>
            <a:r>
              <a:rPr lang="ru-RU" dirty="0" err="1" smtClean="0"/>
              <a:t>люмінесцентну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,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сцинтиляціями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7170" name="Picture 2" descr="http://upload.wikimedia.org/wikipedia/commons/8/88/Radium_D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786082" cy="2143164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thumb/5/56/Glowring2.jpg/220px-Glowri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86256"/>
            <a:ext cx="2786082" cy="2143140"/>
          </a:xfrm>
          <a:prstGeom prst="rect">
            <a:avLst/>
          </a:prstGeom>
          <a:noFill/>
        </p:spPr>
      </p:pic>
      <p:pic>
        <p:nvPicPr>
          <p:cNvPr id="9" name="Picture 8" descr="4(1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256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dirty="0" err="1" smtClean="0"/>
              <a:t>Тріболюмінесценція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6"/>
            <a:ext cx="8358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Триболюмінесценція</a:t>
            </a:r>
            <a:r>
              <a:rPr lang="uk-UA" dirty="0" smtClean="0"/>
              <a:t> - люмінесценція, що виникає при розтиранні, роздавлюванні або розколюванні кристалів.</a:t>
            </a:r>
          </a:p>
          <a:p>
            <a:endParaRPr lang="uk-UA" dirty="0" smtClean="0"/>
          </a:p>
          <a:p>
            <a:r>
              <a:rPr lang="uk-UA" dirty="0" smtClean="0"/>
              <a:t>Як приклад триболюмінесценції ефект </a:t>
            </a:r>
            <a:r>
              <a:rPr lang="uk-UA" dirty="0" err="1" smtClean="0"/>
              <a:t>Коппа-Етчеллса</a:t>
            </a:r>
            <a:r>
              <a:rPr lang="uk-UA" dirty="0" smtClean="0"/>
              <a:t>. Один американський журналіст зауважив незвичайне світіння, що виникає при посадці або зльоті гелікоптера в пустелі через тертя лопатей гелікоптера об частинки піску і пилу в повітрі. Явище було їм названо на честь двох американських солдатів, загиблих в липні 2009 року в Афганістані їх прізвища були </a:t>
            </a:r>
            <a:r>
              <a:rPr lang="uk-UA" dirty="0" err="1" smtClean="0"/>
              <a:t>Копп</a:t>
            </a:r>
            <a:r>
              <a:rPr lang="uk-UA" dirty="0" smtClean="0"/>
              <a:t> і </a:t>
            </a:r>
            <a:r>
              <a:rPr lang="uk-UA" dirty="0" err="1" smtClean="0"/>
              <a:t>Етчеллс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6146" name="Picture 2" descr="http://cs408518.vk.me/v408518811/284a/8EKsDrptf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7"/>
            <a:ext cx="7715304" cy="3200163"/>
          </a:xfrm>
          <a:prstGeom prst="rect">
            <a:avLst/>
          </a:prstGeom>
          <a:noFill/>
        </p:spPr>
      </p:pic>
      <p:pic>
        <p:nvPicPr>
          <p:cNvPr id="6148" name="Picture 4" descr="http://icdn.lenta.ru/images/2013/07/11/14/20130711145218521/detail_8ece8e18c20820a158ca89c093171d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08"/>
            <a:ext cx="8404240" cy="5715040"/>
          </a:xfrm>
          <a:prstGeom prst="rect">
            <a:avLst/>
          </a:prstGeom>
          <a:noFill/>
        </p:spPr>
      </p:pic>
      <p:pic>
        <p:nvPicPr>
          <p:cNvPr id="6150" name="Picture 6" descr="http://icdn.lenta.ru/images/2013/07/11/13/20130711133540477/pic_863d72f1e9b205b7bf681983a828da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00108"/>
            <a:ext cx="8429684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.gdefon.com/wallpapers_preview/wallpapers/238406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665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/>
              <a:t>Спектром </a:t>
            </a:r>
            <a:r>
              <a:rPr lang="uk-UA" dirty="0"/>
              <a:t>люмінесценції називають </a:t>
            </a:r>
            <a:r>
              <a:rPr lang="uk-UA" sz="3300" i="1" dirty="0"/>
              <a:t>залежність інтенсивності люмінесцентного випромінювання від довжини хвилі </a:t>
            </a:r>
            <a:r>
              <a:rPr lang="uk-UA" sz="3300" i="1" dirty="0" smtClean="0"/>
              <a:t>світла, що випускається</a:t>
            </a:r>
            <a:r>
              <a:rPr lang="uk-UA" dirty="0" smtClean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703016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Сталість спектра люмінесценції</a:t>
            </a:r>
          </a:p>
          <a:p>
            <a:r>
              <a:rPr lang="uk-UA" sz="2400" dirty="0"/>
              <a:t>Незалежно від способу збудження і довжини хвилі збуджуючого світла спектр люмінесценції залишається незмінним при даній температурі. </a:t>
            </a:r>
            <a:r>
              <a:rPr lang="uk-UA" sz="2400" dirty="0" smtClean="0"/>
              <a:t>порушуємо середовища, системи реєстрації випромінювання. </a:t>
            </a:r>
          </a:p>
          <a:p>
            <a:r>
              <a:rPr lang="uk-UA" sz="2400" dirty="0" smtClean="0"/>
              <a:t>Безліч </a:t>
            </a:r>
            <a:r>
              <a:rPr lang="uk-UA" sz="2400" dirty="0"/>
              <a:t>дозволених енергетичних рівнів в атомі / молекулі, а також безліч довжин хвиль джерел збудження люмінесценції дозволяє для </a:t>
            </a:r>
            <a:r>
              <a:rPr lang="uk-UA" sz="2400" dirty="0" smtClean="0"/>
              <a:t>використовуваного середовища </a:t>
            </a:r>
            <a:r>
              <a:rPr lang="uk-UA" sz="2400" dirty="0"/>
              <a:t>отримувати безліч спектрів люмінесценції в різних областях спектру і не повторюють один одного.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.gdefon.com/wallpapers_preview/wallpapers/238406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55" y="0"/>
            <a:ext cx="915665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71480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 </a:t>
            </a:r>
            <a:r>
              <a:rPr lang="uk-UA" b="1" dirty="0">
                <a:solidFill>
                  <a:srgbClr val="002060"/>
                </a:solidFill>
                <a:hlinkClick r:id="rId3" tooltip="Принцип Франка - Кондона"/>
              </a:rPr>
              <a:t>Принцип Франка - </a:t>
            </a:r>
            <a:r>
              <a:rPr lang="uk-UA" b="1" dirty="0" err="1">
                <a:solidFill>
                  <a:srgbClr val="002060"/>
                </a:solidFill>
                <a:hlinkClick r:id="rId3" tooltip="Принцип Франка - Кондона"/>
              </a:rPr>
              <a:t>Кондона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dirty="0"/>
              <a:t>Частина електронної енергії при поглинанні і випусканні світла повинна витрачатися на збільшення коливань структури, перетворюватися на тепло. Явище спостерігається в результаті різкої зміни </a:t>
            </a:r>
            <a:r>
              <a:rPr lang="uk-UA" dirty="0" smtClean="0"/>
              <a:t>градієнта електронної </a:t>
            </a:r>
            <a:r>
              <a:rPr lang="uk-UA" dirty="0"/>
              <a:t>енергії близько ядер при збудженні і релаксації.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0024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rgbClr val="0848C8"/>
                </a:solidFill>
              </a:rPr>
              <a:t>Правило Стокса - </a:t>
            </a:r>
            <a:r>
              <a:rPr lang="uk-UA" b="1" u="sng" dirty="0" err="1">
                <a:solidFill>
                  <a:srgbClr val="0848C8"/>
                </a:solidFill>
              </a:rPr>
              <a:t>Ломмеля</a:t>
            </a:r>
            <a:endParaRPr lang="uk-UA" b="1" u="sng" dirty="0">
              <a:solidFill>
                <a:srgbClr val="0848C8"/>
              </a:solidFill>
            </a:endParaRPr>
          </a:p>
          <a:p>
            <a:r>
              <a:rPr lang="uk-UA" dirty="0"/>
              <a:t>Спектр люмінесценції, як правило, зсунутий відносно спектра поглинання в сторону довгих хвиль. Дане правило прийнято пояснювати втратою деякої частини поглиненої енергії на тепловий рух молекул. Зазначимо, що існує </a:t>
            </a:r>
            <a:r>
              <a:rPr lang="uk-UA" dirty="0" err="1"/>
              <a:t>антістоксовскій</a:t>
            </a:r>
            <a:r>
              <a:rPr lang="uk-UA" dirty="0"/>
              <a:t> люмінофор випромінює більш короткохвильове випромінювання ніж падаюче. Як правило одне і теж речовина здатна випускати випромінювання як в </a:t>
            </a:r>
            <a:r>
              <a:rPr lang="uk-UA" dirty="0" err="1"/>
              <a:t>стоксовой</a:t>
            </a:r>
            <a:r>
              <a:rPr lang="uk-UA" dirty="0"/>
              <a:t>, так і в </a:t>
            </a:r>
            <a:r>
              <a:rPr lang="uk-UA" dirty="0" err="1"/>
              <a:t>антистоксової</a:t>
            </a:r>
            <a:r>
              <a:rPr lang="uk-UA" dirty="0"/>
              <a:t> областях спектру, щодо частоти збуджуючого люмінесценцію випромінювання.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42913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848C8"/>
                </a:solidFill>
              </a:rPr>
              <a:t>Правило </a:t>
            </a:r>
            <a:r>
              <a:rPr lang="ru-RU" b="1" u="sng" dirty="0" err="1">
                <a:solidFill>
                  <a:srgbClr val="0848C8"/>
                </a:solidFill>
              </a:rPr>
              <a:t>дзеркальної</a:t>
            </a:r>
            <a:r>
              <a:rPr lang="ru-RU" b="1" u="sng" dirty="0">
                <a:solidFill>
                  <a:srgbClr val="0848C8"/>
                </a:solidFill>
              </a:rPr>
              <a:t> </a:t>
            </a:r>
            <a:r>
              <a:rPr lang="ru-RU" b="1" u="sng" dirty="0" err="1">
                <a:solidFill>
                  <a:srgbClr val="0848C8"/>
                </a:solidFill>
              </a:rPr>
              <a:t>симетрії</a:t>
            </a:r>
            <a:r>
              <a:rPr lang="ru-RU" b="1" u="sng" dirty="0">
                <a:solidFill>
                  <a:srgbClr val="0848C8"/>
                </a:solidFill>
              </a:rPr>
              <a:t> </a:t>
            </a:r>
            <a:r>
              <a:rPr lang="ru-RU" b="1" u="sng" dirty="0">
                <a:solidFill>
                  <a:srgbClr val="0848C8"/>
                </a:solidFill>
                <a:hlinkClick r:id="rId4" tooltip="Левшин, Вадим Леонідович"/>
              </a:rPr>
              <a:t>Левшина</a:t>
            </a:r>
            <a:endParaRPr lang="ru-RU" b="1" u="sng" dirty="0">
              <a:solidFill>
                <a:srgbClr val="0848C8"/>
              </a:solidFill>
            </a:endParaRPr>
          </a:p>
          <a:p>
            <a:r>
              <a:rPr lang="ru-RU" dirty="0" err="1"/>
              <a:t>Спектральні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випускання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поглинання</a:t>
            </a:r>
            <a:r>
              <a:rPr lang="ru-RU" dirty="0"/>
              <a:t> в координатах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взаємним</a:t>
            </a:r>
            <a:r>
              <a:rPr lang="ru-RU" dirty="0"/>
              <a:t> </a:t>
            </a:r>
            <a:r>
              <a:rPr lang="ru-RU" dirty="0" err="1"/>
              <a:t>дзеркальним</a:t>
            </a:r>
            <a:r>
              <a:rPr lang="ru-RU" dirty="0"/>
              <a:t> </a:t>
            </a:r>
            <a:r>
              <a:rPr lang="ru-RU" dirty="0" err="1"/>
              <a:t>відображенням</a:t>
            </a:r>
            <a:r>
              <a:rPr lang="ru-RU" dirty="0"/>
              <a:t>.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симетрії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чисто </a:t>
            </a:r>
            <a:r>
              <a:rPr lang="ru-RU" dirty="0" err="1"/>
              <a:t>електронного</a:t>
            </a:r>
            <a:r>
              <a:rPr lang="ru-RU" dirty="0"/>
              <a:t> переходу. </a:t>
            </a:r>
            <a:r>
              <a:rPr lang="ru-RU" dirty="0" err="1"/>
              <a:t>Даним</a:t>
            </a:r>
            <a:r>
              <a:rPr lang="ru-RU" dirty="0"/>
              <a:t> </a:t>
            </a:r>
            <a:r>
              <a:rPr lang="ru-RU" dirty="0" err="1"/>
              <a:t>властивістю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в основному </a:t>
            </a:r>
            <a:r>
              <a:rPr lang="ru-RU" dirty="0" err="1"/>
              <a:t>рідкі</a:t>
            </a:r>
            <a:r>
              <a:rPr lang="ru-RU" dirty="0"/>
              <a:t> </a:t>
            </a:r>
            <a:r>
              <a:rPr lang="ru-RU" dirty="0" err="1"/>
              <a:t>люмінофори</a:t>
            </a:r>
            <a:r>
              <a:rPr lang="ru-RU" dirty="0"/>
              <a:t>;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справедливо </a:t>
            </a:r>
            <a:r>
              <a:rPr lang="ru-RU" dirty="0" err="1"/>
              <a:t>і</a:t>
            </a:r>
            <a:r>
              <a:rPr lang="ru-RU" dirty="0"/>
              <a:t> для </a:t>
            </a:r>
            <a:r>
              <a:rPr lang="ru-RU" dirty="0" err="1"/>
              <a:t>середовищ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агрегатних</a:t>
            </a:r>
            <a:r>
              <a:rPr lang="ru-RU" dirty="0"/>
              <a:t> станах.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t.gdefon.com/wallpapers_preview/wallpapers/238406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55" y="0"/>
            <a:ext cx="9156655" cy="6858000"/>
          </a:xfrm>
          <a:prstGeom prst="rect">
            <a:avLst/>
          </a:prstGeom>
          <a:noFill/>
        </p:spPr>
      </p:pic>
      <p:pic>
        <p:nvPicPr>
          <p:cNvPr id="17410" name="Picture 2" descr="\ Varphi = N_ \ mathrm {i} / N_ \ mathrm {p}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2928958" cy="6712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142984"/>
            <a:ext cx="8286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Вихід</a:t>
            </a:r>
            <a:r>
              <a:rPr lang="uk-UA" sz="2400" dirty="0"/>
              <a:t> - одна з найважливіших характеристик люмінесценції. Виділяють </a:t>
            </a:r>
            <a:r>
              <a:rPr lang="uk-UA" sz="2400" i="1" u="sng" dirty="0"/>
              <a:t>квантовий вихід і енергетичний вихід</a:t>
            </a:r>
            <a:r>
              <a:rPr lang="uk-UA" sz="2400" dirty="0" smtClean="0"/>
              <a:t>.</a:t>
            </a:r>
          </a:p>
          <a:p>
            <a:endParaRPr lang="uk-UA" sz="2400" dirty="0" smtClean="0"/>
          </a:p>
          <a:p>
            <a:r>
              <a:rPr lang="uk-UA" sz="2400" b="1" dirty="0" smtClean="0"/>
              <a:t> 1) Під </a:t>
            </a:r>
            <a:r>
              <a:rPr lang="uk-UA" sz="2400" b="1" dirty="0"/>
              <a:t>квантовим виходом </a:t>
            </a:r>
            <a:r>
              <a:rPr lang="uk-UA" sz="2400" dirty="0"/>
              <a:t>розуміють величину, що показує відношення середнього числа випроменених квантів на один поглинений: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85728"/>
            <a:ext cx="3880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Вихід люмінесценції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751707" y="3857628"/>
            <a:ext cx="43922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- Число випроменених квантів,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 - Число поглинених квантів.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N_ \ mathrm {i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143380"/>
            <a:ext cx="476253" cy="428628"/>
          </a:xfrm>
          <a:prstGeom prst="rect">
            <a:avLst/>
          </a:prstGeom>
          <a:noFill/>
        </p:spPr>
      </p:pic>
      <p:pic>
        <p:nvPicPr>
          <p:cNvPr id="17415" name="Picture 7" descr="N_ \ mathrm {p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643446"/>
            <a:ext cx="514354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brassmirrorscrews.com/files/theme/bodyb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433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285728"/>
            <a:ext cx="771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Люмінесценція</a:t>
            </a:r>
            <a:r>
              <a:rPr lang="uk-UA" sz="2800" dirty="0"/>
              <a:t> </a:t>
            </a:r>
            <a:r>
              <a:rPr lang="uk-UA" sz="2800" dirty="0" smtClean="0"/>
              <a:t>- </a:t>
            </a:r>
            <a:r>
              <a:rPr lang="uk-UA" sz="2800" dirty="0"/>
              <a:t>нетеплове світіння речовини, що відбувається після поглинання ним енергії збудження</a:t>
            </a:r>
            <a:r>
              <a:rPr lang="uk-UA" sz="2800" dirty="0" smtClean="0"/>
              <a:t>. </a:t>
            </a:r>
            <a:r>
              <a:rPr lang="vi-VN" sz="2800" dirty="0" smtClean="0">
                <a:latin typeface="+mj-lt"/>
              </a:rPr>
              <a:t>Інша </a:t>
            </a:r>
            <a:r>
              <a:rPr lang="vi-VN" sz="2800" dirty="0">
                <a:latin typeface="+mj-lt"/>
              </a:rPr>
              <a:t>назва – </a:t>
            </a:r>
            <a:r>
              <a:rPr lang="uk-UA" sz="2800" dirty="0" smtClean="0">
                <a:latin typeface="+mj-lt"/>
              </a:rPr>
              <a:t>”</a:t>
            </a:r>
            <a:r>
              <a:rPr lang="vi-VN" sz="2800" dirty="0" smtClean="0">
                <a:latin typeface="+mj-lt"/>
              </a:rPr>
              <a:t>холодне світло</a:t>
            </a:r>
            <a:r>
              <a:rPr lang="uk-UA" sz="2800" dirty="0" smtClean="0">
                <a:latin typeface="+mj-lt"/>
              </a:rPr>
              <a:t>”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11266" name="Picture 2" descr="http://images01.olx.kz/ui/2/17/31/3270163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wgHBgkIBwgKCgkLDRYPDQwMDRsUIRAWHh0oLCwpHxokKEAsHyg9KhwcJkIhLiksLjZCJCQzODMsNygtLisBCgoKDgwNEw4PGjEhHx03Nzc4Kyw4NzgrMjI3OC8sLC4rKy4rNysrKywsKyssKyssKyssKzc3LCwrKysrKysrK//AABEIAMIBAwMBIgACEQEDEQH/xAAYAAEAAwEAAAAAAAAAAAAAAAAABAUHA//EACEQAQABBQABBQEAAAAAAAAAAAADAQIUU5IhERIxQVIF/8QAGgEBAAEFAAAAAAAAAAAAAAAAAAQBAgMFB//EABkRAQEBAAMAAAAAAAAAAAAAAAABEQIEcf/aAAwDAQACEQMRAD8A1wBy1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cs81LI/SWTzT9Vc8ifdJ1UGwsmrIZE+6TqpkT7pOqgpkDIn3SdVMifdJ1UDIGRPuk6qZE+6TqoGQMifdJ1UyJ90nVQMgnfzZZL7rfffdd5r819fpZAwdiZePisAEdc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70" name="AutoShape 6" descr="data:image/jpeg;base64,/9j/4AAQSkZJRgABAQAAAQABAAD/2wCEAAkGBwgHBgkIBwgKCgkLDRYPDQwMDRsUIRAWHh0oLCwpHxokKEAsHyg9KhwcJkIhLiksLjZCJCQzODMsNygtLisBCgoKDgwNEw4PGjEhHx03Nzc4Kyw4NzgrMjI3OC8sLC4rKy4rNysrKywsKyssKyssKyssKzc3LCwrKysrKysrK//AABEIAMIBAwMBIgACEQEDEQH/xAAYAAEAAwEAAAAAAAAAAAAAAAAABAUHA//EACEQAQABBQABBQEAAAAAAAAAAAADAQIUU5IhERIxQVIF/8QAGgEBAAEFAAAAAAAAAAAAAAAAAAQBAgMFB//EABkRAQEBAAMAAAAAAAAAAAAAAAABEQIEcf/aAAwDAQACEQMRAD8A1wBy1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cs81LI/SWTzT9Vc8ifdJ1UGwsmrIZE+6TqpkT7pOqgpkDIn3SdVMifdJ1UDIGRPuk6qZE+6TqoGQMifdJ1UyJ90nVQMgnfzZZL7rfffdd5r819fpZAwdiZePisAEdc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t.gdefon.com/wallpapers_preview/wallpapers/238406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55" y="0"/>
            <a:ext cx="915665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Вавіловим</a:t>
            </a:r>
            <a:r>
              <a:rPr lang="uk-UA" dirty="0"/>
              <a:t> було показано, що квантовий вихід в розчинах не залежить від довжини хвилі збуджуючого світла. Це пов'язано з величезною швидкістю коливальної релаксації, в ході якої збуджена молекула передає надлишок енергії молекулам розчинника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b="1" dirty="0" smtClean="0"/>
              <a:t>2) Енергетичний </a:t>
            </a:r>
            <a:r>
              <a:rPr lang="uk-UA" b="1" dirty="0"/>
              <a:t>вихід </a:t>
            </a:r>
            <a:r>
              <a:rPr lang="uk-UA" dirty="0"/>
              <a:t>- відношення енергії випромінюють квантів до енергії поглинених:</a:t>
            </a:r>
          </a:p>
        </p:txBody>
      </p:sp>
      <p:pic>
        <p:nvPicPr>
          <p:cNvPr id="30722" name="Picture 2" descr="http://znaimo.com.ua/images/rubase_2_1848737546_1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6546319" cy="5715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7884" y="4429132"/>
            <a:ext cx="265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Частота випромінювання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3643314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Число випроменених квантів,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071942"/>
            <a:ext cx="272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Число поглинених квантів</a:t>
            </a:r>
          </a:p>
        </p:txBody>
      </p:sp>
      <p:pic>
        <p:nvPicPr>
          <p:cNvPr id="12" name="Picture 6" descr="N_ \ mathrm {i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317502" cy="285752"/>
          </a:xfrm>
          <a:prstGeom prst="rect">
            <a:avLst/>
          </a:prstGeom>
          <a:noFill/>
        </p:spPr>
      </p:pic>
      <p:pic>
        <p:nvPicPr>
          <p:cNvPr id="13" name="Picture 7" descr="N_ \ mathrm {p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71942"/>
            <a:ext cx="357190" cy="297658"/>
          </a:xfrm>
          <a:prstGeom prst="rect">
            <a:avLst/>
          </a:prstGeom>
          <a:noFill/>
        </p:spPr>
      </p:pic>
      <p:pic>
        <p:nvPicPr>
          <p:cNvPr id="30726" name="Picture 6" descr="\ N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429132"/>
            <a:ext cx="238127" cy="21431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58" y="514351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Енергетичний вихід із зростанням довжини хвилі збуджуючого світла спочатку зростає пропорційно довжині хвилі збуджуючого її світла, потім залишається постійним і після деякої граничної довжини хвилі різко падає вниз </a:t>
            </a:r>
            <a:r>
              <a:rPr lang="uk-UA" b="1" dirty="0"/>
              <a:t>(закон Вавилова).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uzstudia.com.ua/sites/default/files/golden-fireflye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071546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Дякую за увагу!</a:t>
            </a:r>
            <a:endParaRPr lang="uk-U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www.bankoboev.ru/images/NDA5NTcw/Bankoboev.Ru_nezhnyi_sirenevo_rozovyi_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428736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Люмінесцентне випромінювання </a:t>
            </a:r>
            <a:r>
              <a:rPr lang="uk-UA" sz="2400" i="1" dirty="0"/>
              <a:t>виникає за рахунок </a:t>
            </a:r>
            <a:r>
              <a:rPr lang="uk-UA" sz="2400" dirty="0"/>
              <a:t>квантових </a:t>
            </a:r>
            <a:r>
              <a:rPr lang="uk-UA" sz="2400" dirty="0" smtClean="0"/>
              <a:t>переходів атомів, іонів, молекул,</a:t>
            </a:r>
            <a:r>
              <a:rPr lang="uk-UA" sz="2400" dirty="0"/>
              <a:t>  зі збудженого стану в основний чи менш збуджений, тому кожен атом, іон чи </a:t>
            </a:r>
            <a:r>
              <a:rPr lang="uk-UA" sz="2400" dirty="0" smtClean="0"/>
              <a:t>молекула люмінофора</a:t>
            </a:r>
            <a:r>
              <a:rPr lang="uk-UA" sz="2400" dirty="0"/>
              <a:t> </a:t>
            </a:r>
            <a:r>
              <a:rPr lang="uk-UA" sz="2400" dirty="0" smtClean="0"/>
              <a:t>є </a:t>
            </a:r>
            <a:r>
              <a:rPr lang="uk-UA" sz="2400" dirty="0"/>
              <a:t>центром люмінесценції.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42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Речовина</a:t>
            </a:r>
            <a:r>
              <a:rPr lang="ru-RU" sz="2400" dirty="0"/>
              <a:t>, у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люмінесценція</a:t>
            </a:r>
            <a:r>
              <a:rPr lang="ru-RU" sz="2400" dirty="0"/>
              <a:t>, </a:t>
            </a:r>
            <a:r>
              <a:rPr lang="ru-RU" sz="2400" dirty="0" err="1"/>
              <a:t>називається</a:t>
            </a:r>
            <a:r>
              <a:rPr lang="ru-RU" sz="2400" dirty="0"/>
              <a:t> </a:t>
            </a:r>
            <a:r>
              <a:rPr lang="ru-RU" sz="2400" b="1" dirty="0" err="1" smtClean="0"/>
              <a:t>люмінофором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6386" name="Picture 2" descr="Файл:Omphalotus nidiformis lawson lighton em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8"/>
            <a:ext cx="4357686" cy="2643182"/>
          </a:xfrm>
          <a:prstGeom prst="rect">
            <a:avLst/>
          </a:prstGeom>
          <a:noFill/>
        </p:spPr>
      </p:pic>
      <p:pic>
        <p:nvPicPr>
          <p:cNvPr id="16388" name="Picture 4" descr="Файл:Omphalotus nidiformis lawson lightoff em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794"/>
            <a:ext cx="4786314" cy="26432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28794" y="3429000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Omphalotus</a:t>
            </a:r>
            <a:r>
              <a:rPr lang="en-US" b="1" i="1" dirty="0"/>
              <a:t> </a:t>
            </a:r>
            <a:r>
              <a:rPr lang="en-US" b="1" i="1" dirty="0" err="1" smtClean="0"/>
              <a:t>nidiformis</a:t>
            </a:r>
            <a:r>
              <a:rPr lang="en-US" b="1" dirty="0" smtClean="0"/>
              <a:t> </a:t>
            </a:r>
            <a:r>
              <a:rPr lang="uk-UA" b="1" dirty="0"/>
              <a:t>світяться при вимкнутому світлі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 явища люмінесценції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</a:t>
            </a:r>
            <a:r>
              <a:rPr lang="ru-RU" sz="2000" dirty="0" err="1"/>
              <a:t>збудженні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способом,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молекули</a:t>
            </a:r>
            <a:r>
              <a:rPr lang="ru-RU" sz="2000" dirty="0"/>
              <a:t> </a:t>
            </a:r>
            <a:r>
              <a:rPr lang="ru-RU" sz="2000" dirty="0" err="1" smtClean="0"/>
              <a:t>переходять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високоенергетичні</a:t>
            </a:r>
            <a:r>
              <a:rPr lang="ru-RU" sz="2000" dirty="0"/>
              <a:t> </a:t>
            </a:r>
            <a:r>
              <a:rPr lang="ru-RU" sz="2000" dirty="0" err="1"/>
              <a:t>квантові</a:t>
            </a:r>
            <a:r>
              <a:rPr lang="ru-RU" sz="2000" dirty="0"/>
              <a:t> </a:t>
            </a:r>
            <a:r>
              <a:rPr lang="ru-RU" sz="2000" dirty="0" err="1"/>
              <a:t>стани</a:t>
            </a:r>
            <a:r>
              <a:rPr lang="ru-RU" sz="2000" dirty="0"/>
              <a:t>. У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напівпровідників</a:t>
            </a:r>
            <a:r>
              <a:rPr lang="ru-RU" sz="2000" dirty="0"/>
              <a:t> </a:t>
            </a:r>
            <a:r>
              <a:rPr lang="ru-RU" sz="2000" dirty="0" err="1"/>
              <a:t>електрони</a:t>
            </a:r>
            <a:r>
              <a:rPr lang="ru-RU" sz="2000" dirty="0"/>
              <a:t> </a:t>
            </a:r>
            <a:r>
              <a:rPr lang="ru-RU" sz="2000" dirty="0" err="1"/>
              <a:t>переходять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валентної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у</a:t>
            </a:r>
            <a:r>
              <a:rPr lang="ru-RU" sz="2000" dirty="0"/>
              <a:t> </a:t>
            </a:r>
            <a:r>
              <a:rPr lang="ru-RU" sz="2000" dirty="0" err="1"/>
              <a:t>вільні</a:t>
            </a:r>
            <a:r>
              <a:rPr lang="ru-RU" sz="2000" dirty="0"/>
              <a:t> </a:t>
            </a:r>
            <a:r>
              <a:rPr lang="ru-RU" sz="2000" dirty="0" err="1"/>
              <a:t>стани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провідності</a:t>
            </a:r>
            <a:r>
              <a:rPr lang="ru-RU" sz="2000" dirty="0"/>
              <a:t>, </a:t>
            </a:r>
            <a:r>
              <a:rPr lang="ru-RU" sz="2000" dirty="0" err="1"/>
              <a:t>залишаючи</a:t>
            </a:r>
            <a:r>
              <a:rPr lang="ru-RU" sz="2000" dirty="0"/>
              <a:t> </a:t>
            </a:r>
            <a:r>
              <a:rPr lang="ru-RU" sz="2000" dirty="0" err="1"/>
              <a:t>у</a:t>
            </a:r>
            <a:r>
              <a:rPr lang="ru-RU" sz="2000" dirty="0"/>
              <a:t> </a:t>
            </a:r>
            <a:r>
              <a:rPr lang="ru-RU" sz="2000" dirty="0" err="1"/>
              <a:t>валентній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дірку</a:t>
            </a:r>
            <a:r>
              <a:rPr lang="ru-RU" sz="2000" dirty="0"/>
              <a:t>. </a:t>
            </a:r>
            <a:r>
              <a:rPr lang="ru-RU" sz="2000" dirty="0" err="1"/>
              <a:t>Збуджений</a:t>
            </a:r>
            <a:r>
              <a:rPr lang="ru-RU" sz="2000" dirty="0"/>
              <a:t> стан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випромінити</a:t>
            </a:r>
            <a:r>
              <a:rPr lang="ru-RU" sz="2000" dirty="0"/>
              <a:t> </a:t>
            </a:r>
            <a:r>
              <a:rPr lang="ru-RU" sz="2000" dirty="0" smtClean="0"/>
              <a:t>фотон </a:t>
            </a:r>
            <a:r>
              <a:rPr lang="ru-RU" sz="2000" dirty="0" err="1" smtClean="0"/>
              <a:t>негайно</a:t>
            </a:r>
            <a:r>
              <a:rPr lang="ru-RU" sz="2000" dirty="0"/>
              <a:t>, повернувшись у </a:t>
            </a:r>
            <a:r>
              <a:rPr lang="ru-RU" sz="2000" dirty="0" err="1"/>
              <a:t>основний</a:t>
            </a:r>
            <a:r>
              <a:rPr lang="ru-RU" sz="2000" dirty="0"/>
              <a:t> стан </a:t>
            </a:r>
            <a:r>
              <a:rPr lang="ru-RU" sz="2000" dirty="0" err="1"/>
              <a:t>або</a:t>
            </a:r>
            <a:r>
              <a:rPr lang="ru-RU" sz="2000" dirty="0"/>
              <a:t> ж </a:t>
            </a:r>
            <a:r>
              <a:rPr lang="ru-RU" sz="2000" dirty="0" err="1"/>
              <a:t>втратити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зіткнень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поступової</a:t>
            </a:r>
            <a:r>
              <a:rPr lang="ru-RU" sz="2000" dirty="0"/>
              <a:t> </a:t>
            </a:r>
            <a:r>
              <a:rPr lang="ru-RU" sz="2000" dirty="0" err="1"/>
              <a:t>втрати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</a:t>
            </a:r>
            <a:r>
              <a:rPr lang="ru-RU" sz="2000" dirty="0" err="1"/>
              <a:t>збудженою</a:t>
            </a:r>
            <a:r>
              <a:rPr lang="ru-RU" sz="2000" dirty="0"/>
              <a:t> </a:t>
            </a:r>
            <a:r>
              <a:rPr lang="ru-RU" sz="2000" dirty="0" err="1"/>
              <a:t>частинкою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err="1"/>
              <a:t>релаксацією</a:t>
            </a:r>
            <a:r>
              <a:rPr lang="ru-RU" sz="2000" dirty="0"/>
              <a:t>. </a:t>
            </a:r>
            <a:r>
              <a:rPr lang="ru-RU" sz="2000" dirty="0" err="1"/>
              <a:t>Релаксація</a:t>
            </a:r>
            <a:r>
              <a:rPr lang="ru-RU" sz="2000" dirty="0"/>
              <a:t> </a:t>
            </a:r>
            <a:r>
              <a:rPr lang="ru-RU" sz="2000" dirty="0" err="1"/>
              <a:t>продовжується</a:t>
            </a:r>
            <a:r>
              <a:rPr lang="ru-RU" sz="2000" dirty="0"/>
              <a:t>, доки </a:t>
            </a:r>
            <a:r>
              <a:rPr lang="ru-RU" sz="2000" dirty="0" err="1"/>
              <a:t>збуджена</a:t>
            </a:r>
            <a:r>
              <a:rPr lang="ru-RU" sz="2000" dirty="0"/>
              <a:t> </a:t>
            </a:r>
            <a:r>
              <a:rPr lang="ru-RU" sz="2000" dirty="0" err="1"/>
              <a:t>частка</a:t>
            </a:r>
            <a:r>
              <a:rPr lang="ru-RU" sz="2000" dirty="0"/>
              <a:t> не </a:t>
            </a:r>
            <a:r>
              <a:rPr lang="ru-RU" sz="2000" dirty="0" err="1"/>
              <a:t>прийде</a:t>
            </a:r>
            <a:r>
              <a:rPr lang="ru-RU" sz="2000" dirty="0"/>
              <a:t> до стану, коли </a:t>
            </a:r>
            <a:r>
              <a:rPr lang="ru-RU" sz="2000" dirty="0" err="1"/>
              <a:t>подальша</a:t>
            </a:r>
            <a:r>
              <a:rPr lang="ru-RU" sz="2000" dirty="0"/>
              <a:t> </a:t>
            </a:r>
            <a:r>
              <a:rPr lang="ru-RU" sz="2000" dirty="0" err="1"/>
              <a:t>поступова</a:t>
            </a:r>
            <a:r>
              <a:rPr lang="ru-RU" sz="2000" dirty="0"/>
              <a:t> </a:t>
            </a:r>
            <a:r>
              <a:rPr lang="ru-RU" sz="2000" dirty="0" err="1"/>
              <a:t>втрата</a:t>
            </a:r>
            <a:r>
              <a:rPr lang="ru-RU" sz="2000" dirty="0"/>
              <a:t> 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 </a:t>
            </a:r>
            <a:r>
              <a:rPr lang="ru-RU" sz="2000" dirty="0"/>
              <a:t> </a:t>
            </a:r>
            <a:r>
              <a:rPr lang="ru-RU" sz="2000" dirty="0" err="1"/>
              <a:t>неможлива</a:t>
            </a:r>
            <a:r>
              <a:rPr lang="ru-RU" sz="2000" dirty="0"/>
              <a:t>.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стани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для </a:t>
            </a:r>
            <a:r>
              <a:rPr lang="ru-RU" sz="2000" dirty="0" err="1"/>
              <a:t>кожної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визначають</a:t>
            </a:r>
            <a:r>
              <a:rPr lang="ru-RU" sz="2000" dirty="0"/>
              <a:t> спектр </a:t>
            </a:r>
            <a:r>
              <a:rPr lang="ru-RU" sz="2000" dirty="0" err="1"/>
              <a:t>люмінесценції</a:t>
            </a:r>
            <a:r>
              <a:rPr lang="ru-RU" sz="2000" dirty="0"/>
              <a:t>. </a:t>
            </a:r>
            <a:r>
              <a:rPr lang="ru-RU" sz="2000" dirty="0" err="1"/>
              <a:t>Збудження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існувати</a:t>
            </a:r>
            <a:r>
              <a:rPr lang="ru-RU" sz="2000" dirty="0"/>
              <a:t> в такому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певний</a:t>
            </a:r>
            <a:r>
              <a:rPr lang="ru-RU" sz="2000" dirty="0"/>
              <a:t> час,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до основного стану,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000" dirty="0" err="1"/>
              <a:t>випромінюваннями</a:t>
            </a:r>
            <a:r>
              <a:rPr lang="ru-RU" sz="2000" dirty="0"/>
              <a:t> кванта </a:t>
            </a:r>
            <a:r>
              <a:rPr lang="ru-RU" sz="2000" dirty="0" err="1"/>
              <a:t>світла</a:t>
            </a:r>
            <a:r>
              <a:rPr lang="ru-RU" sz="2000" dirty="0"/>
              <a:t> — </a:t>
            </a:r>
            <a:r>
              <a:rPr lang="ru-RU" sz="2000" dirty="0" smtClean="0"/>
              <a:t>фотону. </a:t>
            </a:r>
          </a:p>
          <a:p>
            <a:endParaRPr lang="ru-RU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s4.goodfon.ru/image/15227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Класифікація</a:t>
            </a: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/>
              <a:t>Довготривала - </a:t>
            </a:r>
          </a:p>
          <a:p>
            <a:pPr>
              <a:buFontTx/>
              <a:buNone/>
            </a:pPr>
            <a:r>
              <a:rPr lang="uk-UA"/>
              <a:t>  </a:t>
            </a:r>
            <a:r>
              <a:rPr lang="uk-UA" b="1" i="1" u="sng"/>
              <a:t>Фосфоресценція</a:t>
            </a:r>
            <a:r>
              <a:rPr lang="uk-UA" b="1" i="1"/>
              <a:t> </a:t>
            </a:r>
          </a:p>
          <a:p>
            <a:pPr>
              <a:buFontTx/>
              <a:buNone/>
            </a:pPr>
            <a:r>
              <a:rPr lang="uk-UA"/>
              <a:t>    </a:t>
            </a:r>
            <a:endParaRPr lang="uk-UA" sz="180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/>
              <a:t>Короткотривала – </a:t>
            </a:r>
          </a:p>
          <a:p>
            <a:pPr>
              <a:buFontTx/>
              <a:buNone/>
            </a:pPr>
            <a:r>
              <a:rPr lang="uk-UA"/>
              <a:t>    </a:t>
            </a:r>
            <a:r>
              <a:rPr lang="uk-UA" b="1" i="1" u="sng"/>
              <a:t>Флуоресценція</a:t>
            </a:r>
          </a:p>
        </p:txBody>
      </p:sp>
      <p:graphicFrame>
        <p:nvGraphicFramePr>
          <p:cNvPr id="8236" name="Group 44"/>
          <p:cNvGraphicFramePr>
            <a:graphicFrameLocks noGrp="1"/>
          </p:cNvGraphicFramePr>
          <p:nvPr/>
        </p:nvGraphicFramePr>
        <p:xfrm>
          <a:off x="0" y="1473883"/>
          <a:ext cx="9144000" cy="5384117"/>
        </p:xfrm>
        <a:graphic>
          <a:graphicData uri="http://schemas.openxmlformats.org/drawingml/2006/table">
            <a:tbl>
              <a:tblPr/>
              <a:tblGrid>
                <a:gridCol w="4456812"/>
                <a:gridCol w="4687188"/>
              </a:tblGrid>
              <a:tr h="1092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3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Виникає внаслідок опромінення речовини світлом, іонізуючим промінням, проходження крізь неї електричного струму, при хімічних реакціях, механічному впливі тощо.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50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Фосфоресцентний порошок при денному світлі,ультрафіолетовому випромінюванні та повній темноті.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Аескулін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38" name="Picture 46" descr="250px-Fluorescence_of_Aescu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437063"/>
            <a:ext cx="2879725" cy="2165350"/>
          </a:xfrm>
          <a:prstGeom prst="rect">
            <a:avLst/>
          </a:prstGeom>
          <a:noFill/>
        </p:spPr>
      </p:pic>
      <p:pic>
        <p:nvPicPr>
          <p:cNvPr id="8240" name="Picture 48" descr="250px-Phosphoresc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13325"/>
            <a:ext cx="3311525" cy="1457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4.goodfon.ru/image/152276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785794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У твердих </a:t>
            </a:r>
            <a:r>
              <a:rPr lang="uk-UA" sz="2400" dirty="0" smtClean="0"/>
              <a:t>тілах </a:t>
            </a:r>
            <a:r>
              <a:rPr lang="uk-UA" sz="2400" dirty="0"/>
              <a:t>розрізняють три види люмінесценції</a:t>
            </a:r>
            <a:r>
              <a:rPr lang="uk-UA" sz="2400" dirty="0" smtClean="0"/>
              <a:t>:</a:t>
            </a:r>
          </a:p>
          <a:p>
            <a:endParaRPr lang="uk-UA" sz="2400" dirty="0"/>
          </a:p>
          <a:p>
            <a:r>
              <a:rPr lang="uk-UA" sz="2400" b="1" dirty="0"/>
              <a:t>мономолекулярна люмінесценція </a:t>
            </a:r>
            <a:r>
              <a:rPr lang="uk-UA" sz="2400" dirty="0"/>
              <a:t>- акти збудження і випускання світла відбуваються в межах одного атома або молекули;</a:t>
            </a:r>
          </a:p>
          <a:p>
            <a:r>
              <a:rPr lang="uk-UA" sz="2400" b="1" dirty="0"/>
              <a:t>метастабільна люмінесценція </a:t>
            </a:r>
            <a:r>
              <a:rPr lang="uk-UA" sz="2400" dirty="0"/>
              <a:t>- акти збудження і випускання світла відбуваються в межах одного атома або молекули, але за участю метастабільного стану;</a:t>
            </a:r>
          </a:p>
          <a:p>
            <a:r>
              <a:rPr lang="uk-UA" sz="2400" b="1" dirty="0"/>
              <a:t>рекомбінаційна люмінесценція </a:t>
            </a:r>
            <a:r>
              <a:rPr lang="uk-UA" sz="2400" dirty="0"/>
              <a:t>- акти збудження і випускання світла відбуваються в різних місцях.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fotokanal.com/images/75/picture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8582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Класифікація </a:t>
            </a:r>
            <a:r>
              <a:rPr lang="uk-UA" sz="3200" b="1" dirty="0" err="1">
                <a:solidFill>
                  <a:schemeClr val="bg1"/>
                </a:solidFill>
              </a:rPr>
              <a:t>люмінесценії</a:t>
            </a:r>
            <a:r>
              <a:rPr lang="uk-UA" sz="3200" b="1" dirty="0">
                <a:solidFill>
                  <a:schemeClr val="bg1"/>
                </a:solidFill>
              </a:rPr>
              <a:t> за </a:t>
            </a:r>
            <a:r>
              <a:rPr lang="uk-UA" sz="3200" b="1" dirty="0" smtClean="0">
                <a:solidFill>
                  <a:schemeClr val="bg1"/>
                </a:solidFill>
              </a:rPr>
              <a:t>типом збудження:</a:t>
            </a:r>
          </a:p>
          <a:p>
            <a:endParaRPr lang="uk-UA" sz="3200" dirty="0" smtClean="0"/>
          </a:p>
          <a:p>
            <a:endParaRPr lang="uk-UA" sz="3200" dirty="0"/>
          </a:p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1571612"/>
            <a:ext cx="47863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• фотолюмінесценція</a:t>
            </a:r>
            <a:br>
              <a:rPr lang="uk-UA" sz="2800" dirty="0" smtClean="0"/>
            </a:br>
            <a:r>
              <a:rPr lang="uk-UA" sz="2800" dirty="0" smtClean="0"/>
              <a:t>• електролюмінесценція</a:t>
            </a:r>
            <a:br>
              <a:rPr lang="uk-UA" sz="2800" dirty="0" smtClean="0"/>
            </a:br>
            <a:r>
              <a:rPr lang="uk-UA" sz="2800" dirty="0" smtClean="0"/>
              <a:t>• хемілюмінесценція</a:t>
            </a:r>
            <a:br>
              <a:rPr lang="uk-UA" sz="2800" dirty="0" smtClean="0"/>
            </a:br>
            <a:r>
              <a:rPr lang="uk-UA" sz="2800" dirty="0" smtClean="0"/>
              <a:t>• біолюмінесценція</a:t>
            </a:r>
            <a:br>
              <a:rPr lang="uk-UA" sz="2800" dirty="0" smtClean="0"/>
            </a:br>
            <a:r>
              <a:rPr lang="uk-UA" sz="2800" dirty="0" smtClean="0"/>
              <a:t>• </a:t>
            </a:r>
            <a:r>
              <a:rPr lang="uk-UA" sz="2800" dirty="0" err="1" smtClean="0"/>
              <a:t>катодолюмінесценція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• </a:t>
            </a:r>
            <a:r>
              <a:rPr lang="uk-UA" sz="2800" dirty="0" err="1" smtClean="0"/>
              <a:t>рентгенолюмінесценція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• </a:t>
            </a:r>
            <a:r>
              <a:rPr lang="uk-UA" sz="2800" dirty="0" err="1" smtClean="0"/>
              <a:t>радіолюмінесценція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• </a:t>
            </a:r>
            <a:r>
              <a:rPr lang="uk-UA" sz="2800" dirty="0" err="1" smtClean="0"/>
              <a:t>тріболюмінесценція</a:t>
            </a:r>
            <a:endParaRPr lang="uk-UA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Фотолюмінесценція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Фотолюмінесце́нція — різновид 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люмінесценції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, світіння, яке виникає під дією світлових променів оптичного діапазону частот — 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ультрафіолетових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і видимих.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28868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Фотозбудження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зручне для об'єктів з малими і середніми концентраціями люмінесцентної активної речовини. За значних концентрацій активаторів або в розчинах з поглинаючим розчинником воно збуджує тільки поверхневі шари речовини. Густина ультрафіолетових і видимих потоків випромінювання в сучасних джерелах збудження люмінесценції відносно невелика. Тому для фотолюмінесценції характерні середні і малі яскравості.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Файл:Luc Viatour phosphore poud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14" y="4500570"/>
            <a:ext cx="3357586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uxfon.com/images/201203/luxfon.com_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uk-UA" b="1" dirty="0" smtClean="0"/>
              <a:t>Електролюмінесценція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Електролюмінесце́нція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— різновид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люмінесценції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, світіння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газів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 під час проходження через них 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електричного струму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, а також світіння 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кристалів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 під дією 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електричного поля.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85992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Безпосереднім збудником світіння є носії струму , утворені на першій стадії процесу в результаті дії сильного поля на речовину. Наявність цієї першої стадії відрізняє електролюмінесценцію від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катодолюмінесценції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, в якій під час збудження використовуються електрони, введені в поле від стороннього джерела.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256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Електролюмінесценція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використовується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для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освітлення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 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люмінесцентних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лампах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світлодіодах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http://www.magazine-svet.ru/upload/blog/5ec/LED_o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385762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637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Люмінесценція </vt:lpstr>
      <vt:lpstr>Слайд 2</vt:lpstr>
      <vt:lpstr>Слайд 3</vt:lpstr>
      <vt:lpstr>Принцип явища люмінесценції</vt:lpstr>
      <vt:lpstr>Класифікація</vt:lpstr>
      <vt:lpstr>Слайд 6</vt:lpstr>
      <vt:lpstr>Слайд 7</vt:lpstr>
      <vt:lpstr>Фотолюмінесценція</vt:lpstr>
      <vt:lpstr>Електролюмінесценція</vt:lpstr>
      <vt:lpstr>Полярне сяйво</vt:lpstr>
      <vt:lpstr> Хемілюмінесценція</vt:lpstr>
      <vt:lpstr>Біолюмінесценція</vt:lpstr>
      <vt:lpstr>Катодолюмінесценція</vt:lpstr>
      <vt:lpstr>Рентгенолюмінесценція</vt:lpstr>
      <vt:lpstr>Радіолюмінесценція</vt:lpstr>
      <vt:lpstr>Тріболюмінесценція</vt:lpstr>
      <vt:lpstr>Слайд 17</vt:lpstr>
      <vt:lpstr>Слайд 18</vt:lpstr>
      <vt:lpstr>Слайд 19</vt:lpstr>
      <vt:lpstr>Слайд 20</vt:lpstr>
      <vt:lpstr>Слайд 21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Люмінесценція</dc:title>
  <dc:creator>User</dc:creator>
  <cp:lastModifiedBy>User</cp:lastModifiedBy>
  <cp:revision>23</cp:revision>
  <dcterms:created xsi:type="dcterms:W3CDTF">2014-03-02T20:49:05Z</dcterms:created>
  <dcterms:modified xsi:type="dcterms:W3CDTF">2014-03-03T18:18:45Z</dcterms:modified>
</cp:coreProperties>
</file>