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361F46-95CC-4695-A554-A9799132B6A0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0AA49F4-5934-44E9-BCE8-327F1E47C14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skaz.com.ua/pars_docs/refs/4/3854/3854_html_1d30f0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86216"/>
            <a:ext cx="6072230" cy="37779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357166"/>
            <a:ext cx="5643602" cy="70788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4000" b="1" i="1" u="sng" dirty="0" smtClean="0"/>
              <a:t>Дифракційна </a:t>
            </a:r>
            <a:r>
              <a:rPr lang="uk-UA" sz="4000" b="1" i="1" u="sng" dirty="0" err="1" smtClean="0"/>
              <a:t>гратка</a:t>
            </a:r>
            <a:endParaRPr lang="ru-RU" sz="4000" b="1" i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500826" y="3071810"/>
            <a:ext cx="2643174" cy="230832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 smtClean="0"/>
              <a:t>Виконала:</a:t>
            </a:r>
          </a:p>
          <a:p>
            <a:r>
              <a:rPr lang="uk-UA" sz="2400" b="1" i="1" dirty="0" smtClean="0"/>
              <a:t>Учениця 7-Б класу</a:t>
            </a:r>
          </a:p>
          <a:p>
            <a:r>
              <a:rPr lang="uk-UA" sz="2400" b="1" i="1" dirty="0" smtClean="0"/>
              <a:t>ТУГ ім. І.Франка</a:t>
            </a:r>
          </a:p>
          <a:p>
            <a:r>
              <a:rPr lang="uk-UA" sz="2400" b="1" i="1" dirty="0" err="1" smtClean="0"/>
              <a:t>Бенькалович</a:t>
            </a:r>
            <a:r>
              <a:rPr lang="uk-UA" sz="2400" b="1" i="1" dirty="0" smtClean="0"/>
              <a:t> Мар</a:t>
            </a:r>
            <a:r>
              <a:rPr lang="en-US" sz="2400" b="1" i="1" dirty="0" smtClean="0"/>
              <a:t>’</a:t>
            </a:r>
            <a:r>
              <a:rPr lang="uk-UA" sz="2400" b="1" i="1" dirty="0" err="1" smtClean="0"/>
              <a:t>яна</a:t>
            </a:r>
            <a:endParaRPr lang="ru-RU" sz="2400" b="1" i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072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Дифракція</a:t>
            </a:r>
            <a:r>
              <a:rPr lang="ru-RU" b="1" i="1" dirty="0"/>
              <a:t> – </a:t>
            </a:r>
            <a:r>
              <a:rPr lang="ru-RU" b="1" i="1" dirty="0" err="1"/>
              <a:t>явище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виникає</a:t>
            </a:r>
            <a:r>
              <a:rPr lang="ru-RU" b="1" i="1" dirty="0"/>
              <a:t> при </a:t>
            </a:r>
            <a:r>
              <a:rPr lang="ru-RU" b="1" i="1" dirty="0" err="1"/>
              <a:t>поширенні</a:t>
            </a:r>
            <a:r>
              <a:rPr lang="ru-RU" b="1" i="1" dirty="0"/>
              <a:t> </a:t>
            </a:r>
            <a:r>
              <a:rPr lang="ru-RU" b="1" i="1" dirty="0" err="1"/>
              <a:t>хвиль</a:t>
            </a:r>
            <a:r>
              <a:rPr lang="ru-RU" b="1" i="1" dirty="0"/>
              <a:t>, суть </a:t>
            </a:r>
            <a:r>
              <a:rPr lang="ru-RU" b="1" i="1" dirty="0" err="1"/>
              <a:t>якого</a:t>
            </a:r>
            <a:r>
              <a:rPr lang="ru-RU" b="1" i="1" dirty="0"/>
              <a:t> </a:t>
            </a:r>
            <a:r>
              <a:rPr lang="ru-RU" b="1" i="1" dirty="0" err="1"/>
              <a:t>полягає</a:t>
            </a:r>
            <a:r>
              <a:rPr lang="ru-RU" b="1" i="1" dirty="0"/>
              <a:t> в тому,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хвиля</a:t>
            </a:r>
            <a:r>
              <a:rPr lang="ru-RU" b="1" i="1" dirty="0"/>
              <a:t> </a:t>
            </a:r>
            <a:r>
              <a:rPr lang="ru-RU" b="1" i="1" dirty="0" err="1"/>
              <a:t>здатна</a:t>
            </a:r>
            <a:r>
              <a:rPr lang="ru-RU" b="1" i="1" dirty="0"/>
              <a:t> </a:t>
            </a:r>
            <a:r>
              <a:rPr lang="ru-RU" b="1" i="1" dirty="0" err="1"/>
              <a:t>огинати</a:t>
            </a:r>
            <a:r>
              <a:rPr lang="ru-RU" b="1" i="1" dirty="0"/>
              <a:t> </a:t>
            </a:r>
            <a:r>
              <a:rPr lang="ru-RU" b="1" i="1" dirty="0" err="1"/>
              <a:t>перешкоди</a:t>
            </a:r>
            <a:r>
              <a:rPr lang="ru-RU" b="1" i="1" dirty="0"/>
              <a:t>. </a:t>
            </a:r>
            <a:r>
              <a:rPr lang="ru-RU" b="1" i="1" dirty="0" err="1"/>
              <a:t>Це</a:t>
            </a:r>
            <a:r>
              <a:rPr lang="ru-RU" b="1" i="1" dirty="0"/>
              <a:t> </a:t>
            </a:r>
            <a:r>
              <a:rPr lang="ru-RU" b="1" i="1" dirty="0" err="1"/>
              <a:t>зумовлюне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хвильовий</a:t>
            </a:r>
            <a:r>
              <a:rPr lang="ru-RU" b="1" i="1" dirty="0"/>
              <a:t> </a:t>
            </a:r>
            <a:r>
              <a:rPr lang="ru-RU" b="1" i="1" dirty="0" err="1"/>
              <a:t>рух</a:t>
            </a:r>
            <a:r>
              <a:rPr lang="ru-RU" b="1" i="1" dirty="0"/>
              <a:t> </a:t>
            </a:r>
            <a:r>
              <a:rPr lang="ru-RU" b="1" i="1" dirty="0" err="1"/>
              <a:t>спостерігається</a:t>
            </a:r>
            <a:r>
              <a:rPr lang="ru-RU" b="1" i="1" dirty="0"/>
              <a:t> в </a:t>
            </a:r>
            <a:r>
              <a:rPr lang="ru-RU" b="1" i="1" dirty="0" err="1"/>
              <a:t>області</a:t>
            </a:r>
            <a:r>
              <a:rPr lang="ru-RU" b="1" i="1" dirty="0"/>
              <a:t> за </a:t>
            </a:r>
            <a:r>
              <a:rPr lang="ru-RU" b="1" i="1" dirty="0" err="1"/>
              <a:t>перешкодою</a:t>
            </a:r>
            <a:r>
              <a:rPr lang="ru-RU" b="1" i="1" dirty="0"/>
              <a:t>, </a:t>
            </a:r>
            <a:r>
              <a:rPr lang="ru-RU" b="1" i="1" dirty="0" err="1"/>
              <a:t>куди</a:t>
            </a:r>
            <a:r>
              <a:rPr lang="ru-RU" b="1" i="1" dirty="0"/>
              <a:t> </a:t>
            </a:r>
            <a:r>
              <a:rPr lang="ru-RU" b="1" i="1" dirty="0" err="1"/>
              <a:t>хвиля</a:t>
            </a:r>
            <a:r>
              <a:rPr lang="ru-RU" b="1" i="1" dirty="0"/>
              <a:t> не </a:t>
            </a:r>
            <a:r>
              <a:rPr lang="ru-RU" b="1" i="1" dirty="0" err="1"/>
              <a:t>може</a:t>
            </a:r>
            <a:r>
              <a:rPr lang="ru-RU" b="1" i="1" dirty="0"/>
              <a:t> </a:t>
            </a:r>
            <a:r>
              <a:rPr lang="ru-RU" b="1" i="1" dirty="0" err="1"/>
              <a:t>потрапити</a:t>
            </a:r>
            <a:r>
              <a:rPr lang="ru-RU" b="1" i="1" dirty="0"/>
              <a:t> прямо. </a:t>
            </a:r>
            <a:r>
              <a:rPr lang="ru-RU" b="1" i="1" dirty="0" err="1"/>
              <a:t>Явище</a:t>
            </a:r>
            <a:r>
              <a:rPr lang="ru-RU" b="1" i="1" dirty="0"/>
              <a:t> </a:t>
            </a:r>
            <a:r>
              <a:rPr lang="ru-RU" b="1" i="1" dirty="0" err="1"/>
              <a:t>пояснюється</a:t>
            </a:r>
            <a:r>
              <a:rPr lang="ru-RU" b="1" i="1" dirty="0"/>
              <a:t> </a:t>
            </a:r>
            <a:r>
              <a:rPr lang="ru-RU" b="1" i="1" dirty="0" err="1"/>
              <a:t>інтерференцією</a:t>
            </a:r>
            <a:r>
              <a:rPr lang="ru-RU" b="1" i="1" dirty="0"/>
              <a:t> </a:t>
            </a:r>
            <a:r>
              <a:rPr lang="ru-RU" b="1" i="1" dirty="0" err="1"/>
              <a:t>хвиль</a:t>
            </a:r>
            <a:r>
              <a:rPr lang="ru-RU" b="1" i="1" dirty="0"/>
              <a:t> на краях </a:t>
            </a:r>
            <a:r>
              <a:rPr lang="ru-RU" b="1" i="1" dirty="0" err="1"/>
              <a:t>непрозорих</a:t>
            </a:r>
            <a:r>
              <a:rPr lang="ru-RU" b="1" i="1" dirty="0"/>
              <a:t> </a:t>
            </a:r>
            <a:r>
              <a:rPr lang="ru-RU" b="1" i="1" dirty="0" err="1"/>
              <a:t>об'єктів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неоднорідностях</a:t>
            </a:r>
            <a:r>
              <a:rPr lang="ru-RU" b="1" i="1" dirty="0"/>
              <a:t> </a:t>
            </a:r>
            <a:r>
              <a:rPr lang="ru-RU" b="1" i="1" dirty="0" err="1"/>
              <a:t>між</a:t>
            </a:r>
            <a:r>
              <a:rPr lang="ru-RU" b="1" i="1" dirty="0"/>
              <a:t> </a:t>
            </a:r>
            <a:r>
              <a:rPr lang="ru-RU" b="1" i="1" dirty="0" err="1"/>
              <a:t>різними</a:t>
            </a:r>
            <a:r>
              <a:rPr lang="ru-RU" b="1" i="1" dirty="0"/>
              <a:t> </a:t>
            </a:r>
            <a:r>
              <a:rPr lang="ru-RU" b="1" i="1" dirty="0" err="1"/>
              <a:t>середовищами</a:t>
            </a:r>
            <a:r>
              <a:rPr lang="ru-RU" b="1" i="1" dirty="0"/>
              <a:t> на шляху </a:t>
            </a:r>
            <a:r>
              <a:rPr lang="ru-RU" b="1" i="1" dirty="0" err="1"/>
              <a:t>поширення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. Прикладом </a:t>
            </a:r>
            <a:r>
              <a:rPr lang="ru-RU" b="1" i="1" dirty="0" err="1"/>
              <a:t>може</a:t>
            </a:r>
            <a:r>
              <a:rPr lang="ru-RU" b="1" i="1" dirty="0"/>
              <a:t> бути </a:t>
            </a:r>
            <a:r>
              <a:rPr lang="ru-RU" b="1" i="1" dirty="0" err="1"/>
              <a:t>виникнення</a:t>
            </a:r>
            <a:r>
              <a:rPr lang="ru-RU" b="1" i="1" dirty="0"/>
              <a:t> </a:t>
            </a:r>
            <a:r>
              <a:rPr lang="ru-RU" b="1" i="1" dirty="0" err="1"/>
              <a:t>кольорових</a:t>
            </a:r>
            <a:r>
              <a:rPr lang="ru-RU" b="1" i="1" dirty="0"/>
              <a:t> </a:t>
            </a:r>
            <a:r>
              <a:rPr lang="ru-RU" b="1" i="1" dirty="0" err="1"/>
              <a:t>світлових</a:t>
            </a:r>
            <a:r>
              <a:rPr lang="ru-RU" b="1" i="1" dirty="0"/>
              <a:t> </a:t>
            </a:r>
            <a:r>
              <a:rPr lang="ru-RU" b="1" i="1" dirty="0" err="1"/>
              <a:t>смуг</a:t>
            </a:r>
            <a:r>
              <a:rPr lang="ru-RU" b="1" i="1" dirty="0"/>
              <a:t> в </a:t>
            </a:r>
            <a:r>
              <a:rPr lang="ru-RU" b="1" i="1" dirty="0" err="1"/>
              <a:t>області</a:t>
            </a:r>
            <a:r>
              <a:rPr lang="ru-RU" b="1" i="1" dirty="0"/>
              <a:t> </a:t>
            </a:r>
            <a:r>
              <a:rPr lang="ru-RU" b="1" i="1" dirty="0" err="1"/>
              <a:t>тіні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краю </a:t>
            </a:r>
            <a:r>
              <a:rPr lang="ru-RU" b="1" i="1" dirty="0" err="1"/>
              <a:t>непрозорого</a:t>
            </a:r>
            <a:r>
              <a:rPr lang="ru-RU" b="1" i="1" dirty="0"/>
              <a:t> </a:t>
            </a:r>
            <a:r>
              <a:rPr lang="ru-RU" b="1" i="1" dirty="0" err="1"/>
              <a:t>екрана</a:t>
            </a:r>
            <a:r>
              <a:rPr lang="ru-RU" b="1" i="1" dirty="0"/>
              <a:t>. </a:t>
            </a:r>
            <a:r>
              <a:rPr lang="ru-RU" b="1" i="1" dirty="0" err="1"/>
              <a:t>Дифракція</a:t>
            </a:r>
            <a:r>
              <a:rPr lang="ru-RU" b="1" i="1" dirty="0"/>
              <a:t> добре </a:t>
            </a:r>
            <a:r>
              <a:rPr lang="ru-RU" b="1" i="1" dirty="0" err="1"/>
              <a:t>проявляється</a:t>
            </a:r>
            <a:r>
              <a:rPr lang="ru-RU" b="1" i="1" dirty="0"/>
              <a:t> </a:t>
            </a:r>
            <a:r>
              <a:rPr lang="ru-RU" b="1" i="1" dirty="0" err="1"/>
              <a:t>тоді</a:t>
            </a:r>
            <a:r>
              <a:rPr lang="ru-RU" b="1" i="1" dirty="0"/>
              <a:t>, коли </a:t>
            </a:r>
            <a:r>
              <a:rPr lang="ru-RU" b="1" i="1" dirty="0" err="1"/>
              <a:t>розмір</a:t>
            </a:r>
            <a:r>
              <a:rPr lang="ru-RU" b="1" i="1" dirty="0"/>
              <a:t> </a:t>
            </a:r>
            <a:r>
              <a:rPr lang="ru-RU" b="1" i="1" dirty="0" err="1"/>
              <a:t>перешкоди</a:t>
            </a:r>
            <a:r>
              <a:rPr lang="ru-RU" b="1" i="1" dirty="0"/>
              <a:t> на шляху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/>
              <a:t>порівняний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довжиною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менший</a:t>
            </a:r>
            <a:r>
              <a:rPr lang="ru-RU" b="1" i="1" dirty="0"/>
              <a:t> за </a:t>
            </a:r>
            <a:r>
              <a:rPr lang="ru-RU" b="1" i="1" dirty="0" err="1"/>
              <a:t>неї</a:t>
            </a:r>
            <a:r>
              <a:rPr lang="ru-RU" b="1" i="1" dirty="0"/>
              <a:t>.</a:t>
            </a:r>
          </a:p>
        </p:txBody>
      </p:sp>
      <p:pic>
        <p:nvPicPr>
          <p:cNvPr id="32770" name="Picture 2" descr="http://www.festivalnauki.ru/sites/default/files/styles/large/public/bonnphysicis.jpg?itok=hfDko6x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838004"/>
            <a:ext cx="4357718" cy="4019996"/>
          </a:xfrm>
          <a:prstGeom prst="rect">
            <a:avLst/>
          </a:prstGeom>
          <a:noFill/>
        </p:spPr>
      </p:pic>
      <p:pic>
        <p:nvPicPr>
          <p:cNvPr id="32772" name="Picture 4" descr="http://sekorsky.ru/uploads/pri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43272"/>
            <a:ext cx="4381459" cy="32860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Найпростіша</a:t>
            </a:r>
            <a:r>
              <a:rPr lang="ru-RU" b="1" i="1" dirty="0"/>
              <a:t> </a:t>
            </a:r>
            <a:r>
              <a:rPr lang="ru-RU" b="1" i="1" u="sng" dirty="0" err="1">
                <a:solidFill>
                  <a:srgbClr val="FF0000"/>
                </a:solidFill>
              </a:rPr>
              <a:t>дифракційна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ґратка</a:t>
            </a:r>
            <a:r>
              <a:rPr lang="ru-RU" b="1" i="1" u="sng" dirty="0">
                <a:solidFill>
                  <a:srgbClr val="FF0000"/>
                </a:solidFill>
              </a:rPr>
              <a:t> </a:t>
            </a:r>
            <a:r>
              <a:rPr lang="ru-RU" b="1" i="1" dirty="0"/>
              <a:t>– тонка </a:t>
            </a:r>
            <a:r>
              <a:rPr lang="ru-RU" b="1" i="1" dirty="0" err="1"/>
              <a:t>скляна</a:t>
            </a:r>
            <a:r>
              <a:rPr lang="ru-RU" b="1" i="1" dirty="0"/>
              <a:t> пластинка, на </a:t>
            </a:r>
            <a:r>
              <a:rPr lang="ru-RU" b="1" i="1" dirty="0" err="1"/>
              <a:t>поверхні</a:t>
            </a:r>
            <a:r>
              <a:rPr lang="ru-RU" b="1" i="1" dirty="0"/>
              <a:t> </a:t>
            </a:r>
            <a:r>
              <a:rPr lang="ru-RU" b="1" i="1" dirty="0" err="1"/>
              <a:t>якої</a:t>
            </a:r>
            <a:r>
              <a:rPr lang="ru-RU" b="1" i="1" dirty="0"/>
              <a:t> </a:t>
            </a:r>
            <a:r>
              <a:rPr lang="ru-RU" b="1" i="1" dirty="0" err="1"/>
              <a:t>нанесені</a:t>
            </a:r>
            <a:r>
              <a:rPr lang="ru-RU" b="1" i="1" dirty="0"/>
              <a:t> </a:t>
            </a:r>
            <a:r>
              <a:rPr lang="ru-RU" b="1" i="1" dirty="0" err="1"/>
              <a:t>прямолінійні</a:t>
            </a:r>
            <a:r>
              <a:rPr lang="ru-RU" b="1" i="1" dirty="0"/>
              <a:t> </a:t>
            </a:r>
            <a:r>
              <a:rPr lang="ru-RU" b="1" i="1" dirty="0" err="1"/>
              <a:t>паралельні</a:t>
            </a:r>
            <a:r>
              <a:rPr lang="ru-RU" b="1" i="1" dirty="0"/>
              <a:t> </a:t>
            </a:r>
            <a:r>
              <a:rPr lang="ru-RU" b="1" i="1" dirty="0" err="1"/>
              <a:t>рівновіддалені</a:t>
            </a:r>
            <a:r>
              <a:rPr lang="ru-RU" b="1" i="1" dirty="0"/>
              <a:t> штрихи, ширина та </a:t>
            </a:r>
            <a:r>
              <a:rPr lang="ru-RU" b="1" i="1" dirty="0" err="1"/>
              <a:t>відстань</a:t>
            </a:r>
            <a:r>
              <a:rPr lang="ru-RU" b="1" i="1" dirty="0"/>
              <a:t> </a:t>
            </a:r>
            <a:r>
              <a:rPr lang="ru-RU" b="1" i="1" dirty="0" err="1"/>
              <a:t>між</a:t>
            </a:r>
            <a:r>
              <a:rPr lang="ru-RU" b="1" i="1" dirty="0"/>
              <a:t> </a:t>
            </a:r>
            <a:r>
              <a:rPr lang="ru-RU" b="1" i="1" dirty="0" err="1"/>
              <a:t>якими</a:t>
            </a:r>
            <a:r>
              <a:rPr lang="ru-RU" b="1" i="1" dirty="0"/>
              <a:t> </a:t>
            </a:r>
            <a:r>
              <a:rPr lang="ru-RU" b="1" i="1" dirty="0" err="1"/>
              <a:t>сумірні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довжиною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/>
              <a:t>світла</a:t>
            </a:r>
            <a:r>
              <a:rPr lang="ru-RU" b="1" i="1" dirty="0"/>
              <a:t> (</a:t>
            </a:r>
            <a:r>
              <a:rPr lang="ru-RU" b="1" i="1" dirty="0" err="1"/>
              <a:t>від</a:t>
            </a:r>
            <a:r>
              <a:rPr lang="ru-RU" b="1" i="1" dirty="0"/>
              <a:t> 0,25 до 6000 </a:t>
            </a:r>
            <a:r>
              <a:rPr lang="ru-RU" b="1" i="1" dirty="0" err="1"/>
              <a:t>штрихів</a:t>
            </a:r>
            <a:r>
              <a:rPr lang="ru-RU" b="1" i="1" dirty="0"/>
              <a:t> на 1 мм </a:t>
            </a:r>
            <a:r>
              <a:rPr lang="ru-RU" b="1" i="1" dirty="0" err="1"/>
              <a:t>ширини</a:t>
            </a:r>
            <a:r>
              <a:rPr lang="ru-RU" b="1" i="1" dirty="0"/>
              <a:t>). Принцип </a:t>
            </a:r>
            <a:r>
              <a:rPr lang="ru-RU" b="1" i="1" dirty="0" err="1"/>
              <a:t>роботи</a:t>
            </a:r>
            <a:r>
              <a:rPr lang="ru-RU" b="1" i="1" dirty="0"/>
              <a:t> </a:t>
            </a:r>
            <a:r>
              <a:rPr lang="ru-RU" b="1" i="1" dirty="0" err="1"/>
              <a:t>дифракційної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 </a:t>
            </a:r>
            <a:r>
              <a:rPr lang="ru-RU" b="1" i="1" dirty="0" err="1"/>
              <a:t>ґрунтується</a:t>
            </a:r>
            <a:r>
              <a:rPr lang="ru-RU" b="1" i="1" dirty="0"/>
              <a:t> на </a:t>
            </a:r>
            <a:r>
              <a:rPr lang="ru-RU" b="1" i="1" dirty="0" err="1"/>
              <a:t>дифракції</a:t>
            </a:r>
            <a:r>
              <a:rPr lang="ru-RU" b="1" i="1" dirty="0"/>
              <a:t> </a:t>
            </a:r>
            <a:r>
              <a:rPr lang="ru-RU" b="1" i="1" dirty="0" err="1"/>
              <a:t>світлових</a:t>
            </a:r>
            <a:r>
              <a:rPr lang="ru-RU" b="1" i="1" dirty="0"/>
              <a:t> </a:t>
            </a:r>
            <a:r>
              <a:rPr lang="ru-RU" b="1" i="1" dirty="0" err="1"/>
              <a:t>хвиль</a:t>
            </a:r>
            <a:r>
              <a:rPr lang="ru-RU" b="1" i="1" dirty="0"/>
              <a:t>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взаємодіють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нею, та </a:t>
            </a:r>
            <a:r>
              <a:rPr lang="ru-RU" b="1" i="1" dirty="0" err="1"/>
              <a:t>подальшій</a:t>
            </a:r>
            <a:r>
              <a:rPr lang="ru-RU" b="1" i="1" dirty="0"/>
              <a:t> </a:t>
            </a:r>
            <a:r>
              <a:rPr lang="ru-RU" b="1" i="1" dirty="0" err="1"/>
              <a:t>інтерференції</a:t>
            </a:r>
            <a:r>
              <a:rPr lang="ru-RU" b="1" i="1" dirty="0"/>
              <a:t> </a:t>
            </a:r>
            <a:r>
              <a:rPr lang="ru-RU" b="1" i="1" dirty="0" err="1"/>
              <a:t>цих</a:t>
            </a:r>
            <a:r>
              <a:rPr lang="ru-RU" b="1" i="1" dirty="0"/>
              <a:t> </a:t>
            </a:r>
            <a:r>
              <a:rPr lang="ru-RU" b="1" i="1" dirty="0" err="1"/>
              <a:t>дифрагованих</a:t>
            </a:r>
            <a:r>
              <a:rPr lang="ru-RU" b="1" i="1" dirty="0"/>
              <a:t> </a:t>
            </a:r>
            <a:r>
              <a:rPr lang="ru-RU" b="1" i="1" dirty="0" err="1"/>
              <a:t>хвиль</a:t>
            </a:r>
            <a:r>
              <a:rPr lang="ru-RU" b="1" i="1" dirty="0"/>
              <a:t>. У </a:t>
            </a:r>
            <a:r>
              <a:rPr lang="ru-RU" b="1" i="1" dirty="0" err="1"/>
              <a:t>загальному</a:t>
            </a:r>
            <a:r>
              <a:rPr lang="ru-RU" b="1" i="1" dirty="0"/>
              <a:t> </a:t>
            </a:r>
            <a:r>
              <a:rPr lang="ru-RU" b="1" i="1" dirty="0" err="1"/>
              <a:t>випадку</a:t>
            </a:r>
            <a:r>
              <a:rPr lang="ru-RU" b="1" i="1" dirty="0"/>
              <a:t> </a:t>
            </a:r>
            <a:r>
              <a:rPr lang="ru-RU" b="1" i="1" dirty="0" err="1"/>
              <a:t>дифракційну</a:t>
            </a:r>
            <a:r>
              <a:rPr lang="ru-RU" b="1" i="1" dirty="0"/>
              <a:t> </a:t>
            </a:r>
            <a:r>
              <a:rPr lang="ru-RU" b="1" i="1" dirty="0" err="1"/>
              <a:t>ґратку</a:t>
            </a:r>
            <a:r>
              <a:rPr lang="ru-RU" b="1" i="1" dirty="0"/>
              <a:t> </a:t>
            </a:r>
            <a:r>
              <a:rPr lang="ru-RU" b="1" i="1" dirty="0" err="1"/>
              <a:t>можна</a:t>
            </a:r>
            <a:r>
              <a:rPr lang="ru-RU" b="1" i="1" dirty="0"/>
              <a:t> </a:t>
            </a:r>
            <a:r>
              <a:rPr lang="ru-RU" b="1" i="1" dirty="0" err="1"/>
              <a:t>уявити</a:t>
            </a:r>
            <a:r>
              <a:rPr lang="ru-RU" b="1" i="1" dirty="0"/>
              <a:t> </a:t>
            </a:r>
            <a:r>
              <a:rPr lang="ru-RU" b="1" i="1" dirty="0" err="1"/>
              <a:t>собі</a:t>
            </a:r>
            <a:r>
              <a:rPr lang="ru-RU" b="1" i="1" dirty="0"/>
              <a:t>, як </a:t>
            </a:r>
            <a:r>
              <a:rPr lang="ru-RU" b="1" i="1" dirty="0" err="1"/>
              <a:t>сукупність</a:t>
            </a:r>
            <a:r>
              <a:rPr lang="ru-RU" b="1" i="1" dirty="0"/>
              <a:t> </a:t>
            </a:r>
            <a:r>
              <a:rPr lang="ru-RU" b="1" i="1" dirty="0" err="1"/>
              <a:t>багатьох</a:t>
            </a:r>
            <a:r>
              <a:rPr lang="ru-RU" b="1" i="1" dirty="0"/>
              <a:t> </a:t>
            </a:r>
            <a:r>
              <a:rPr lang="ru-RU" b="1" i="1" dirty="0" err="1"/>
              <a:t>паралельних</a:t>
            </a:r>
            <a:r>
              <a:rPr lang="ru-RU" b="1" i="1" dirty="0"/>
              <a:t> та </a:t>
            </a:r>
            <a:r>
              <a:rPr lang="ru-RU" b="1" i="1" dirty="0" err="1"/>
              <a:t>рівновіддалених</a:t>
            </a:r>
            <a:r>
              <a:rPr lang="ru-RU" b="1" i="1" dirty="0"/>
              <a:t> </a:t>
            </a:r>
            <a:r>
              <a:rPr lang="ru-RU" b="1" i="1" dirty="0" err="1"/>
              <a:t>прозорих</a:t>
            </a:r>
            <a:r>
              <a:rPr lang="ru-RU" b="1" i="1" dirty="0"/>
              <a:t> </a:t>
            </a:r>
            <a:r>
              <a:rPr lang="ru-RU" b="1" i="1" dirty="0" err="1"/>
              <a:t>щілин</a:t>
            </a:r>
            <a:r>
              <a:rPr lang="ru-RU" b="1" i="1" dirty="0"/>
              <a:t>, </a:t>
            </a:r>
            <a:r>
              <a:rPr lang="ru-RU" b="1" i="1" dirty="0" err="1"/>
              <a:t>розділених</a:t>
            </a:r>
            <a:r>
              <a:rPr lang="ru-RU" b="1" i="1" dirty="0"/>
              <a:t> </a:t>
            </a:r>
            <a:r>
              <a:rPr lang="ru-RU" b="1" i="1" dirty="0" err="1"/>
              <a:t>однаковими</a:t>
            </a:r>
            <a:r>
              <a:rPr lang="ru-RU" b="1" i="1" dirty="0"/>
              <a:t> </a:t>
            </a:r>
            <a:r>
              <a:rPr lang="ru-RU" b="1" i="1" dirty="0" err="1"/>
              <a:t>непрозорими</a:t>
            </a:r>
            <a:r>
              <a:rPr lang="ru-RU" b="1" i="1" dirty="0"/>
              <a:t> </a:t>
            </a:r>
            <a:r>
              <a:rPr lang="ru-RU" b="1" i="1" dirty="0" err="1"/>
              <a:t>проміжками</a:t>
            </a:r>
            <a:r>
              <a:rPr lang="ru-RU" b="1" i="1" dirty="0"/>
              <a:t>.</a:t>
            </a:r>
          </a:p>
        </p:txBody>
      </p:sp>
      <p:pic>
        <p:nvPicPr>
          <p:cNvPr id="17412" name="Picture 4" descr="http://shkola.ua/web/uploads/book/103/images/bmm3Zsy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950" y="2571744"/>
            <a:ext cx="5829050" cy="428625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images.myshared.ru/430893/slide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5619757" cy="421481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572100" y="1"/>
            <a:ext cx="3571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Напрямки </a:t>
            </a:r>
            <a:r>
              <a:rPr lang="ru-RU" b="1" i="1" dirty="0" err="1"/>
              <a:t>поширення</a:t>
            </a:r>
            <a:r>
              <a:rPr lang="ru-RU" b="1" i="1" dirty="0"/>
              <a:t> </a:t>
            </a:r>
            <a:r>
              <a:rPr lang="ru-RU" b="1" i="1" dirty="0" err="1"/>
              <a:t>дифрагованих</a:t>
            </a:r>
            <a:r>
              <a:rPr lang="ru-RU" b="1" i="1" dirty="0"/>
              <a:t> </a:t>
            </a:r>
            <a:r>
              <a:rPr lang="ru-RU" b="1" i="1" dirty="0" err="1"/>
              <a:t>хвиль</a:t>
            </a:r>
            <a:r>
              <a:rPr lang="ru-RU" b="1" i="1" dirty="0"/>
              <a:t>, на </a:t>
            </a:r>
            <a:r>
              <a:rPr lang="ru-RU" b="1" i="1" dirty="0" err="1"/>
              <a:t>яких</a:t>
            </a:r>
            <a:r>
              <a:rPr lang="ru-RU" b="1" i="1" dirty="0"/>
              <a:t> </a:t>
            </a:r>
            <a:r>
              <a:rPr lang="ru-RU" b="1" i="1" dirty="0" err="1"/>
              <a:t>відбувається</a:t>
            </a:r>
            <a:r>
              <a:rPr lang="ru-RU" b="1" i="1" dirty="0"/>
              <a:t>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посилення</a:t>
            </a:r>
            <a:r>
              <a:rPr lang="ru-RU" b="1" i="1" dirty="0"/>
              <a:t>, </a:t>
            </a:r>
            <a:r>
              <a:rPr lang="ru-RU" b="1" i="1" dirty="0" err="1"/>
              <a:t>називаються</a:t>
            </a:r>
            <a:r>
              <a:rPr lang="ru-RU" b="1" i="1" dirty="0"/>
              <a:t> </a:t>
            </a:r>
            <a:r>
              <a:rPr lang="ru-RU" b="1" i="1" dirty="0" err="1"/>
              <a:t>дифракційними</a:t>
            </a:r>
            <a:r>
              <a:rPr lang="ru-RU" b="1" i="1" dirty="0"/>
              <a:t> максимумами. Таких </a:t>
            </a:r>
            <a:r>
              <a:rPr lang="ru-RU" b="1" i="1" dirty="0" err="1"/>
              <a:t>максимумів</a:t>
            </a:r>
            <a:r>
              <a:rPr lang="ru-RU" b="1" i="1" dirty="0"/>
              <a:t> </a:t>
            </a:r>
            <a:r>
              <a:rPr lang="ru-RU" b="1" i="1" dirty="0" err="1"/>
              <a:t>зазвичай</a:t>
            </a:r>
            <a:r>
              <a:rPr lang="ru-RU" b="1" i="1" dirty="0"/>
              <a:t> </a:t>
            </a:r>
            <a:r>
              <a:rPr lang="ru-RU" b="1" i="1" dirty="0" err="1"/>
              <a:t>кілька</a:t>
            </a:r>
            <a:r>
              <a:rPr lang="ru-RU" b="1" i="1" dirty="0"/>
              <a:t>,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позначають</a:t>
            </a:r>
            <a:r>
              <a:rPr lang="ru-RU" b="1" i="1" dirty="0"/>
              <a:t> </a:t>
            </a:r>
            <a:r>
              <a:rPr lang="ru-RU" b="1" i="1" dirty="0" err="1"/>
              <a:t>цілими</a:t>
            </a:r>
            <a:r>
              <a:rPr lang="ru-RU" b="1" i="1" dirty="0"/>
              <a:t> числами, </a:t>
            </a:r>
            <a:r>
              <a:rPr lang="ru-RU" b="1" i="1" dirty="0" err="1"/>
              <a:t>які</a:t>
            </a:r>
            <a:r>
              <a:rPr lang="ru-RU" b="1" i="1" dirty="0"/>
              <a:t> </a:t>
            </a:r>
            <a:r>
              <a:rPr lang="ru-RU" b="1" i="1" dirty="0" err="1"/>
              <a:t>називаються</a:t>
            </a:r>
            <a:r>
              <a:rPr lang="ru-RU" b="1" i="1" dirty="0"/>
              <a:t> порядком </a:t>
            </a:r>
            <a:r>
              <a:rPr lang="ru-RU" b="1" i="1" dirty="0" err="1"/>
              <a:t>дифракції</a:t>
            </a:r>
            <a:r>
              <a:rPr lang="ru-RU" b="1" i="1" dirty="0"/>
              <a:t>. </a:t>
            </a:r>
            <a:r>
              <a:rPr lang="ru-RU" b="1" i="1" dirty="0" err="1"/>
              <a:t>Кількість</a:t>
            </a:r>
            <a:r>
              <a:rPr lang="ru-RU" b="1" i="1" dirty="0"/>
              <a:t> </a:t>
            </a:r>
            <a:r>
              <a:rPr lang="ru-RU" b="1" i="1" dirty="0" err="1"/>
              <a:t>дифракційних</a:t>
            </a:r>
            <a:r>
              <a:rPr lang="ru-RU" b="1" i="1" dirty="0"/>
              <a:t> </a:t>
            </a:r>
            <a:r>
              <a:rPr lang="ru-RU" b="1" i="1" dirty="0" err="1"/>
              <a:t>максимумів</a:t>
            </a:r>
            <a:r>
              <a:rPr lang="ru-RU" b="1" i="1" dirty="0"/>
              <a:t> та напрямки </a:t>
            </a:r>
            <a:r>
              <a:rPr lang="ru-RU" b="1" i="1" dirty="0" err="1"/>
              <a:t>їх</a:t>
            </a:r>
            <a:r>
              <a:rPr lang="ru-RU" b="1" i="1" dirty="0"/>
              <a:t> </a:t>
            </a:r>
            <a:r>
              <a:rPr lang="ru-RU" b="1" i="1" dirty="0" err="1"/>
              <a:t>поширення</a:t>
            </a:r>
            <a:r>
              <a:rPr lang="ru-RU" b="1" i="1" dirty="0"/>
              <a:t> </a:t>
            </a:r>
            <a:r>
              <a:rPr lang="ru-RU" b="1" i="1" dirty="0" err="1"/>
              <a:t>залежать</a:t>
            </a:r>
            <a:r>
              <a:rPr lang="ru-RU" b="1" i="1" dirty="0"/>
              <a:t> 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періоду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 та </a:t>
            </a:r>
            <a:r>
              <a:rPr lang="ru-RU" b="1" i="1" dirty="0" err="1"/>
              <a:t>довжини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/>
              <a:t>світла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можуть</a:t>
            </a:r>
            <a:r>
              <a:rPr lang="ru-RU" b="1" i="1" dirty="0"/>
              <a:t> бути </a:t>
            </a:r>
            <a:r>
              <a:rPr lang="ru-RU" b="1" i="1" dirty="0" err="1"/>
              <a:t>визначені</a:t>
            </a:r>
            <a:r>
              <a:rPr lang="ru-RU" b="1" i="1" dirty="0"/>
              <a:t> за </a:t>
            </a:r>
            <a:r>
              <a:rPr lang="ru-RU" b="1" i="1" dirty="0" err="1"/>
              <a:t>допомогою</a:t>
            </a:r>
            <a:r>
              <a:rPr lang="ru-RU" b="1" i="1" dirty="0"/>
              <a:t> </a:t>
            </a:r>
            <a:r>
              <a:rPr lang="ru-RU" b="1" i="1" dirty="0" err="1"/>
              <a:t>рівняння</a:t>
            </a:r>
            <a:r>
              <a:rPr lang="ru-RU" b="1" i="1" dirty="0"/>
              <a:t> </a:t>
            </a:r>
            <a:r>
              <a:rPr lang="ru-RU" b="1" i="1" dirty="0" err="1"/>
              <a:t>дифракційної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 </a:t>
            </a:r>
            <a:endParaRPr lang="en-US" dirty="0" smtClean="0"/>
          </a:p>
        </p:txBody>
      </p:sp>
      <p:pic>
        <p:nvPicPr>
          <p:cNvPr id="16388" name="Picture 4" descr="https://encrypted-tbn1.gstatic.com/images?q=tbn:ANd9GcS-xi7r_AUXNHbUeSK2W3KNAxdNHax7xCVKA9Wb1W8fWJl4YcE1"/>
          <p:cNvPicPr>
            <a:picLocks noChangeAspect="1" noChangeArrowheads="1"/>
          </p:cNvPicPr>
          <p:nvPr/>
        </p:nvPicPr>
        <p:blipFill>
          <a:blip r:embed="rId3"/>
          <a:srcRect l="2435" t="26126" r="62783" b="63321"/>
          <a:stretch>
            <a:fillRect/>
          </a:stretch>
        </p:blipFill>
        <p:spPr bwMode="auto">
          <a:xfrm>
            <a:off x="1071538" y="5214950"/>
            <a:ext cx="3357586" cy="763036"/>
          </a:xfrm>
          <a:prstGeom prst="rect">
            <a:avLst/>
          </a:prstGeom>
          <a:noFill/>
        </p:spPr>
      </p:pic>
      <p:pic>
        <p:nvPicPr>
          <p:cNvPr id="16390" name="Picture 6" descr="http://skaz.com.ua/pars_docs/refs/4/3026/3026_html_18c6e2d.gif"/>
          <p:cNvPicPr>
            <a:picLocks noChangeAspect="1" noChangeArrowheads="1"/>
          </p:cNvPicPr>
          <p:nvPr/>
        </p:nvPicPr>
        <p:blipFill>
          <a:blip r:embed="rId4"/>
          <a:srcRect t="27344" r="73904" b="33445"/>
          <a:stretch>
            <a:fillRect/>
          </a:stretch>
        </p:blipFill>
        <p:spPr bwMode="auto">
          <a:xfrm>
            <a:off x="5357818" y="6000768"/>
            <a:ext cx="260013" cy="3571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2" name="Picture 8" descr="http://skaz.com.ua/pars_docs/refs/4/3026/3026_html_18c6e2d.gif"/>
          <p:cNvPicPr>
            <a:picLocks noChangeAspect="1" noChangeArrowheads="1"/>
          </p:cNvPicPr>
          <p:nvPr/>
        </p:nvPicPr>
        <p:blipFill>
          <a:blip r:embed="rId4"/>
          <a:srcRect l="66827" t="-338" b="47836"/>
          <a:stretch>
            <a:fillRect/>
          </a:stretch>
        </p:blipFill>
        <p:spPr bwMode="auto">
          <a:xfrm>
            <a:off x="5357818" y="4857760"/>
            <a:ext cx="241867" cy="39372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4" name="Picture 10" descr="http://skaz.com.ua/pars_docs/refs/4/3026/3026_html_18c6e2d.gif"/>
          <p:cNvPicPr>
            <a:picLocks noChangeAspect="1" noChangeArrowheads="1"/>
          </p:cNvPicPr>
          <p:nvPr/>
        </p:nvPicPr>
        <p:blipFill>
          <a:blip r:embed="rId4"/>
          <a:srcRect l="59682" t="52572"/>
          <a:stretch>
            <a:fillRect/>
          </a:stretch>
        </p:blipFill>
        <p:spPr bwMode="auto">
          <a:xfrm>
            <a:off x="5357818" y="6572248"/>
            <a:ext cx="236175" cy="285752"/>
          </a:xfrm>
          <a:prstGeom prst="snip2DiagRect">
            <a:avLst>
              <a:gd name="adj1" fmla="val 3281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6" name="Picture 12" descr="http://zavantag.com/tw_files2/urls_4/306/d-305020/305020_html_m5a8ad9f7.gif"/>
          <p:cNvPicPr>
            <a:picLocks noChangeAspect="1" noChangeArrowheads="1"/>
          </p:cNvPicPr>
          <p:nvPr/>
        </p:nvPicPr>
        <p:blipFill>
          <a:blip r:embed="rId5"/>
          <a:srcRect l="32307" t="28144" r="55358" b="17175"/>
          <a:stretch>
            <a:fillRect/>
          </a:stretch>
        </p:blipFill>
        <p:spPr bwMode="auto">
          <a:xfrm>
            <a:off x="5357818" y="5357826"/>
            <a:ext cx="274167" cy="48305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5715008" y="4826675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 -   </a:t>
            </a:r>
            <a:r>
              <a:rPr lang="ru-RU" b="1" i="1" dirty="0" err="1" smtClean="0"/>
              <a:t>період</a:t>
            </a:r>
            <a:r>
              <a:rPr lang="ru-RU" b="1" i="1" dirty="0" smtClean="0"/>
              <a:t> </a:t>
            </a:r>
            <a:r>
              <a:rPr lang="ru-RU" b="1" i="1" dirty="0" err="1" smtClean="0"/>
              <a:t>ґратки</a:t>
            </a:r>
            <a:r>
              <a:rPr lang="ru-RU" b="1" i="1" dirty="0" smtClean="0"/>
              <a:t>,</a:t>
            </a:r>
            <a:br>
              <a:rPr lang="ru-RU" b="1" i="1" dirty="0" smtClean="0"/>
            </a:br>
            <a:r>
              <a:rPr lang="ru-RU" b="1" i="1" dirty="0" smtClean="0"/>
              <a:t> </a:t>
            </a:r>
            <a:r>
              <a:rPr lang="en-US" b="1" i="1" dirty="0" smtClean="0"/>
              <a:t>   </a:t>
            </a:r>
            <a:r>
              <a:rPr lang="ru-RU" b="1" i="1" dirty="0" smtClean="0"/>
              <a:t>– кут, </a:t>
            </a:r>
            <a:r>
              <a:rPr lang="ru-RU" b="1" i="1" dirty="0" err="1" smtClean="0"/>
              <a:t>під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яким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спостерігають</a:t>
            </a:r>
            <a:r>
              <a:rPr lang="ru-RU" b="1" i="1" dirty="0" smtClean="0"/>
              <a:t> </a:t>
            </a:r>
            <a:r>
              <a:rPr lang="en-US" b="1" i="1" dirty="0" smtClean="0"/>
              <a:t>                   </a:t>
            </a:r>
            <a:r>
              <a:rPr lang="ru-RU" b="1" i="1" dirty="0" err="1" smtClean="0"/>
              <a:t>сітловий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промінь</a:t>
            </a:r>
            <a:r>
              <a:rPr lang="ru-RU" b="1" i="1" dirty="0" smtClean="0"/>
              <a:t>,</a:t>
            </a:r>
            <a:br>
              <a:rPr lang="ru-RU" b="1" i="1" dirty="0" smtClean="0"/>
            </a:br>
            <a:r>
              <a:rPr lang="ru-RU" b="1" i="1" dirty="0" smtClean="0"/>
              <a:t> – порядок </a:t>
            </a:r>
            <a:r>
              <a:rPr lang="ru-RU" b="1" i="1" dirty="0" err="1" smtClean="0"/>
              <a:t>дифракції</a:t>
            </a:r>
            <a:r>
              <a:rPr lang="ru-RU" b="1" i="1" dirty="0" smtClean="0"/>
              <a:t>,</a:t>
            </a:r>
            <a:br>
              <a:rPr lang="ru-RU" b="1" i="1" dirty="0" smtClean="0"/>
            </a:br>
            <a:endParaRPr lang="en-US" b="1" i="1" dirty="0"/>
          </a:p>
          <a:p>
            <a:r>
              <a:rPr lang="en-US" b="1" i="1" dirty="0" smtClean="0"/>
              <a:t> </a:t>
            </a:r>
            <a:r>
              <a:rPr lang="ru-RU" b="1" i="1" dirty="0" smtClean="0"/>
              <a:t>– </a:t>
            </a:r>
            <a:r>
              <a:rPr lang="ru-RU" b="1" i="1" dirty="0" err="1" smtClean="0"/>
              <a:t>довжина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світлової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хвилі</a:t>
            </a:r>
            <a:r>
              <a:rPr lang="ru-RU" b="1" i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fisicosas.files.wordpress.com/2010/09/dsotm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113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37147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Якщо</a:t>
            </a:r>
            <a:r>
              <a:rPr lang="ru-RU" b="1" i="1" dirty="0"/>
              <a:t> на </a:t>
            </a:r>
            <a:r>
              <a:rPr lang="ru-RU" b="1" i="1" dirty="0" err="1"/>
              <a:t>таку</a:t>
            </a:r>
            <a:r>
              <a:rPr lang="ru-RU" b="1" i="1" dirty="0"/>
              <a:t> </a:t>
            </a:r>
            <a:r>
              <a:rPr lang="ru-RU" b="1" i="1" dirty="0" err="1"/>
              <a:t>ґратку</a:t>
            </a:r>
            <a:r>
              <a:rPr lang="ru-RU" b="1" i="1" dirty="0"/>
              <a:t> буде </a:t>
            </a:r>
            <a:r>
              <a:rPr lang="ru-RU" b="1" i="1" dirty="0" err="1"/>
              <a:t>падати</a:t>
            </a:r>
            <a:r>
              <a:rPr lang="ru-RU" b="1" i="1" dirty="0"/>
              <a:t> </a:t>
            </a:r>
            <a:r>
              <a:rPr lang="ru-RU" b="1" i="1" dirty="0" err="1"/>
              <a:t>світловий</a:t>
            </a:r>
            <a:r>
              <a:rPr lang="ru-RU" b="1" i="1" dirty="0"/>
              <a:t> пучок, то </a:t>
            </a:r>
            <a:r>
              <a:rPr lang="ru-RU" b="1" i="1" dirty="0" err="1"/>
              <a:t>світлові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, </a:t>
            </a:r>
            <a:r>
              <a:rPr lang="ru-RU" b="1" i="1" dirty="0" err="1"/>
              <a:t>проходячи</a:t>
            </a:r>
            <a:r>
              <a:rPr lang="ru-RU" b="1" i="1" dirty="0"/>
              <a:t> </a:t>
            </a:r>
            <a:r>
              <a:rPr lang="ru-RU" b="1" i="1" dirty="0" err="1"/>
              <a:t>крізь</a:t>
            </a:r>
            <a:r>
              <a:rPr lang="ru-RU" b="1" i="1" dirty="0"/>
              <a:t> </a:t>
            </a:r>
            <a:r>
              <a:rPr lang="ru-RU" b="1" i="1" dirty="0" err="1"/>
              <a:t>щілини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, </a:t>
            </a:r>
            <a:r>
              <a:rPr lang="ru-RU" b="1" i="1" dirty="0" err="1"/>
              <a:t>будуть</a:t>
            </a:r>
            <a:r>
              <a:rPr lang="ru-RU" b="1" i="1" dirty="0"/>
              <a:t> </a:t>
            </a:r>
            <a:r>
              <a:rPr lang="ru-RU" b="1" i="1" dirty="0" err="1"/>
              <a:t>дифрагувати</a:t>
            </a:r>
            <a:r>
              <a:rPr lang="ru-RU" b="1" i="1" dirty="0"/>
              <a:t>. </a:t>
            </a:r>
            <a:r>
              <a:rPr lang="ru-RU" b="1" i="1" dirty="0" err="1"/>
              <a:t>Кожна</a:t>
            </a:r>
            <a:r>
              <a:rPr lang="ru-RU" b="1" i="1" dirty="0"/>
              <a:t> точка </a:t>
            </a:r>
            <a:r>
              <a:rPr lang="ru-RU" b="1" i="1" dirty="0" err="1"/>
              <a:t>будь-якої</a:t>
            </a:r>
            <a:r>
              <a:rPr lang="ru-RU" b="1" i="1" dirty="0"/>
              <a:t> </a:t>
            </a:r>
            <a:r>
              <a:rPr lang="ru-RU" b="1" i="1" dirty="0" err="1"/>
              <a:t>щілини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 у такому </a:t>
            </a:r>
            <a:r>
              <a:rPr lang="ru-RU" b="1" i="1" dirty="0" err="1"/>
              <a:t>разі</a:t>
            </a:r>
            <a:r>
              <a:rPr lang="ru-RU" b="1" i="1" dirty="0"/>
              <a:t> </a:t>
            </a:r>
            <a:r>
              <a:rPr lang="ru-RU" b="1" i="1" dirty="0" err="1"/>
              <a:t>виступатиме</a:t>
            </a:r>
            <a:r>
              <a:rPr lang="ru-RU" b="1" i="1" dirty="0"/>
              <a:t> як </a:t>
            </a:r>
            <a:r>
              <a:rPr lang="ru-RU" b="1" i="1" dirty="0" err="1"/>
              <a:t>точкове</a:t>
            </a:r>
            <a:r>
              <a:rPr lang="ru-RU" b="1" i="1" dirty="0"/>
              <a:t> </a:t>
            </a:r>
            <a:r>
              <a:rPr lang="ru-RU" b="1" i="1" dirty="0" err="1"/>
              <a:t>джерело</a:t>
            </a:r>
            <a:r>
              <a:rPr lang="ru-RU" b="1" i="1" dirty="0"/>
              <a:t> </a:t>
            </a:r>
            <a:r>
              <a:rPr lang="ru-RU" b="1" i="1" dirty="0" err="1"/>
              <a:t>світла</a:t>
            </a:r>
            <a:r>
              <a:rPr lang="ru-RU" b="1" i="1" dirty="0"/>
              <a:t>. Таким чином, </a:t>
            </a:r>
            <a:r>
              <a:rPr lang="ru-RU" b="1" i="1" dirty="0" err="1"/>
              <a:t>світлові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/>
              <a:t>після</a:t>
            </a:r>
            <a:r>
              <a:rPr lang="ru-RU" b="1" i="1" dirty="0"/>
              <a:t> </a:t>
            </a:r>
            <a:r>
              <a:rPr lang="ru-RU" b="1" i="1" dirty="0" err="1"/>
              <a:t>взаємодії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ґраткою</a:t>
            </a:r>
            <a:r>
              <a:rPr lang="ru-RU" b="1" i="1" dirty="0"/>
              <a:t> </a:t>
            </a:r>
            <a:r>
              <a:rPr lang="ru-RU" b="1" i="1" dirty="0" err="1"/>
              <a:t>будуть</a:t>
            </a:r>
            <a:r>
              <a:rPr lang="ru-RU" b="1" i="1" dirty="0"/>
              <a:t> </a:t>
            </a:r>
            <a:r>
              <a:rPr lang="ru-RU" b="1" i="1" dirty="0" err="1"/>
              <a:t>поширюватись</a:t>
            </a:r>
            <a:r>
              <a:rPr lang="ru-RU" b="1" i="1" dirty="0"/>
              <a:t> у </a:t>
            </a:r>
            <a:r>
              <a:rPr lang="ru-RU" b="1" i="1" dirty="0" err="1"/>
              <a:t>різних</a:t>
            </a:r>
            <a:r>
              <a:rPr lang="ru-RU" b="1" i="1" dirty="0"/>
              <a:t> </a:t>
            </a:r>
            <a:r>
              <a:rPr lang="ru-RU" b="1" i="1" dirty="0" err="1"/>
              <a:t>напрямках</a:t>
            </a:r>
            <a:r>
              <a:rPr lang="ru-RU" b="1" i="1" dirty="0"/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857628"/>
            <a:ext cx="37861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 smtClean="0"/>
              <a:t>Світлові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хвилі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різних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щілин</a:t>
            </a:r>
            <a:r>
              <a:rPr lang="ru-RU" b="1" i="1" dirty="0" smtClean="0"/>
              <a:t> </a:t>
            </a:r>
            <a:r>
              <a:rPr lang="ru-RU" b="1" i="1" dirty="0" err="1" smtClean="0"/>
              <a:t>ґратки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поширюються</a:t>
            </a:r>
            <a:r>
              <a:rPr lang="ru-RU" b="1" i="1" dirty="0" smtClean="0"/>
              <a:t> в одному </a:t>
            </a:r>
            <a:r>
              <a:rPr lang="ru-RU" b="1" i="1" dirty="0" err="1" smtClean="0"/>
              <a:t>напрямку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інтерферують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між</a:t>
            </a:r>
            <a:r>
              <a:rPr lang="ru-RU" b="1" i="1" dirty="0" smtClean="0"/>
              <a:t> собою. </a:t>
            </a:r>
            <a:r>
              <a:rPr lang="ru-RU" b="1" i="1" dirty="0" err="1" smtClean="0"/>
              <a:t>Якщо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хвилі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знаходяться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фазі</a:t>
            </a:r>
            <a:r>
              <a:rPr lang="ru-RU" b="1" i="1" dirty="0" smtClean="0"/>
              <a:t>, то вони </a:t>
            </a:r>
            <a:r>
              <a:rPr lang="ru-RU" b="1" i="1" dirty="0" err="1" smtClean="0"/>
              <a:t>підсилюють</a:t>
            </a:r>
            <a:r>
              <a:rPr lang="ru-RU" b="1" i="1" dirty="0" smtClean="0"/>
              <a:t> одна одну, </a:t>
            </a:r>
            <a:r>
              <a:rPr lang="ru-RU" b="1" i="1" dirty="0" err="1" smtClean="0"/>
              <a:t>якщо</a:t>
            </a:r>
            <a:r>
              <a:rPr lang="ru-RU" b="1" i="1" dirty="0" smtClean="0"/>
              <a:t> у </a:t>
            </a:r>
            <a:r>
              <a:rPr lang="ru-RU" b="1" i="1" dirty="0" err="1" smtClean="0"/>
              <a:t>протифазі</a:t>
            </a:r>
            <a:r>
              <a:rPr lang="ru-RU" b="1" i="1" dirty="0" smtClean="0"/>
              <a:t>, то </a:t>
            </a:r>
            <a:r>
              <a:rPr lang="ru-RU" b="1" i="1" dirty="0" err="1" smtClean="0"/>
              <a:t>гасять</a:t>
            </a:r>
            <a:r>
              <a:rPr lang="ru-RU" b="1" i="1" dirty="0" smtClean="0"/>
              <a:t>. У </a:t>
            </a:r>
            <a:r>
              <a:rPr lang="ru-RU" b="1" i="1" dirty="0" err="1" smtClean="0"/>
              <a:t>першому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випадку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відбувається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їх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взаємне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підсилення</a:t>
            </a:r>
            <a:r>
              <a:rPr lang="ru-RU" b="1" i="1" dirty="0" smtClean="0"/>
              <a:t>, в другому – </a:t>
            </a:r>
            <a:r>
              <a:rPr lang="ru-RU" b="1" i="1" dirty="0" err="1" smtClean="0"/>
              <a:t>послаблення</a:t>
            </a:r>
            <a:r>
              <a:rPr lang="ru-RU" b="1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28"/>
            <a:ext cx="72152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/>
              <a:t>Якщо</a:t>
            </a:r>
            <a:r>
              <a:rPr lang="ru-RU" sz="2000" b="1" i="1" dirty="0"/>
              <a:t> на </a:t>
            </a:r>
            <a:r>
              <a:rPr lang="ru-RU" sz="2000" b="1" i="1" dirty="0" err="1"/>
              <a:t>ґратку</a:t>
            </a:r>
            <a:r>
              <a:rPr lang="ru-RU" sz="2000" b="1" i="1" dirty="0"/>
              <a:t> </a:t>
            </a:r>
            <a:r>
              <a:rPr lang="ru-RU" sz="2000" b="1" i="1" dirty="0" err="1"/>
              <a:t>падатиме</a:t>
            </a:r>
            <a:r>
              <a:rPr lang="ru-RU" sz="2000" b="1" i="1" dirty="0"/>
              <a:t> </a:t>
            </a:r>
            <a:r>
              <a:rPr lang="ru-RU" sz="2000" b="1" i="1" dirty="0" err="1"/>
              <a:t>біле</a:t>
            </a:r>
            <a:r>
              <a:rPr lang="ru-RU" sz="2000" b="1" i="1" dirty="0"/>
              <a:t> </a:t>
            </a:r>
            <a:r>
              <a:rPr lang="ru-RU" sz="2000" b="1" i="1" dirty="0" err="1"/>
              <a:t>світло</a:t>
            </a:r>
            <a:r>
              <a:rPr lang="ru-RU" sz="2000" b="1" i="1" dirty="0"/>
              <a:t>, то </a:t>
            </a:r>
            <a:r>
              <a:rPr lang="ru-RU" sz="2000" b="1" i="1" dirty="0" err="1"/>
              <a:t>воно</a:t>
            </a:r>
            <a:r>
              <a:rPr lang="ru-RU" sz="2000" b="1" i="1" dirty="0"/>
              <a:t> </a:t>
            </a:r>
            <a:r>
              <a:rPr lang="ru-RU" sz="2000" b="1" i="1" dirty="0" err="1"/>
              <a:t>розкладатиметься</a:t>
            </a:r>
            <a:r>
              <a:rPr lang="ru-RU" sz="2000" b="1" i="1" dirty="0"/>
              <a:t> </a:t>
            </a:r>
            <a:r>
              <a:rPr lang="ru-RU" sz="2000" b="1" i="1" dirty="0" err="1"/>
              <a:t>ґраткою</a:t>
            </a:r>
            <a:r>
              <a:rPr lang="ru-RU" sz="2000" b="1" i="1" dirty="0"/>
              <a:t> у спектр. </a:t>
            </a:r>
            <a:r>
              <a:rPr lang="ru-RU" sz="2000" b="1" i="1" dirty="0" err="1"/>
              <a:t>Якщо</a:t>
            </a:r>
            <a:r>
              <a:rPr lang="ru-RU" sz="2000" b="1" i="1" dirty="0"/>
              <a:t> </a:t>
            </a:r>
            <a:r>
              <a:rPr lang="ru-RU" sz="2000" b="1" i="1" dirty="0" err="1"/>
              <a:t>монохроматичне</a:t>
            </a:r>
            <a:r>
              <a:rPr lang="ru-RU" sz="2000" b="1" i="1" dirty="0"/>
              <a:t> </a:t>
            </a:r>
            <a:r>
              <a:rPr lang="ru-RU" sz="2000" b="1" i="1" dirty="0" err="1"/>
              <a:t>світло</a:t>
            </a:r>
            <a:r>
              <a:rPr lang="ru-RU" sz="2000" b="1" i="1" dirty="0"/>
              <a:t> – у </a:t>
            </a:r>
            <a:r>
              <a:rPr lang="ru-RU" sz="2000" b="1" i="1" dirty="0" err="1"/>
              <a:t>послідовність</a:t>
            </a:r>
            <a:r>
              <a:rPr lang="ru-RU" sz="2000" b="1" i="1" dirty="0"/>
              <a:t> </a:t>
            </a:r>
            <a:r>
              <a:rPr lang="ru-RU" sz="2000" b="1" i="1" dirty="0" err="1"/>
              <a:t>освітлених</a:t>
            </a:r>
            <a:r>
              <a:rPr lang="ru-RU" sz="2000" b="1" i="1" dirty="0"/>
              <a:t> та </a:t>
            </a:r>
            <a:r>
              <a:rPr lang="ru-RU" sz="2000" b="1" i="1" dirty="0" err="1"/>
              <a:t>темних</a:t>
            </a:r>
            <a:r>
              <a:rPr lang="ru-RU" sz="2000" b="1" i="1" dirty="0"/>
              <a:t> </a:t>
            </a:r>
            <a:r>
              <a:rPr lang="ru-RU" sz="2000" b="1" i="1" dirty="0" err="1"/>
              <a:t>смуг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кольору</a:t>
            </a:r>
            <a:r>
              <a:rPr lang="ru-RU" sz="2000" b="1" i="1" dirty="0"/>
              <a:t>.</a:t>
            </a:r>
          </a:p>
        </p:txBody>
      </p:sp>
      <p:pic>
        <p:nvPicPr>
          <p:cNvPr id="14338" name="Picture 2" descr="http://foff4ik.at.ua/fizika/f607/difr_bilogo_svit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8779262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/>
              <a:t>Дифракційні</a:t>
            </a:r>
            <a:r>
              <a:rPr lang="ru-RU" sz="2000" b="1" i="1" dirty="0"/>
              <a:t> </a:t>
            </a:r>
            <a:r>
              <a:rPr lang="ru-RU" sz="2000" b="1" i="1" dirty="0" err="1"/>
              <a:t>спектри</a:t>
            </a:r>
            <a:r>
              <a:rPr lang="ru-RU" sz="2000" b="1" i="1" dirty="0"/>
              <a:t> </a:t>
            </a:r>
            <a:r>
              <a:rPr lang="ru-RU" sz="2000" b="1" i="1" dirty="0" err="1"/>
              <a:t>білого</a:t>
            </a:r>
            <a:r>
              <a:rPr lang="ru-RU" sz="2000" b="1" i="1" dirty="0"/>
              <a:t>, </a:t>
            </a:r>
            <a:r>
              <a:rPr lang="ru-RU" sz="2000" b="1" i="1" dirty="0" err="1"/>
              <a:t>монохроматичного</a:t>
            </a:r>
            <a:r>
              <a:rPr lang="ru-RU" sz="2000" b="1" i="1" dirty="0"/>
              <a:t> </a:t>
            </a:r>
            <a:r>
              <a:rPr lang="ru-RU" sz="2000" b="1" i="1" dirty="0" err="1"/>
              <a:t>червоного</a:t>
            </a:r>
            <a:r>
              <a:rPr lang="ru-RU" sz="2000" b="1" i="1" dirty="0"/>
              <a:t> та </a:t>
            </a:r>
            <a:r>
              <a:rPr lang="ru-RU" sz="2000" b="1" i="1" dirty="0" err="1"/>
              <a:t>монохроматичного</a:t>
            </a:r>
            <a:r>
              <a:rPr lang="ru-RU" sz="2000" b="1" i="1" dirty="0"/>
              <a:t> </a:t>
            </a:r>
            <a:r>
              <a:rPr lang="ru-RU" sz="2000" b="1" i="1" dirty="0" err="1"/>
              <a:t>фіолетового</a:t>
            </a:r>
            <a:r>
              <a:rPr lang="ru-RU" sz="2000" b="1" i="1" dirty="0"/>
              <a:t> </a:t>
            </a:r>
            <a:r>
              <a:rPr lang="ru-RU" sz="2000" b="1" i="1" dirty="0" err="1"/>
              <a:t>світла</a:t>
            </a:r>
            <a:r>
              <a:rPr lang="ru-RU" sz="2000" b="1" i="1" dirty="0"/>
              <a:t> в одному </a:t>
            </a:r>
            <a:r>
              <a:rPr lang="ru-RU" sz="2000" b="1" i="1" dirty="0" err="1" smtClean="0"/>
              <a:t>масштабі</a:t>
            </a:r>
            <a:r>
              <a:rPr lang="ru-RU" sz="2000" b="1" i="1" dirty="0" smtClean="0"/>
              <a:t>.</a:t>
            </a:r>
            <a:endParaRPr lang="ru-RU" sz="2000" b="1" i="1" dirty="0"/>
          </a:p>
        </p:txBody>
      </p:sp>
      <p:pic>
        <p:nvPicPr>
          <p:cNvPr id="13314" name="Picture 2" descr="http://foff4ik.at.ua/fizika/f607/dif_spekt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44064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school.xvatit.com/images/b/ba/301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643050"/>
            <a:ext cx="6174501" cy="52149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85728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/>
              <a:t>Пристрій</a:t>
            </a:r>
            <a:r>
              <a:rPr lang="ru-RU" b="1" i="1" dirty="0"/>
              <a:t> для </a:t>
            </a:r>
            <a:r>
              <a:rPr lang="ru-RU" b="1" i="1" dirty="0" err="1"/>
              <a:t>визначення</a:t>
            </a:r>
            <a:r>
              <a:rPr lang="ru-RU" b="1" i="1" dirty="0"/>
              <a:t> </a:t>
            </a:r>
            <a:r>
              <a:rPr lang="ru-RU" b="1" i="1" dirty="0" err="1"/>
              <a:t>довжини</a:t>
            </a:r>
            <a:r>
              <a:rPr lang="ru-RU" b="1" i="1" dirty="0"/>
              <a:t> </a:t>
            </a:r>
            <a:r>
              <a:rPr lang="ru-RU" b="1" i="1" dirty="0" err="1"/>
              <a:t>хвилі</a:t>
            </a:r>
            <a:r>
              <a:rPr lang="ru-RU" b="1" i="1" dirty="0"/>
              <a:t> </a:t>
            </a:r>
            <a:r>
              <a:rPr lang="ru-RU" b="1" i="1" dirty="0" err="1" smtClean="0"/>
              <a:t>складається</a:t>
            </a:r>
            <a:r>
              <a:rPr lang="ru-RU" b="1" i="1" dirty="0" smtClean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лінійки</a:t>
            </a:r>
            <a:r>
              <a:rPr lang="ru-RU" b="1" i="1" dirty="0"/>
              <a:t> 1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поділками</a:t>
            </a:r>
            <a:r>
              <a:rPr lang="ru-RU" b="1" i="1" dirty="0"/>
              <a:t>, </a:t>
            </a:r>
            <a:r>
              <a:rPr lang="ru-RU" b="1" i="1" dirty="0" err="1"/>
              <a:t>закріпленої</a:t>
            </a:r>
            <a:r>
              <a:rPr lang="ru-RU" b="1" i="1" dirty="0"/>
              <a:t> в </a:t>
            </a:r>
            <a:r>
              <a:rPr lang="ru-RU" b="1" i="1" dirty="0" err="1"/>
              <a:t>штативі</a:t>
            </a:r>
            <a:r>
              <a:rPr lang="ru-RU" b="1" i="1" dirty="0"/>
              <a:t>, </a:t>
            </a:r>
            <a:r>
              <a:rPr lang="ru-RU" b="1" i="1" dirty="0" err="1"/>
              <a:t>екрана</a:t>
            </a:r>
            <a:r>
              <a:rPr lang="ru-RU" b="1" i="1" dirty="0"/>
              <a:t> 2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вузькою</a:t>
            </a:r>
            <a:r>
              <a:rPr lang="ru-RU" b="1" i="1" dirty="0"/>
              <a:t> </a:t>
            </a:r>
            <a:r>
              <a:rPr lang="ru-RU" b="1" i="1" dirty="0" err="1"/>
              <a:t>щілиною</a:t>
            </a:r>
            <a:r>
              <a:rPr lang="ru-RU" b="1" i="1" dirty="0"/>
              <a:t> 3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поділками</a:t>
            </a:r>
            <a:r>
              <a:rPr lang="ru-RU" b="1" i="1" dirty="0"/>
              <a:t> 4 та рамки 5 для </a:t>
            </a:r>
            <a:r>
              <a:rPr lang="ru-RU" b="1" i="1" dirty="0" err="1"/>
              <a:t>закріплення</a:t>
            </a:r>
            <a:r>
              <a:rPr lang="ru-RU" b="1" i="1" dirty="0"/>
              <a:t> </a:t>
            </a:r>
            <a:r>
              <a:rPr lang="ru-RU" b="1" i="1" dirty="0" err="1"/>
              <a:t>дифракційної</a:t>
            </a:r>
            <a:r>
              <a:rPr lang="ru-RU" b="1" i="1" dirty="0"/>
              <a:t> </a:t>
            </a:r>
            <a:r>
              <a:rPr lang="ru-RU" b="1" i="1" dirty="0" err="1"/>
              <a:t>ґратки</a:t>
            </a:r>
            <a:r>
              <a:rPr lang="ru-RU" b="1" i="1" dirty="0"/>
              <a:t> 6. Роль </a:t>
            </a:r>
            <a:r>
              <a:rPr lang="ru-RU" b="1" i="1" dirty="0" err="1"/>
              <a:t>лінзи</a:t>
            </a:r>
            <a:r>
              <a:rPr lang="ru-RU" b="1" i="1" dirty="0"/>
              <a:t> при </a:t>
            </a:r>
            <a:r>
              <a:rPr lang="ru-RU" b="1" i="1" dirty="0" err="1"/>
              <a:t>спостереженні</a:t>
            </a:r>
            <a:r>
              <a:rPr lang="ru-RU" b="1" i="1" dirty="0"/>
              <a:t> </a:t>
            </a:r>
            <a:r>
              <a:rPr lang="ru-RU" b="1" i="1" dirty="0" err="1"/>
              <a:t>інтерференційної</a:t>
            </a:r>
            <a:r>
              <a:rPr lang="ru-RU" b="1" i="1" dirty="0"/>
              <a:t> </a:t>
            </a:r>
            <a:r>
              <a:rPr lang="ru-RU" b="1" i="1" dirty="0" err="1"/>
              <a:t>картини</a:t>
            </a:r>
            <a:r>
              <a:rPr lang="ru-RU" b="1" i="1" dirty="0"/>
              <a:t> </a:t>
            </a:r>
            <a:r>
              <a:rPr lang="ru-RU" b="1" i="1" dirty="0" err="1"/>
              <a:t>відіграє</a:t>
            </a:r>
            <a:r>
              <a:rPr lang="ru-RU" b="1" i="1" dirty="0"/>
              <a:t> </a:t>
            </a:r>
            <a:r>
              <a:rPr lang="ru-RU" b="1" i="1" dirty="0" err="1"/>
              <a:t>кришталик</a:t>
            </a:r>
            <a:r>
              <a:rPr lang="ru-RU" b="1" i="1" dirty="0"/>
              <a:t> ока.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</TotalTime>
  <Words>234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Дім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Маряна</dc:creator>
  <cp:lastModifiedBy>Маряна</cp:lastModifiedBy>
  <cp:revision>4</cp:revision>
  <dcterms:created xsi:type="dcterms:W3CDTF">2015-03-19T12:14:23Z</dcterms:created>
  <dcterms:modified xsi:type="dcterms:W3CDTF">2015-03-19T12:49:55Z</dcterms:modified>
</cp:coreProperties>
</file>