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9D4-66B9-49C8-9BAB-D94906FA1CB4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184-504B-4CB3-B560-23EDE44FE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79167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9D4-66B9-49C8-9BAB-D94906FA1CB4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184-504B-4CB3-B560-23EDE44FE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4562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9D4-66B9-49C8-9BAB-D94906FA1CB4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184-504B-4CB3-B560-23EDE44FE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144551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9D4-66B9-49C8-9BAB-D94906FA1CB4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184-504B-4CB3-B560-23EDE44FEF4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412424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9D4-66B9-49C8-9BAB-D94906FA1CB4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184-504B-4CB3-B560-23EDE44FE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30709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9D4-66B9-49C8-9BAB-D94906FA1CB4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184-504B-4CB3-B560-23EDE44FE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16656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9D4-66B9-49C8-9BAB-D94906FA1CB4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184-504B-4CB3-B560-23EDE44FE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21400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9D4-66B9-49C8-9BAB-D94906FA1CB4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184-504B-4CB3-B560-23EDE44FE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946445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9D4-66B9-49C8-9BAB-D94906FA1CB4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184-504B-4CB3-B560-23EDE44FE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84361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9D4-66B9-49C8-9BAB-D94906FA1CB4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184-504B-4CB3-B560-23EDE44FE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46554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9D4-66B9-49C8-9BAB-D94906FA1CB4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184-504B-4CB3-B560-23EDE44FE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5155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9D4-66B9-49C8-9BAB-D94906FA1CB4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184-504B-4CB3-B560-23EDE44FE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34491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9D4-66B9-49C8-9BAB-D94906FA1CB4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184-504B-4CB3-B560-23EDE44FE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10054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9D4-66B9-49C8-9BAB-D94906FA1CB4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184-504B-4CB3-B560-23EDE44FE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68268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9D4-66B9-49C8-9BAB-D94906FA1CB4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184-504B-4CB3-B560-23EDE44FE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039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9D4-66B9-49C8-9BAB-D94906FA1CB4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184-504B-4CB3-B560-23EDE44FE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38263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89D4-66B9-49C8-9BAB-D94906FA1CB4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9184-504B-4CB3-B560-23EDE44FE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29454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EE689D4-66B9-49C8-9BAB-D94906FA1CB4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A3B9184-504B-4CB3-B560-23EDE44FEF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0894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7857" y="2116613"/>
            <a:ext cx="8850572" cy="1472748"/>
          </a:xfrm>
        </p:spPr>
        <p:txBody>
          <a:bodyPr>
            <a:normAutofit/>
          </a:bodyPr>
          <a:lstStyle/>
          <a:p>
            <a:r>
              <a:rPr lang="uk-UA" sz="8800" dirty="0" smtClean="0"/>
              <a:t>Сонячна активність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30101" y="6127844"/>
            <a:ext cx="3179928" cy="619117"/>
          </a:xfrm>
        </p:spPr>
        <p:txBody>
          <a:bodyPr>
            <a:normAutofit/>
          </a:bodyPr>
          <a:lstStyle/>
          <a:p>
            <a:r>
              <a:rPr lang="uk-UA" dirty="0" err="1" smtClean="0"/>
              <a:t>І.Ігнатова</a:t>
            </a:r>
            <a:r>
              <a:rPr lang="uk-UA" dirty="0" smtClean="0"/>
              <a:t> 11-С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931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1495" y="514782"/>
            <a:ext cx="3409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ПРОТУБЕРАНЦІ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1153" y="1553530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 smtClean="0"/>
              <a:t>Це</a:t>
            </a:r>
            <a:r>
              <a:rPr lang="ru-RU" sz="2800" dirty="0" smtClean="0"/>
              <a:t> хмари </a:t>
            </a:r>
            <a:r>
              <a:rPr lang="ru-RU" sz="2800" dirty="0" err="1" smtClean="0"/>
              <a:t>хромосферної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речовини</a:t>
            </a:r>
            <a:r>
              <a:rPr lang="ru-RU" sz="2800" dirty="0" smtClean="0"/>
              <a:t> у </a:t>
            </a:r>
            <a:r>
              <a:rPr lang="ru-RU" sz="2800" dirty="0" err="1" smtClean="0"/>
              <a:t>короні</a:t>
            </a:r>
            <a:r>
              <a:rPr lang="ru-RU" sz="2800" dirty="0" smtClean="0"/>
              <a:t>, </a:t>
            </a:r>
            <a:r>
              <a:rPr lang="ru-RU" sz="2800" dirty="0" err="1" smtClean="0"/>
              <a:t>підтримувані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магнітними</a:t>
            </a:r>
            <a:r>
              <a:rPr lang="ru-RU" sz="2800" dirty="0" smtClean="0"/>
              <a:t> полями. Вони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волокнисту</a:t>
            </a:r>
            <a:r>
              <a:rPr lang="ru-RU" sz="2800" dirty="0" smtClean="0"/>
              <a:t> структуру та </a:t>
            </a:r>
            <a:r>
              <a:rPr lang="ru-RU" sz="2800" dirty="0" err="1" smtClean="0"/>
              <a:t>складаються</a:t>
            </a:r>
            <a:r>
              <a:rPr lang="ru-RU" sz="2800" dirty="0" smtClean="0"/>
              <a:t> з </a:t>
            </a:r>
            <a:r>
              <a:rPr lang="ru-RU" sz="2800" dirty="0" err="1" smtClean="0"/>
              <a:t>рухомих</a:t>
            </a:r>
            <a:r>
              <a:rPr lang="ru-RU" sz="2800" dirty="0" smtClean="0"/>
              <a:t> ниток і </a:t>
            </a:r>
            <a:r>
              <a:rPr lang="ru-RU" sz="2800" dirty="0" err="1" smtClean="0"/>
              <a:t>згустків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плазми</a:t>
            </a:r>
            <a:r>
              <a:rPr lang="ru-RU" sz="2800" dirty="0" smtClean="0"/>
              <a:t>, </a:t>
            </a:r>
            <a:r>
              <a:rPr lang="ru-RU" sz="2800" dirty="0" err="1" smtClean="0"/>
              <a:t>відрізняючись</a:t>
            </a:r>
            <a:r>
              <a:rPr lang="ru-RU" sz="2800" dirty="0" smtClean="0"/>
              <a:t> </a:t>
            </a:r>
            <a:r>
              <a:rPr lang="ru-RU" sz="2800" dirty="0" err="1" smtClean="0"/>
              <a:t>винятковим</a:t>
            </a:r>
            <a:r>
              <a:rPr lang="ru-RU" sz="2800" dirty="0" smtClean="0"/>
              <a:t> </a:t>
            </a:r>
            <a:r>
              <a:rPr lang="ru-RU" sz="2800" dirty="0" err="1" smtClean="0"/>
              <a:t>різноманіттям</a:t>
            </a:r>
            <a:r>
              <a:rPr lang="ru-RU" sz="2800" dirty="0" smtClean="0"/>
              <a:t> форм: </a:t>
            </a:r>
            <a:r>
              <a:rPr lang="ru-RU" sz="2800" dirty="0" err="1" smtClean="0"/>
              <a:t>іноді</a:t>
            </a:r>
            <a:r>
              <a:rPr lang="ru-RU" sz="2800" dirty="0" smtClean="0"/>
              <a:t>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ніби</a:t>
            </a:r>
            <a:r>
              <a:rPr lang="ru-RU" sz="2800" dirty="0" smtClean="0"/>
              <a:t> </a:t>
            </a:r>
            <a:r>
              <a:rPr lang="ru-RU" sz="2800" dirty="0" err="1" smtClean="0"/>
              <a:t>спокійні</a:t>
            </a:r>
            <a:r>
              <a:rPr lang="ru-RU" sz="2800" dirty="0" smtClean="0"/>
              <a:t> </a:t>
            </a:r>
            <a:r>
              <a:rPr lang="ru-RU" sz="2800" dirty="0" err="1" smtClean="0"/>
              <a:t>копиці</a:t>
            </a:r>
            <a:r>
              <a:rPr lang="ru-RU" sz="2800" dirty="0" smtClean="0"/>
              <a:t> </a:t>
            </a:r>
            <a:r>
              <a:rPr lang="ru-RU" sz="2800" dirty="0" err="1" smtClean="0"/>
              <a:t>сіна</a:t>
            </a:r>
            <a:r>
              <a:rPr lang="ru-RU" sz="2800" dirty="0" smtClean="0"/>
              <a:t>, </a:t>
            </a:r>
            <a:r>
              <a:rPr lang="ru-RU" sz="2800" dirty="0" err="1" smtClean="0"/>
              <a:t>іноді</a:t>
            </a:r>
            <a:r>
              <a:rPr lang="ru-RU" sz="2800" dirty="0" smtClean="0"/>
              <a:t> - </a:t>
            </a:r>
            <a:r>
              <a:rPr lang="ru-RU" sz="2800" dirty="0" err="1" smtClean="0"/>
              <a:t>закручені</a:t>
            </a:r>
            <a:r>
              <a:rPr lang="ru-RU" sz="2800" dirty="0" smtClean="0"/>
              <a:t> </a:t>
            </a:r>
            <a:r>
              <a:rPr lang="ru-RU" sz="2800" dirty="0" err="1" smtClean="0"/>
              <a:t>утворення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нагадують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гриби</a:t>
            </a:r>
            <a:r>
              <a:rPr lang="ru-RU" sz="2800" dirty="0" smtClean="0"/>
              <a:t> лисички,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чагарники</a:t>
            </a:r>
            <a:r>
              <a:rPr lang="ru-RU" sz="2800" dirty="0" smtClean="0"/>
              <a:t>, </a:t>
            </a:r>
            <a:r>
              <a:rPr lang="ru-RU" sz="2800" dirty="0" err="1" smtClean="0"/>
              <a:t>нерідко</a:t>
            </a:r>
            <a:r>
              <a:rPr lang="ru-RU" sz="2800" dirty="0" smtClean="0"/>
              <a:t>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фігури</a:t>
            </a:r>
            <a:r>
              <a:rPr lang="ru-RU" sz="2800" dirty="0" smtClean="0"/>
              <a:t> </a:t>
            </a:r>
            <a:r>
              <a:rPr lang="ru-RU" sz="2800" dirty="0" err="1" smtClean="0"/>
              <a:t>найхимерніших</a:t>
            </a:r>
            <a:r>
              <a:rPr lang="ru-RU" sz="2800" dirty="0" smtClean="0"/>
              <a:t> форм.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65" y="1161113"/>
            <a:ext cx="3359340" cy="3359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97" y="4520453"/>
            <a:ext cx="3534443" cy="2209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9709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35" y="3749457"/>
            <a:ext cx="1209646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 добре </a:t>
            </a:r>
            <a:r>
              <a:rPr lang="ru-RU" sz="2800" dirty="0" err="1" smtClean="0"/>
              <a:t>розвиненій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активній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області</a:t>
            </a:r>
            <a:r>
              <a:rPr lang="ru-RU" sz="2800" dirty="0" smtClean="0"/>
              <a:t> </a:t>
            </a:r>
            <a:r>
              <a:rPr lang="ru-RU" sz="2800" dirty="0" err="1" smtClean="0"/>
              <a:t>іноді</a:t>
            </a:r>
            <a:r>
              <a:rPr lang="ru-RU" sz="2800" dirty="0" smtClean="0"/>
              <a:t> </a:t>
            </a:r>
            <a:r>
              <a:rPr lang="ru-RU" sz="2800" dirty="0" err="1" smtClean="0"/>
              <a:t>раптово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відбувається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вибух</a:t>
            </a:r>
            <a:r>
              <a:rPr lang="ru-RU" sz="2800" dirty="0" smtClean="0"/>
              <a:t> невеликого </a:t>
            </a:r>
            <a:r>
              <a:rPr lang="ru-RU" sz="2800" dirty="0" err="1" smtClean="0"/>
              <a:t>об’єму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сонячної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плазми</a:t>
            </a:r>
            <a:r>
              <a:rPr lang="ru-RU" sz="2800" dirty="0" smtClean="0"/>
              <a:t>..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виникає</a:t>
            </a:r>
            <a:r>
              <a:rPr lang="ru-RU" sz="2800" dirty="0" smtClean="0"/>
              <a:t> в </a:t>
            </a:r>
            <a:r>
              <a:rPr lang="ru-RU" sz="2800" dirty="0" err="1" smtClean="0"/>
              <a:t>області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зміни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полярності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магнітного</a:t>
            </a:r>
            <a:r>
              <a:rPr lang="ru-RU" sz="2800" dirty="0" smtClean="0"/>
              <a:t> поля, де в </a:t>
            </a:r>
            <a:r>
              <a:rPr lang="ru-RU" sz="2800" dirty="0" err="1" smtClean="0"/>
              <a:t>малій</a:t>
            </a:r>
            <a:r>
              <a:rPr lang="ru-RU" sz="2800" dirty="0" smtClean="0"/>
              <a:t> </a:t>
            </a:r>
            <a:r>
              <a:rPr lang="ru-RU" sz="2800" dirty="0" err="1" smtClean="0"/>
              <a:t>області</a:t>
            </a:r>
            <a:r>
              <a:rPr lang="ru-RU" sz="2800" dirty="0" smtClean="0"/>
              <a:t> простору "</a:t>
            </a:r>
            <a:r>
              <a:rPr lang="ru-RU" sz="2800" dirty="0" err="1" smtClean="0"/>
              <a:t>зіштовхуються</a:t>
            </a:r>
            <a:r>
              <a:rPr lang="ru-RU" sz="2800" dirty="0" smtClean="0"/>
              <a:t>" </a:t>
            </a:r>
            <a:r>
              <a:rPr lang="ru-RU" sz="2800" dirty="0" err="1" smtClean="0"/>
              <a:t>сильні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протилежно</a:t>
            </a:r>
            <a:r>
              <a:rPr lang="ru-RU" sz="2800" dirty="0" smtClean="0"/>
              <a:t> </a:t>
            </a:r>
            <a:r>
              <a:rPr lang="ru-RU" sz="2800" dirty="0" err="1" smtClean="0"/>
              <a:t>спрямовані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магнітні</a:t>
            </a:r>
            <a:r>
              <a:rPr lang="ru-RU" sz="2800" dirty="0" smtClean="0"/>
              <a:t> поля, в </a:t>
            </a:r>
            <a:r>
              <a:rPr lang="ru-RU" sz="2800" dirty="0" err="1" smtClean="0"/>
              <a:t>результаті</a:t>
            </a:r>
            <a:r>
              <a:rPr lang="ru-RU" sz="2800" dirty="0" smtClean="0"/>
              <a:t> </a:t>
            </a:r>
            <a:r>
              <a:rPr lang="ru-RU" sz="2800" dirty="0" err="1" smtClean="0"/>
              <a:t>чого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істотно</a:t>
            </a:r>
            <a:r>
              <a:rPr lang="ru-RU" sz="2800" dirty="0" smtClean="0"/>
              <a:t> </a:t>
            </a:r>
            <a:r>
              <a:rPr lang="ru-RU" sz="2800" dirty="0" err="1" smtClean="0"/>
              <a:t>змінюється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структура. </a:t>
            </a:r>
            <a:r>
              <a:rPr lang="ru-RU" sz="2800" dirty="0" err="1" smtClean="0"/>
              <a:t>Зазвичай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сонячний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спалах</a:t>
            </a:r>
            <a:r>
              <a:rPr lang="ru-RU" sz="2800" dirty="0" smtClean="0"/>
              <a:t> </a:t>
            </a:r>
            <a:r>
              <a:rPr lang="ru-RU" sz="2800" dirty="0" err="1" smtClean="0"/>
              <a:t>характеризується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швидким</a:t>
            </a:r>
            <a:r>
              <a:rPr lang="ru-RU" sz="2800" dirty="0" smtClean="0"/>
              <a:t> ростом.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спалаху</a:t>
            </a:r>
            <a:r>
              <a:rPr lang="ru-RU" sz="2800" dirty="0" smtClean="0"/>
              <a:t> </a:t>
            </a:r>
            <a:r>
              <a:rPr lang="ru-RU" sz="2800" dirty="0" err="1" smtClean="0"/>
              <a:t>зростає</a:t>
            </a:r>
            <a:r>
              <a:rPr lang="ru-RU" sz="2800" dirty="0" smtClean="0"/>
              <a:t> </a:t>
            </a:r>
            <a:r>
              <a:rPr lang="ru-RU" sz="2800" dirty="0" err="1" smtClean="0"/>
              <a:t>випромінювання</a:t>
            </a:r>
            <a:r>
              <a:rPr lang="ru-RU" sz="2800" dirty="0" smtClean="0"/>
              <a:t> практично у </a:t>
            </a:r>
            <a:r>
              <a:rPr lang="ru-RU" sz="2800" dirty="0" err="1" smtClean="0"/>
              <a:t>всіх</a:t>
            </a:r>
            <a:r>
              <a:rPr lang="ru-RU" sz="2800" dirty="0" smtClean="0"/>
              <a:t> </a:t>
            </a:r>
            <a:r>
              <a:rPr lang="ru-RU" sz="2800" dirty="0" err="1" smtClean="0"/>
              <a:t>діапазонах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електромагнітного</a:t>
            </a:r>
            <a:r>
              <a:rPr lang="ru-RU" sz="2800" dirty="0" smtClean="0"/>
              <a:t> спектру.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78465" y="460191"/>
            <a:ext cx="42350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СОНЯЧНІ СПАЛАХИ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620" y="1106230"/>
            <a:ext cx="3704941" cy="2643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247371"/>
            <a:ext cx="4194230" cy="2360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891736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8188" y="432895"/>
            <a:ext cx="7748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/>
              <a:t>Вплив</a:t>
            </a:r>
            <a:r>
              <a:rPr lang="ru-RU" sz="3600" dirty="0" smtClean="0"/>
              <a:t> </a:t>
            </a:r>
            <a:r>
              <a:rPr lang="ru-RU" sz="3600" dirty="0" err="1" smtClean="0"/>
              <a:t>Сонячної</a:t>
            </a:r>
            <a:r>
              <a:rPr lang="ru-RU" sz="3600" dirty="0" smtClean="0"/>
              <a:t> </a:t>
            </a:r>
            <a:r>
              <a:rPr lang="ru-RU" sz="3600" dirty="0" err="1" smtClean="0"/>
              <a:t>активності</a:t>
            </a:r>
            <a:r>
              <a:rPr lang="ru-RU" sz="3600" dirty="0" smtClean="0"/>
              <a:t> на </a:t>
            </a:r>
            <a:r>
              <a:rPr lang="ru-RU" sz="3600" dirty="0" err="1" smtClean="0"/>
              <a:t>людину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301" y="1645636"/>
            <a:ext cx="53681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Вплив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сонячної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активності</a:t>
            </a:r>
            <a:r>
              <a:rPr lang="ru-RU" sz="2800" dirty="0" smtClean="0"/>
              <a:t> на </a:t>
            </a:r>
            <a:r>
              <a:rPr lang="ru-RU" sz="2800" dirty="0" err="1" smtClean="0"/>
              <a:t>виникнення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захворювань</a:t>
            </a:r>
            <a:r>
              <a:rPr lang="ru-RU" sz="2800" dirty="0" smtClean="0"/>
              <a:t> установив </a:t>
            </a:r>
            <a:r>
              <a:rPr lang="ru-RU" sz="2800" dirty="0" err="1" smtClean="0"/>
              <a:t>ще</a:t>
            </a:r>
            <a:r>
              <a:rPr lang="ru-RU" sz="2800" dirty="0" smtClean="0"/>
              <a:t> в 20-х роках А. Л. </a:t>
            </a:r>
            <a:r>
              <a:rPr lang="ru-RU" sz="2800" dirty="0" err="1" smtClean="0"/>
              <a:t>Чижевський</a:t>
            </a:r>
            <a:r>
              <a:rPr lang="ru-RU" sz="2800" dirty="0" smtClean="0"/>
              <a:t>.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вважають</a:t>
            </a:r>
            <a:r>
              <a:rPr lang="ru-RU" sz="2800" dirty="0" smtClean="0"/>
              <a:t> основоположником науки </a:t>
            </a:r>
            <a:r>
              <a:rPr lang="ru-RU" sz="2800" dirty="0" err="1" smtClean="0"/>
              <a:t>геліобіології</a:t>
            </a:r>
            <a:r>
              <a:rPr lang="ru-RU" sz="2800" dirty="0" smtClean="0"/>
              <a:t>. З тих </a:t>
            </a:r>
            <a:r>
              <a:rPr lang="ru-RU" sz="2800" dirty="0" err="1" smtClean="0"/>
              <a:t>пір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проводяться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дослідження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накопичуються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наукові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дані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підтверджують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вплив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сонячних</a:t>
            </a:r>
            <a:r>
              <a:rPr lang="ru-RU" sz="2800" dirty="0" smtClean="0"/>
              <a:t> і </a:t>
            </a:r>
            <a:r>
              <a:rPr lang="ru-RU" sz="2800" dirty="0" err="1" smtClean="0"/>
              <a:t>магнітних</a:t>
            </a:r>
            <a:r>
              <a:rPr lang="ru-RU" sz="2800" dirty="0" smtClean="0"/>
              <a:t> бур на </a:t>
            </a:r>
            <a:r>
              <a:rPr lang="ru-RU" sz="2800" dirty="0" err="1" smtClean="0"/>
              <a:t>здоров'я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35" y="1645636"/>
            <a:ext cx="3486434" cy="4514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76715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695" y="215880"/>
            <a:ext cx="1183260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 </a:t>
            </a:r>
            <a:r>
              <a:rPr lang="ru-RU" sz="2800" dirty="0" err="1" smtClean="0"/>
              <a:t>усіх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захворювань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піддані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впливу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магнітосферних</a:t>
            </a:r>
            <a:r>
              <a:rPr lang="ru-RU" sz="2800" dirty="0" smtClean="0"/>
              <a:t> бур, </a:t>
            </a:r>
            <a:r>
              <a:rPr lang="ru-RU" sz="2800" dirty="0" err="1" smtClean="0"/>
              <a:t>серцево-судинні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були</a:t>
            </a:r>
            <a:r>
              <a:rPr lang="ru-RU" sz="2800" dirty="0" smtClean="0"/>
              <a:t> </a:t>
            </a:r>
            <a:r>
              <a:rPr lang="ru-RU" sz="2800" dirty="0" err="1" smtClean="0"/>
              <a:t>виділені</a:t>
            </a:r>
            <a:r>
              <a:rPr lang="ru-RU" sz="2800" dirty="0" smtClean="0"/>
              <a:t>, </a:t>
            </a:r>
            <a:r>
              <a:rPr lang="ru-RU" sz="2800" dirty="0" err="1" smtClean="0"/>
              <a:t>насамперед</a:t>
            </a:r>
            <a:r>
              <a:rPr lang="ru-RU" sz="2800" dirty="0" smtClean="0"/>
              <a:t>, </a:t>
            </a:r>
            <a:r>
              <a:rPr lang="ru-RU" sz="2800" dirty="0" err="1" smtClean="0"/>
              <a:t>оскільки</a:t>
            </a:r>
            <a:r>
              <a:rPr lang="ru-RU" sz="2800" dirty="0" smtClean="0"/>
              <a:t> </a:t>
            </a:r>
            <a:r>
              <a:rPr lang="ru-RU" sz="2800" dirty="0" err="1" smtClean="0"/>
              <a:t>їхній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зв'язок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сонячною</a:t>
            </a:r>
            <a:r>
              <a:rPr lang="ru-RU" sz="2800" dirty="0" smtClean="0"/>
              <a:t> і </a:t>
            </a:r>
            <a:r>
              <a:rPr lang="ru-RU" sz="2800" dirty="0" err="1" smtClean="0"/>
              <a:t>магнітною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активністю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була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найбільш</a:t>
            </a:r>
            <a:r>
              <a:rPr lang="ru-RU" sz="2800" dirty="0" smtClean="0"/>
              <a:t> очевидною. </a:t>
            </a:r>
            <a:r>
              <a:rPr lang="ru-RU" sz="2800" dirty="0" err="1" smtClean="0"/>
              <a:t>Проводилися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зіставлення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залежності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кількості</a:t>
            </a:r>
            <a:r>
              <a:rPr lang="ru-RU" sz="2800" dirty="0" smtClean="0"/>
              <a:t> і ваги </a:t>
            </a:r>
            <a:r>
              <a:rPr lang="ru-RU" sz="2800" dirty="0" err="1" smtClean="0"/>
              <a:t>серцево-судинних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захворювань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багатьох</a:t>
            </a:r>
            <a:r>
              <a:rPr lang="ru-RU" sz="2800" dirty="0" smtClean="0"/>
              <a:t> </a:t>
            </a:r>
            <a:r>
              <a:rPr lang="ru-RU" sz="2800" dirty="0" err="1" smtClean="0"/>
              <a:t>факторів</a:t>
            </a:r>
            <a:r>
              <a:rPr lang="ru-RU" sz="2800" dirty="0" smtClean="0"/>
              <a:t> </a:t>
            </a:r>
            <a:r>
              <a:rPr lang="ru-RU" sz="2800" dirty="0" err="1" smtClean="0"/>
              <a:t>зовнішнього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середовища</a:t>
            </a:r>
            <a:r>
              <a:rPr lang="ru-RU" sz="2800" dirty="0" smtClean="0"/>
              <a:t>, але </a:t>
            </a:r>
            <a:r>
              <a:rPr lang="ru-RU" sz="2800" dirty="0" err="1" smtClean="0"/>
              <a:t>достовірний</a:t>
            </a:r>
            <a:r>
              <a:rPr lang="ru-RU" sz="2800" dirty="0" smtClean="0"/>
              <a:t> і </a:t>
            </a:r>
            <a:r>
              <a:rPr lang="ru-RU" sz="2800" dirty="0" err="1" smtClean="0"/>
              <a:t>стійкий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зв'язок</a:t>
            </a:r>
            <a:r>
              <a:rPr lang="ru-RU" sz="2800" dirty="0" smtClean="0"/>
              <a:t> </a:t>
            </a:r>
            <a:r>
              <a:rPr lang="ru-RU" sz="2800" dirty="0" err="1" smtClean="0"/>
              <a:t>серцево-судинних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захворювань</a:t>
            </a:r>
            <a:r>
              <a:rPr lang="ru-RU" sz="2800" dirty="0" smtClean="0"/>
              <a:t> </a:t>
            </a:r>
            <a:r>
              <a:rPr lang="ru-RU" sz="2800" dirty="0" err="1" smtClean="0"/>
              <a:t>виявляється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саме</a:t>
            </a:r>
            <a:r>
              <a:rPr lang="ru-RU" sz="2800" dirty="0" smtClean="0"/>
              <a:t> з </a:t>
            </a:r>
            <a:r>
              <a:rPr lang="ru-RU" sz="2800" dirty="0" err="1" smtClean="0"/>
              <a:t>хромосферними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спалахами</a:t>
            </a:r>
            <a:r>
              <a:rPr lang="ru-RU" sz="2800" dirty="0" smtClean="0"/>
              <a:t> і </a:t>
            </a:r>
            <a:r>
              <a:rPr lang="ru-RU" sz="2800" dirty="0" err="1" smtClean="0"/>
              <a:t>геомагнітними</a:t>
            </a:r>
            <a:r>
              <a:rPr lang="ru-RU" sz="2800" dirty="0" smtClean="0"/>
              <a:t> бурями.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39" y="3555811"/>
            <a:ext cx="7633291" cy="3138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19802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499113"/>
            <a:ext cx="10654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/>
              <a:t>З</a:t>
            </a:r>
            <a:r>
              <a:rPr lang="ru-RU" sz="2800" dirty="0" err="1" smtClean="0"/>
              <a:t>більшується</a:t>
            </a:r>
            <a:r>
              <a:rPr lang="ru-RU" sz="2800" dirty="0" smtClean="0"/>
              <a:t> частота </a:t>
            </a:r>
            <a:r>
              <a:rPr lang="ru-RU" sz="2800" dirty="0" err="1" smtClean="0"/>
              <a:t>інфаркту</a:t>
            </a:r>
            <a:r>
              <a:rPr lang="ru-RU" sz="2800" dirty="0" smtClean="0"/>
              <a:t> </a:t>
            </a:r>
            <a:r>
              <a:rPr lang="ru-RU" sz="2800" dirty="0" err="1" smtClean="0"/>
              <a:t>міокарда</a:t>
            </a:r>
            <a:r>
              <a:rPr lang="ru-RU" sz="2800" dirty="0" smtClean="0"/>
              <a:t>, </a:t>
            </a:r>
            <a:r>
              <a:rPr lang="ru-RU" sz="2800" dirty="0" err="1" smtClean="0"/>
              <a:t>порушується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серцевий</a:t>
            </a:r>
            <a:r>
              <a:rPr lang="ru-RU" sz="2800" dirty="0" smtClean="0"/>
              <a:t> ритм.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453220"/>
            <a:ext cx="110228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/>
              <a:t>Крім</a:t>
            </a:r>
            <a:r>
              <a:rPr lang="ru-RU" sz="2800" dirty="0" smtClean="0"/>
              <a:t> того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магнітної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бурі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підвищується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загроза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передчасних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пологів</a:t>
            </a:r>
            <a:r>
              <a:rPr lang="ru-RU" sz="2800" dirty="0" smtClean="0"/>
              <a:t> у </a:t>
            </a:r>
            <a:r>
              <a:rPr lang="ru-RU" sz="2800" dirty="0" err="1" smtClean="0"/>
              <a:t>вагітних</a:t>
            </a:r>
            <a:r>
              <a:rPr lang="ru-RU" sz="2800" dirty="0" smtClean="0"/>
              <a:t>, </a:t>
            </a:r>
            <a:r>
              <a:rPr lang="ru-RU" sz="2800" dirty="0" err="1" smtClean="0"/>
              <a:t>збільшується</a:t>
            </a:r>
            <a:r>
              <a:rPr lang="ru-RU" sz="2800" dirty="0" smtClean="0"/>
              <a:t> число </a:t>
            </a:r>
            <a:r>
              <a:rPr lang="ru-RU" sz="2800" dirty="0" err="1" smtClean="0"/>
              <a:t>нещасних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випадків</a:t>
            </a:r>
            <a:r>
              <a:rPr lang="ru-RU" sz="2800" dirty="0" smtClean="0"/>
              <a:t> і </a:t>
            </a:r>
            <a:r>
              <a:rPr lang="ru-RU" sz="2800" dirty="0" err="1" smtClean="0"/>
              <a:t>випадків</a:t>
            </a:r>
            <a:r>
              <a:rPr lang="ru-RU" sz="2800" dirty="0" smtClean="0"/>
              <a:t> травматизму, </a:t>
            </a:r>
            <a:r>
              <a:rPr lang="ru-RU" sz="2800" dirty="0" err="1" smtClean="0"/>
              <a:t>погіршується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кмітливість</a:t>
            </a:r>
            <a:r>
              <a:rPr lang="ru-RU" sz="2800" dirty="0" smtClean="0"/>
              <a:t> і </a:t>
            </a:r>
            <a:r>
              <a:rPr lang="ru-RU" sz="2800" dirty="0" err="1" smtClean="0"/>
              <a:t>сповільнюється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загальна</a:t>
            </a:r>
            <a:r>
              <a:rPr lang="ru-RU" sz="2800" dirty="0" smtClean="0"/>
              <a:t> </a:t>
            </a:r>
            <a:r>
              <a:rPr lang="ru-RU" sz="2800" dirty="0" err="1" smtClean="0"/>
              <a:t>реакція</a:t>
            </a:r>
            <a:r>
              <a:rPr lang="ru-RU" sz="2800" dirty="0" smtClean="0"/>
              <a:t> у людей.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503" y="3429000"/>
            <a:ext cx="3178649" cy="3178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78" y="3557160"/>
            <a:ext cx="4507642" cy="2922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86443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872" y="4611231"/>
            <a:ext cx="118462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Сонце</a:t>
            </a:r>
            <a:r>
              <a:rPr lang="ru-RU" sz="2800" dirty="0" smtClean="0"/>
              <a:t> - </a:t>
            </a:r>
            <a:r>
              <a:rPr lang="ru-RU" sz="2800" dirty="0" err="1" smtClean="0"/>
              <a:t>джерело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нашій</a:t>
            </a:r>
            <a:r>
              <a:rPr lang="ru-RU" sz="2800" dirty="0" smtClean="0"/>
              <a:t> </a:t>
            </a:r>
            <a:r>
              <a:rPr lang="ru-RU" sz="2800" dirty="0" err="1" smtClean="0"/>
              <a:t>планеті</a:t>
            </a:r>
            <a:r>
              <a:rPr lang="ru-RU" sz="2800" dirty="0" smtClean="0"/>
              <a:t>. Але </a:t>
            </a:r>
            <a:r>
              <a:rPr lang="ru-RU" sz="2800" dirty="0" err="1" smtClean="0"/>
              <a:t>воно</a:t>
            </a:r>
            <a:r>
              <a:rPr lang="ru-RU" sz="2800" dirty="0" smtClean="0"/>
              <a:t>, в той же час, не є таким </a:t>
            </a:r>
            <a:r>
              <a:rPr lang="ru-RU" sz="2800" dirty="0" err="1" smtClean="0"/>
              <a:t>вже</a:t>
            </a:r>
            <a:r>
              <a:rPr lang="ru-RU" sz="2800" dirty="0" smtClean="0"/>
              <a:t> </a:t>
            </a:r>
            <a:r>
              <a:rPr lang="ru-RU" sz="2800" dirty="0" err="1" smtClean="0"/>
              <a:t>нешкідливим</a:t>
            </a:r>
            <a:r>
              <a:rPr lang="ru-RU" sz="2800" dirty="0" smtClean="0"/>
              <a:t>, як нам того б </a:t>
            </a:r>
            <a:r>
              <a:rPr lang="ru-RU" sz="2800" dirty="0" err="1" smtClean="0"/>
              <a:t>хотілося</a:t>
            </a:r>
            <a:r>
              <a:rPr lang="ru-RU" sz="2800" dirty="0" smtClean="0"/>
              <a:t>. І </a:t>
            </a:r>
            <a:r>
              <a:rPr lang="ru-RU" sz="2800" dirty="0" err="1" smtClean="0"/>
              <a:t>хоча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світло</a:t>
            </a:r>
            <a:r>
              <a:rPr lang="ru-RU" sz="2800" dirty="0" smtClean="0"/>
              <a:t>, тепло і </a:t>
            </a:r>
            <a:r>
              <a:rPr lang="ru-RU" sz="2800" dirty="0" err="1" smtClean="0"/>
              <a:t>енергія</a:t>
            </a:r>
            <a:r>
              <a:rPr lang="ru-RU" sz="2800" dirty="0" smtClean="0"/>
              <a:t> є основою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рослин</a:t>
            </a:r>
            <a:r>
              <a:rPr lang="ru-RU" sz="2800" dirty="0" smtClean="0"/>
              <a:t>, </a:t>
            </a:r>
            <a:r>
              <a:rPr lang="ru-RU" sz="2800" dirty="0" err="1" smtClean="0"/>
              <a:t>тварин</a:t>
            </a:r>
            <a:r>
              <a:rPr lang="ru-RU" sz="2800" dirty="0" smtClean="0"/>
              <a:t>, і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, нам все одно </a:t>
            </a:r>
            <a:r>
              <a:rPr lang="ru-RU" sz="2800" dirty="0" err="1" smtClean="0"/>
              <a:t>слід</a:t>
            </a:r>
            <a:r>
              <a:rPr lang="ru-RU" sz="2800" dirty="0" smtClean="0"/>
              <a:t> </a:t>
            </a:r>
            <a:r>
              <a:rPr lang="ru-RU" sz="2800" dirty="0" err="1" smtClean="0"/>
              <a:t>пам'ятати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зворотний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бік</a:t>
            </a:r>
            <a:r>
              <a:rPr lang="ru-RU" sz="2800" dirty="0" smtClean="0"/>
              <a:t>, і </a:t>
            </a:r>
            <a:r>
              <a:rPr lang="ru-RU" sz="2800" dirty="0" err="1" smtClean="0"/>
              <a:t>турбуватися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свій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захист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наслідків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магнітних</a:t>
            </a:r>
            <a:r>
              <a:rPr lang="ru-RU" sz="2800" dirty="0" smtClean="0"/>
              <a:t> бур і </a:t>
            </a:r>
            <a:r>
              <a:rPr lang="ru-RU" sz="2800" dirty="0" err="1" smtClean="0"/>
              <a:t>сонячного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вітру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2" y="463597"/>
            <a:ext cx="6250675" cy="392620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032991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36133" y="2361399"/>
            <a:ext cx="65197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dirty="0" smtClean="0"/>
              <a:t>Дякую за увагу!</a:t>
            </a:r>
            <a:endParaRPr lang="ru-RU"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164" y="3561728"/>
            <a:ext cx="2989197" cy="2989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156887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502" y="1180319"/>
            <a:ext cx="647813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Со́нячна</a:t>
            </a:r>
            <a:r>
              <a:rPr lang="ru-RU" sz="2800" dirty="0" smtClean="0"/>
              <a:t> </a:t>
            </a:r>
            <a:r>
              <a:rPr lang="ru-RU" sz="2800" b="1" dirty="0" err="1" smtClean="0"/>
              <a:t>акти́вність</a:t>
            </a:r>
            <a:r>
              <a:rPr lang="ru-RU" sz="2800" dirty="0" smtClean="0"/>
              <a:t> — </a:t>
            </a:r>
            <a:r>
              <a:rPr lang="ru-RU" sz="2800" dirty="0" err="1" smtClean="0"/>
              <a:t>термін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характеризує</a:t>
            </a:r>
            <a:r>
              <a:rPr lang="ru-RU" sz="2800" dirty="0" smtClean="0"/>
              <a:t> </a:t>
            </a:r>
            <a:r>
              <a:rPr lang="ru-RU" sz="2800" dirty="0" err="1" smtClean="0"/>
              <a:t>поточну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сонячну</a:t>
            </a:r>
            <a:r>
              <a:rPr lang="ru-RU" sz="2800" dirty="0" smtClean="0"/>
              <a:t> </a:t>
            </a:r>
            <a:r>
              <a:rPr lang="ru-RU" sz="2800" dirty="0" err="1" smtClean="0"/>
              <a:t>радіацію</a:t>
            </a:r>
            <a:r>
              <a:rPr lang="ru-RU" sz="2800" dirty="0" smtClean="0"/>
              <a:t>,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спектральний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розподіл</a:t>
            </a:r>
            <a:r>
              <a:rPr lang="ru-RU" sz="2800" dirty="0" smtClean="0"/>
              <a:t>, </a:t>
            </a:r>
            <a:r>
              <a:rPr lang="ru-RU" sz="2800" dirty="0" err="1" smtClean="0"/>
              <a:t>супутні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електромагнітні</a:t>
            </a:r>
            <a:r>
              <a:rPr lang="ru-RU" sz="2800" dirty="0" smtClean="0"/>
              <a:t> </a:t>
            </a:r>
            <a:r>
              <a:rPr lang="ru-RU" sz="2800" dirty="0" err="1" smtClean="0"/>
              <a:t>явища</a:t>
            </a:r>
            <a:r>
              <a:rPr lang="ru-RU" sz="2800" dirty="0" smtClean="0"/>
              <a:t> та </a:t>
            </a:r>
            <a:r>
              <a:rPr lang="ru-RU" sz="2800" dirty="0" err="1" smtClean="0"/>
              <a:t>зміни</a:t>
            </a:r>
            <a:r>
              <a:rPr lang="ru-RU" sz="2800" dirty="0" smtClean="0"/>
              <a:t> в </a:t>
            </a:r>
            <a:r>
              <a:rPr lang="ru-RU" sz="2800" dirty="0" err="1" smtClean="0"/>
              <a:t>часі</a:t>
            </a:r>
            <a:r>
              <a:rPr lang="ru-RU" sz="2800" dirty="0" smtClean="0"/>
              <a:t> характеристик </a:t>
            </a:r>
            <a:r>
              <a:rPr lang="ru-RU" sz="2800" dirty="0" err="1" smtClean="0"/>
              <a:t>Сонця</a:t>
            </a:r>
            <a:r>
              <a:rPr lang="ru-RU" sz="2800" dirty="0" smtClean="0"/>
              <a:t>. </a:t>
            </a:r>
            <a:r>
              <a:rPr lang="ru-RU" sz="2800" dirty="0" err="1" smtClean="0"/>
              <a:t>Сонячна</a:t>
            </a:r>
            <a:r>
              <a:rPr lang="ru-RU" sz="2800" dirty="0" smtClean="0"/>
              <a:t> </a:t>
            </a:r>
            <a:r>
              <a:rPr lang="ru-RU" sz="2800" dirty="0" err="1" smtClean="0"/>
              <a:t>активність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визначається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сукупністю</a:t>
            </a:r>
            <a:r>
              <a:rPr lang="ru-RU" sz="2800" dirty="0" smtClean="0"/>
              <a:t> </a:t>
            </a:r>
            <a:r>
              <a:rPr lang="ru-RU" sz="2800" dirty="0" err="1" smtClean="0"/>
              <a:t>фізичних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змін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відбуваються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Сонці</a:t>
            </a:r>
            <a:r>
              <a:rPr lang="ru-RU" sz="2800" dirty="0" smtClean="0"/>
              <a:t>. </a:t>
            </a:r>
            <a:r>
              <a:rPr lang="ru-RU" sz="2800" dirty="0" err="1" smtClean="0"/>
              <a:t>Зовнішні</a:t>
            </a:r>
            <a:r>
              <a:rPr lang="ru-RU" sz="2800" dirty="0" smtClean="0"/>
              <a:t> прояви </a:t>
            </a:r>
            <a:r>
              <a:rPr lang="ru-RU" sz="2800" dirty="0" err="1" smtClean="0"/>
              <a:t>сонячної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активності</a:t>
            </a:r>
            <a:r>
              <a:rPr lang="ru-RU" sz="2800" dirty="0" smtClean="0"/>
              <a:t> — </a:t>
            </a:r>
            <a:r>
              <a:rPr lang="ru-RU" sz="2800" dirty="0" err="1" smtClean="0"/>
              <a:t>сонячні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плями</a:t>
            </a:r>
            <a:r>
              <a:rPr lang="ru-RU" sz="2800" dirty="0" smtClean="0"/>
              <a:t>, </a:t>
            </a:r>
            <a:r>
              <a:rPr lang="ru-RU" sz="2800" dirty="0" err="1" smtClean="0"/>
              <a:t>факели</a:t>
            </a:r>
            <a:r>
              <a:rPr lang="ru-RU" sz="2800" dirty="0" smtClean="0"/>
              <a:t>, </a:t>
            </a:r>
            <a:r>
              <a:rPr lang="ru-RU" sz="2800" dirty="0" err="1" smtClean="0"/>
              <a:t>флокули</a:t>
            </a:r>
            <a:r>
              <a:rPr lang="ru-RU" sz="2800" dirty="0" smtClean="0"/>
              <a:t>, </a:t>
            </a:r>
            <a:r>
              <a:rPr lang="ru-RU" sz="2800" dirty="0" err="1" smtClean="0"/>
              <a:t>протуберанці</a:t>
            </a:r>
            <a:r>
              <a:rPr lang="ru-RU" sz="2800" dirty="0" smtClean="0"/>
              <a:t> </a:t>
            </a:r>
            <a:r>
              <a:rPr lang="ru-RU" sz="2800" dirty="0" err="1" smtClean="0"/>
              <a:t>тощо</a:t>
            </a:r>
            <a:r>
              <a:rPr lang="ru-RU" sz="2800" dirty="0" smtClean="0"/>
              <a:t>. </a:t>
            </a:r>
            <a:r>
              <a:rPr lang="ru-RU" sz="2800" dirty="0" err="1" smtClean="0"/>
              <a:t>Впливає</a:t>
            </a:r>
            <a:r>
              <a:rPr lang="ru-RU" sz="2800" dirty="0" smtClean="0"/>
              <a:t> на </a:t>
            </a:r>
            <a:r>
              <a:rPr lang="ru-RU" sz="2800" dirty="0" err="1" smtClean="0"/>
              <a:t>зміну</a:t>
            </a:r>
            <a:r>
              <a:rPr lang="ru-RU" sz="2800" dirty="0" smtClean="0"/>
              <a:t> погоди та </a:t>
            </a:r>
            <a:r>
              <a:rPr lang="ru-RU" sz="2800" dirty="0" err="1" smtClean="0"/>
              <a:t>клімату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610" y="1066692"/>
            <a:ext cx="4517031" cy="4517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26013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1980" y="487487"/>
            <a:ext cx="9228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ПЕРШІ СПОСТЕРЕЖЕННЯ СОНЯЧНИХ ПЛЯМ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2179" y="1182231"/>
            <a:ext cx="115232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Іноді</a:t>
            </a:r>
            <a:r>
              <a:rPr lang="ru-RU" sz="2800" dirty="0" smtClean="0"/>
              <a:t> на </a:t>
            </a:r>
            <a:r>
              <a:rPr lang="ru-RU" sz="2800" dirty="0" err="1" smtClean="0"/>
              <a:t>Сонці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навіть</a:t>
            </a:r>
            <a:r>
              <a:rPr lang="ru-RU" sz="2800" dirty="0" smtClean="0"/>
              <a:t> </a:t>
            </a:r>
            <a:r>
              <a:rPr lang="ru-RU" sz="2800" dirty="0" err="1" smtClean="0"/>
              <a:t>неозброєним</a:t>
            </a:r>
            <a:r>
              <a:rPr lang="ru-RU" sz="2800" dirty="0" smtClean="0"/>
              <a:t> оком </a:t>
            </a:r>
            <a:r>
              <a:rPr lang="ru-RU" sz="2800" dirty="0" err="1" smtClean="0"/>
              <a:t>крізь</a:t>
            </a:r>
            <a:r>
              <a:rPr lang="ru-RU" sz="2800" dirty="0" smtClean="0"/>
              <a:t> </a:t>
            </a:r>
            <a:r>
              <a:rPr lang="ru-RU" sz="2800" dirty="0" err="1" smtClean="0"/>
              <a:t>закопчене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скло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помітити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чорні</a:t>
            </a:r>
            <a:r>
              <a:rPr lang="ru-RU" sz="2800" dirty="0" smtClean="0"/>
              <a:t> </a:t>
            </a:r>
            <a:r>
              <a:rPr lang="ru-RU" sz="2800" dirty="0" err="1" smtClean="0"/>
              <a:t>цяточки</a:t>
            </a:r>
            <a:r>
              <a:rPr lang="ru-RU" sz="2800" dirty="0" smtClean="0"/>
              <a:t> - </a:t>
            </a:r>
            <a:r>
              <a:rPr lang="ru-RU" sz="2800" dirty="0" err="1" smtClean="0"/>
              <a:t>плями</a:t>
            </a:r>
            <a:r>
              <a:rPr lang="ru-RU" sz="2800" dirty="0" smtClean="0"/>
              <a:t>. </a:t>
            </a:r>
            <a:r>
              <a:rPr lang="ru-RU" sz="2800" dirty="0" err="1" smtClean="0"/>
              <a:t>Повідомлення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сонячні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плями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іноді</a:t>
            </a:r>
            <a:r>
              <a:rPr lang="ru-RU" sz="2800" dirty="0" smtClean="0"/>
              <a:t> </a:t>
            </a:r>
            <a:r>
              <a:rPr lang="ru-RU" sz="2800" dirty="0" err="1" smtClean="0"/>
              <a:t>спостерігалися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крізь</a:t>
            </a:r>
            <a:r>
              <a:rPr lang="ru-RU" sz="2800" dirty="0" smtClean="0"/>
              <a:t> туман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дими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згарищ</a:t>
            </a:r>
            <a:r>
              <a:rPr lang="ru-RU" sz="2800" dirty="0" smtClean="0"/>
              <a:t>, </a:t>
            </a:r>
            <a:r>
              <a:rPr lang="ru-RU" sz="2800" dirty="0" err="1" smtClean="0"/>
              <a:t>зустрічаються</a:t>
            </a:r>
            <a:r>
              <a:rPr lang="ru-RU" sz="2800" dirty="0" smtClean="0"/>
              <a:t> в </a:t>
            </a:r>
            <a:r>
              <a:rPr lang="ru-RU" sz="2800" dirty="0" err="1" smtClean="0"/>
              <a:t>старовинних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хроніках</a:t>
            </a:r>
            <a:r>
              <a:rPr lang="ru-RU" sz="2800" dirty="0" smtClean="0"/>
              <a:t> і </a:t>
            </a:r>
            <a:r>
              <a:rPr lang="ru-RU" sz="2800" dirty="0" err="1" smtClean="0"/>
              <a:t>літописах</a:t>
            </a:r>
            <a:r>
              <a:rPr lang="ru-RU" sz="2800" dirty="0" smtClean="0"/>
              <a:t>. </a:t>
            </a:r>
            <a:r>
              <a:rPr lang="ru-RU" sz="2800" dirty="0" err="1" smtClean="0"/>
              <a:t>Найбільш</a:t>
            </a:r>
            <a:r>
              <a:rPr lang="ru-RU" sz="2800" dirty="0" smtClean="0"/>
              <a:t> </a:t>
            </a:r>
            <a:r>
              <a:rPr lang="ru-RU" sz="2800" dirty="0" err="1" smtClean="0"/>
              <a:t>ранні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згадки</a:t>
            </a:r>
            <a:r>
              <a:rPr lang="ru-RU" sz="2800" dirty="0" smtClean="0"/>
              <a:t> про «</a:t>
            </a:r>
            <a:r>
              <a:rPr lang="ru-RU" sz="2800" dirty="0" err="1" smtClean="0"/>
              <a:t>місця</a:t>
            </a:r>
            <a:r>
              <a:rPr lang="ru-RU" sz="2800" dirty="0" smtClean="0"/>
              <a:t> </a:t>
            </a:r>
            <a:r>
              <a:rPr lang="ru-RU" sz="2800" dirty="0" err="1" smtClean="0"/>
              <a:t>чорні</a:t>
            </a:r>
            <a:r>
              <a:rPr lang="ru-RU" sz="2800" dirty="0" smtClean="0"/>
              <a:t>» на </a:t>
            </a:r>
            <a:r>
              <a:rPr lang="ru-RU" sz="2800" dirty="0" err="1" smtClean="0"/>
              <a:t>Сонце</a:t>
            </a:r>
            <a:r>
              <a:rPr lang="ru-RU" sz="2800" dirty="0" smtClean="0"/>
              <a:t> в </a:t>
            </a:r>
            <a:r>
              <a:rPr lang="ru-RU" sz="2800" dirty="0" err="1" smtClean="0"/>
              <a:t>Никонівському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літописі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відносяться</a:t>
            </a:r>
            <a:r>
              <a:rPr lang="ru-RU" sz="2800" dirty="0" smtClean="0"/>
              <a:t> до 1365 і 1371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63" y="3549063"/>
            <a:ext cx="3130171" cy="3130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08" y="3549063"/>
            <a:ext cx="4802666" cy="3180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797486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4959" y="469343"/>
            <a:ext cx="8542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ГАЛІЛЕО ГАЛІЛЕЙ ПРО СОНЯЧНІ ПЛЯМИ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22377" y="1563751"/>
            <a:ext cx="704906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 1609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одним з перших направив на небо </a:t>
            </a:r>
            <a:r>
              <a:rPr lang="ru-RU" sz="2800" dirty="0" err="1" smtClean="0"/>
              <a:t>свій</a:t>
            </a:r>
            <a:r>
              <a:rPr lang="ru-RU" sz="2800" dirty="0" smtClean="0"/>
              <a:t> </a:t>
            </a:r>
            <a:r>
              <a:rPr lang="ru-RU" sz="2800" dirty="0" err="1" smtClean="0"/>
              <a:t>крихітний</a:t>
            </a:r>
            <a:r>
              <a:rPr lang="ru-RU" sz="2800" dirty="0" smtClean="0"/>
              <a:t> телескоп. </a:t>
            </a:r>
            <a:r>
              <a:rPr lang="ru-RU" sz="2800" dirty="0" err="1" smtClean="0"/>
              <a:t>Однак</a:t>
            </a:r>
            <a:r>
              <a:rPr lang="ru-RU" sz="2800" dirty="0" smtClean="0"/>
              <a:t> </a:t>
            </a:r>
            <a:r>
              <a:rPr lang="ru-RU" sz="2800" dirty="0" err="1" smtClean="0"/>
              <a:t>разюче</a:t>
            </a:r>
            <a:r>
              <a:rPr lang="ru-RU" sz="2800" dirty="0" smtClean="0"/>
              <a:t>, як </a:t>
            </a:r>
            <a:r>
              <a:rPr lang="ru-RU" sz="2800" dirty="0" err="1" smtClean="0"/>
              <a:t>багато</a:t>
            </a:r>
            <a:r>
              <a:rPr lang="ru-RU" sz="2800" dirty="0" smtClean="0"/>
              <a:t> нового </a:t>
            </a:r>
            <a:r>
              <a:rPr lang="ru-RU" sz="2800" dirty="0" err="1" smtClean="0"/>
              <a:t>побачив</a:t>
            </a:r>
            <a:r>
              <a:rPr lang="ru-RU" sz="2800" dirty="0" smtClean="0"/>
              <a:t> </a:t>
            </a:r>
            <a:r>
              <a:rPr lang="ru-RU" sz="2800" dirty="0" err="1" smtClean="0"/>
              <a:t>Галілей</a:t>
            </a:r>
            <a:r>
              <a:rPr lang="ru-RU" sz="2800" dirty="0" smtClean="0"/>
              <a:t> в </a:t>
            </a:r>
            <a:r>
              <a:rPr lang="ru-RU" sz="2800" dirty="0" err="1" smtClean="0"/>
              <a:t>свій</a:t>
            </a:r>
            <a:r>
              <a:rPr lang="ru-RU" sz="2800" dirty="0" smtClean="0"/>
              <a:t> </a:t>
            </a:r>
            <a:r>
              <a:rPr lang="ru-RU" sz="2800" dirty="0" err="1" smtClean="0"/>
              <a:t>дуже</a:t>
            </a:r>
            <a:r>
              <a:rPr lang="ru-RU" sz="2800" dirty="0" smtClean="0"/>
              <a:t> </a:t>
            </a:r>
            <a:r>
              <a:rPr lang="ru-RU" sz="2800" dirty="0" err="1" smtClean="0"/>
              <a:t>недосконалий</a:t>
            </a:r>
            <a:r>
              <a:rPr lang="ru-RU" sz="2800" dirty="0" smtClean="0"/>
              <a:t> телескоп: </a:t>
            </a:r>
            <a:r>
              <a:rPr lang="ru-RU" sz="2800" dirty="0" err="1" smtClean="0"/>
              <a:t>супутники</a:t>
            </a:r>
            <a:r>
              <a:rPr lang="ru-RU" sz="2800" dirty="0" smtClean="0"/>
              <a:t> </a:t>
            </a:r>
            <a:r>
              <a:rPr lang="ru-RU" sz="2800" dirty="0" err="1" smtClean="0"/>
              <a:t>Юпітера</a:t>
            </a:r>
            <a:r>
              <a:rPr lang="ru-RU" sz="2800" dirty="0" smtClean="0"/>
              <a:t>, гори і </a:t>
            </a:r>
            <a:r>
              <a:rPr lang="ru-RU" sz="2800" dirty="0" err="1" smtClean="0"/>
              <a:t>западини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Місяці</a:t>
            </a:r>
            <a:r>
              <a:rPr lang="ru-RU" sz="2800" dirty="0" smtClean="0"/>
              <a:t>, </a:t>
            </a:r>
            <a:r>
              <a:rPr lang="ru-RU" sz="2800" dirty="0" err="1" smtClean="0"/>
              <a:t>фази</a:t>
            </a:r>
            <a:r>
              <a:rPr lang="ru-RU" sz="2800" dirty="0" smtClean="0"/>
              <a:t> </a:t>
            </a:r>
            <a:r>
              <a:rPr lang="ru-RU" sz="2800" dirty="0" err="1" smtClean="0"/>
              <a:t>Венери</a:t>
            </a:r>
            <a:r>
              <a:rPr lang="ru-RU" sz="2800" dirty="0" smtClean="0"/>
              <a:t>, </a:t>
            </a:r>
            <a:r>
              <a:rPr lang="ru-RU" sz="2800" dirty="0" err="1" smtClean="0"/>
              <a:t>плями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Сонці</a:t>
            </a:r>
            <a:r>
              <a:rPr lang="ru-RU" sz="2800" dirty="0" smtClean="0"/>
              <a:t>, </a:t>
            </a:r>
            <a:r>
              <a:rPr lang="ru-RU" sz="2800" dirty="0" err="1" smtClean="0"/>
              <a:t>зірки</a:t>
            </a:r>
            <a:r>
              <a:rPr lang="ru-RU" sz="2800" dirty="0" smtClean="0"/>
              <a:t> в </a:t>
            </a:r>
            <a:r>
              <a:rPr lang="ru-RU" sz="2800" dirty="0" err="1" smtClean="0"/>
              <a:t>Чумацькому</a:t>
            </a:r>
            <a:r>
              <a:rPr lang="ru-RU" sz="2800" dirty="0" smtClean="0"/>
              <a:t> Шляху і </a:t>
            </a:r>
            <a:r>
              <a:rPr lang="ru-RU" sz="2800" dirty="0" err="1" smtClean="0"/>
              <a:t>багато</a:t>
            </a:r>
            <a:r>
              <a:rPr lang="ru-RU" sz="2800" dirty="0" smtClean="0"/>
              <a:t> </a:t>
            </a:r>
            <a:r>
              <a:rPr lang="ru-RU" sz="2800" dirty="0" err="1" smtClean="0"/>
              <a:t>іншого</a:t>
            </a:r>
            <a:r>
              <a:rPr lang="ru-RU" sz="2800" dirty="0" smtClean="0"/>
              <a:t>. Будучи </a:t>
            </a:r>
            <a:r>
              <a:rPr lang="ru-RU" sz="2800" dirty="0" err="1" smtClean="0"/>
              <a:t>прихильником</a:t>
            </a:r>
            <a:r>
              <a:rPr lang="ru-RU" sz="2800" dirty="0" smtClean="0"/>
              <a:t> </a:t>
            </a:r>
            <a:r>
              <a:rPr lang="ru-RU" sz="2800" dirty="0" err="1" smtClean="0"/>
              <a:t>ідей</a:t>
            </a:r>
            <a:r>
              <a:rPr lang="ru-RU" sz="2800" dirty="0" smtClean="0"/>
              <a:t> Коперника про </a:t>
            </a:r>
            <a:r>
              <a:rPr lang="ru-RU" sz="2800" dirty="0" err="1" smtClean="0"/>
              <a:t>центральне</a:t>
            </a:r>
            <a:r>
              <a:rPr lang="ru-RU" sz="2800" dirty="0" smtClean="0"/>
              <a:t> </a:t>
            </a:r>
            <a:r>
              <a:rPr lang="ru-RU" sz="2800" dirty="0" err="1" smtClean="0"/>
              <a:t>положення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Сонця</a:t>
            </a:r>
            <a:r>
              <a:rPr lang="ru-RU" sz="2800" dirty="0" smtClean="0"/>
              <a:t> в </a:t>
            </a:r>
            <a:r>
              <a:rPr lang="ru-RU" sz="2800" dirty="0" err="1" smtClean="0"/>
              <a:t>нашій</a:t>
            </a:r>
            <a:r>
              <a:rPr lang="ru-RU" sz="2800" dirty="0" smtClean="0"/>
              <a:t> </a:t>
            </a:r>
            <a:r>
              <a:rPr lang="ru-RU" sz="2800" dirty="0" err="1" smtClean="0"/>
              <a:t>планетній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системі</a:t>
            </a:r>
            <a:r>
              <a:rPr lang="ru-RU" sz="2800" dirty="0" smtClean="0"/>
              <a:t>,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прагнув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підтвердити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ідеї</a:t>
            </a:r>
            <a:r>
              <a:rPr lang="ru-RU" sz="2800" dirty="0" smtClean="0"/>
              <a:t> </a:t>
            </a:r>
            <a:r>
              <a:rPr lang="ru-RU" sz="2800" dirty="0" err="1" smtClean="0"/>
              <a:t>спостереженнями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08" y="1424584"/>
            <a:ext cx="4217159" cy="3162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4" y="4837278"/>
            <a:ext cx="3532069" cy="1816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46440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4012" y="501134"/>
            <a:ext cx="9843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СПОСТЕРЕЖЕННЯ ЗА СОНЯЧНИМИ ПЛЯМАМИ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8364" y="1147465"/>
            <a:ext cx="119736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Загальне</a:t>
            </a:r>
            <a:r>
              <a:rPr lang="ru-RU" sz="2800" dirty="0" smtClean="0"/>
              <a:t> число </a:t>
            </a:r>
            <a:r>
              <a:rPr lang="ru-RU" sz="2800" dirty="0" err="1" smtClean="0"/>
              <a:t>плям</a:t>
            </a:r>
            <a:r>
              <a:rPr lang="ru-RU" sz="2800" dirty="0" smtClean="0"/>
              <a:t> та </a:t>
            </a:r>
            <a:r>
              <a:rPr lang="ru-RU" sz="2800" dirty="0" err="1" smtClean="0"/>
              <a:t>утворених</a:t>
            </a:r>
            <a:r>
              <a:rPr lang="ru-RU" sz="2800" dirty="0" smtClean="0"/>
              <a:t> ними </a:t>
            </a:r>
            <a:r>
              <a:rPr lang="ru-RU" sz="2800" dirty="0" err="1" smtClean="0"/>
              <a:t>груп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повільно</a:t>
            </a:r>
            <a:r>
              <a:rPr lang="ru-RU" sz="2800" dirty="0" smtClean="0"/>
              <a:t> </a:t>
            </a:r>
            <a:r>
              <a:rPr lang="ru-RU" sz="2800" dirty="0" err="1" smtClean="0"/>
              <a:t>змінюється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протягом</a:t>
            </a:r>
            <a:r>
              <a:rPr lang="ru-RU" sz="2800" dirty="0" smtClean="0"/>
              <a:t> </a:t>
            </a:r>
            <a:r>
              <a:rPr lang="ru-RU" sz="2800" dirty="0" err="1" smtClean="0"/>
              <a:t>деякого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періоду</a:t>
            </a:r>
            <a:r>
              <a:rPr lang="ru-RU" sz="2800" dirty="0" smtClean="0"/>
              <a:t> часу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8 до 15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 (у </a:t>
            </a:r>
            <a:r>
              <a:rPr lang="ru-RU" sz="2800" dirty="0" err="1" smtClean="0"/>
              <a:t>середньому</a:t>
            </a:r>
            <a:r>
              <a:rPr lang="ru-RU" sz="2800" dirty="0" smtClean="0"/>
              <a:t> 10-11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). </a:t>
            </a:r>
            <a:r>
              <a:rPr lang="ru-RU" sz="2800" dirty="0" err="1" smtClean="0"/>
              <a:t>Важливо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наявність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плям</a:t>
            </a:r>
            <a:r>
              <a:rPr lang="ru-RU" sz="2800" dirty="0" smtClean="0"/>
              <a:t> на </a:t>
            </a:r>
            <a:r>
              <a:rPr lang="ru-RU" sz="2800" dirty="0" err="1" smtClean="0"/>
              <a:t>Сонці</a:t>
            </a:r>
            <a:r>
              <a:rPr lang="ru-RU" sz="2800" dirty="0" smtClean="0"/>
              <a:t> </a:t>
            </a:r>
            <a:r>
              <a:rPr lang="ru-RU" sz="2800" dirty="0" err="1" smtClean="0"/>
              <a:t>впливає</a:t>
            </a:r>
            <a:r>
              <a:rPr lang="ru-RU" sz="2800" dirty="0" smtClean="0"/>
              <a:t> на </a:t>
            </a:r>
            <a:r>
              <a:rPr lang="ru-RU" sz="2800" dirty="0" err="1" smtClean="0"/>
              <a:t>магнітне</a:t>
            </a:r>
            <a:r>
              <a:rPr lang="ru-RU" sz="2800" dirty="0" smtClean="0"/>
              <a:t> поле </a:t>
            </a:r>
            <a:r>
              <a:rPr lang="ru-RU" sz="2800" dirty="0" err="1" smtClean="0"/>
              <a:t>Землі</a:t>
            </a:r>
            <a:r>
              <a:rPr lang="ru-RU" sz="2800" dirty="0" smtClean="0"/>
              <a:t>.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відмічено</a:t>
            </a:r>
            <a:r>
              <a:rPr lang="ru-RU" sz="2800" dirty="0" smtClean="0"/>
              <a:t> </a:t>
            </a:r>
            <a:r>
              <a:rPr lang="ru-RU" sz="2800" dirty="0" err="1" smtClean="0"/>
              <a:t>Горребовим</a:t>
            </a:r>
            <a:r>
              <a:rPr lang="ru-RU" sz="2800" dirty="0" smtClean="0"/>
              <a:t> </a:t>
            </a:r>
            <a:r>
              <a:rPr lang="ru-RU" sz="2800" dirty="0" err="1" smtClean="0"/>
              <a:t>ще</a:t>
            </a:r>
            <a:r>
              <a:rPr lang="ru-RU" sz="2800" dirty="0" smtClean="0"/>
              <a:t> в 18 ст., а зараз </a:t>
            </a:r>
            <a:r>
              <a:rPr lang="ru-RU" sz="2800" dirty="0" err="1" smtClean="0"/>
              <a:t>вже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відомо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сонячна</a:t>
            </a:r>
            <a:r>
              <a:rPr lang="ru-RU" sz="2800" dirty="0" smtClean="0"/>
              <a:t> </a:t>
            </a:r>
            <a:r>
              <a:rPr lang="ru-RU" sz="2800" dirty="0" err="1" smtClean="0"/>
              <a:t>активність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пов'язана</a:t>
            </a:r>
            <a:r>
              <a:rPr lang="ru-RU" sz="2800" dirty="0" smtClean="0"/>
              <a:t> з </a:t>
            </a:r>
            <a:r>
              <a:rPr lang="ru-RU" sz="2800" dirty="0" err="1" smtClean="0"/>
              <a:t>дуже</a:t>
            </a:r>
            <a:r>
              <a:rPr lang="ru-RU" sz="2800" dirty="0" smtClean="0"/>
              <a:t> </a:t>
            </a:r>
            <a:r>
              <a:rPr lang="ru-RU" sz="2800" dirty="0" err="1" smtClean="0"/>
              <a:t>багатьма</a:t>
            </a:r>
            <a:r>
              <a:rPr lang="ru-RU" sz="2800" dirty="0" smtClean="0"/>
              <a:t> </a:t>
            </a:r>
            <a:r>
              <a:rPr lang="ru-RU" sz="2800" dirty="0" err="1" smtClean="0"/>
              <a:t>земними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явищами</a:t>
            </a:r>
            <a:r>
              <a:rPr lang="ru-RU" sz="2800" dirty="0" smtClean="0"/>
              <a:t>, так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вивчення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сонячно-земних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зв'язків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дуже</a:t>
            </a:r>
            <a:r>
              <a:rPr lang="ru-RU" sz="2800" dirty="0" smtClean="0"/>
              <a:t> </a:t>
            </a:r>
            <a:r>
              <a:rPr lang="ru-RU" sz="2800" dirty="0" err="1" smtClean="0"/>
              <a:t>важливе</a:t>
            </a:r>
            <a:r>
              <a:rPr lang="ru-RU" sz="2800" dirty="0" smtClean="0"/>
              <a:t> для практичного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20" y="3868774"/>
            <a:ext cx="2654539" cy="2887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54" y="3825121"/>
            <a:ext cx="3631157" cy="2898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336015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1861" y="487486"/>
            <a:ext cx="8928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ФІЗИЧНІ ОСОБЛИВОСТІ СОНЯЧНИХ ПЛЯМ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6560" y="1637436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 smtClean="0"/>
              <a:t>Плями</a:t>
            </a:r>
            <a:r>
              <a:rPr lang="ru-RU" sz="2800" dirty="0" smtClean="0"/>
              <a:t> і особливо </a:t>
            </a:r>
            <a:r>
              <a:rPr lang="ru-RU" sz="2800" dirty="0" err="1" smtClean="0"/>
              <a:t>групи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сонячних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плям</a:t>
            </a:r>
            <a:r>
              <a:rPr lang="ru-RU" sz="2800" dirty="0" smtClean="0"/>
              <a:t> - </a:t>
            </a:r>
            <a:r>
              <a:rPr lang="ru-RU" sz="2800" dirty="0" err="1" smtClean="0"/>
              <a:t>найбільш</a:t>
            </a:r>
            <a:r>
              <a:rPr lang="ru-RU" sz="2800" dirty="0" smtClean="0"/>
              <a:t> </a:t>
            </a:r>
            <a:r>
              <a:rPr lang="ru-RU" sz="2800" dirty="0" err="1" smtClean="0"/>
              <a:t>помітні</a:t>
            </a:r>
            <a:r>
              <a:rPr lang="ru-RU" sz="2800" dirty="0" smtClean="0"/>
              <a:t> </a:t>
            </a:r>
            <a:r>
              <a:rPr lang="ru-RU" sz="2800" dirty="0" err="1" smtClean="0"/>
              <a:t>активні</a:t>
            </a:r>
            <a:r>
              <a:rPr lang="ru-RU" sz="2800" dirty="0" smtClean="0"/>
              <a:t> </a:t>
            </a:r>
            <a:r>
              <a:rPr lang="ru-RU" sz="2800" dirty="0" err="1" smtClean="0"/>
              <a:t>утворення</a:t>
            </a:r>
            <a:r>
              <a:rPr lang="ru-RU" sz="2800" dirty="0" smtClean="0"/>
              <a:t> в </a:t>
            </a:r>
            <a:r>
              <a:rPr lang="ru-RU" sz="2800" dirty="0" err="1" smtClean="0"/>
              <a:t>фотосфері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Сонця</a:t>
            </a:r>
            <a:r>
              <a:rPr lang="ru-RU" sz="2800" dirty="0" smtClean="0"/>
              <a:t>. </a:t>
            </a:r>
            <a:r>
              <a:rPr lang="ru-RU" sz="2800" dirty="0" err="1" smtClean="0"/>
              <a:t>Відомо</a:t>
            </a:r>
            <a:r>
              <a:rPr lang="ru-RU" sz="2800" dirty="0" smtClean="0"/>
              <a:t> </a:t>
            </a:r>
            <a:r>
              <a:rPr lang="ru-RU" sz="2800" dirty="0" err="1" smtClean="0"/>
              <a:t>безліч</a:t>
            </a:r>
            <a:r>
              <a:rPr lang="ru-RU" sz="2800" dirty="0" smtClean="0"/>
              <a:t> </a:t>
            </a:r>
            <a:r>
              <a:rPr lang="ru-RU" sz="2800" dirty="0" err="1" smtClean="0"/>
              <a:t>випадків</a:t>
            </a:r>
            <a:r>
              <a:rPr lang="ru-RU" sz="2800" dirty="0" smtClean="0"/>
              <a:t>, коли </a:t>
            </a:r>
            <a:r>
              <a:rPr lang="ru-RU" sz="2800" dirty="0" err="1" smtClean="0"/>
              <a:t>великі</a:t>
            </a:r>
            <a:r>
              <a:rPr lang="ru-RU" sz="2800" dirty="0" smtClean="0"/>
              <a:t> </a:t>
            </a:r>
            <a:r>
              <a:rPr lang="ru-RU" sz="2800" dirty="0" err="1" smtClean="0"/>
              <a:t>плями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Сонці</a:t>
            </a:r>
            <a:r>
              <a:rPr lang="ru-RU" sz="2800" dirty="0" smtClean="0"/>
              <a:t> </a:t>
            </a:r>
            <a:r>
              <a:rPr lang="ru-RU" sz="2800" dirty="0" err="1" smtClean="0"/>
              <a:t>спостерігалися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неозброєним</a:t>
            </a:r>
            <a:r>
              <a:rPr lang="ru-RU" sz="2800" dirty="0" smtClean="0"/>
              <a:t> оком через </a:t>
            </a:r>
            <a:r>
              <a:rPr lang="ru-RU" sz="2800" dirty="0" err="1" smtClean="0"/>
              <a:t>закопчене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скло</a:t>
            </a:r>
            <a:r>
              <a:rPr lang="ru-RU" sz="2800" dirty="0" smtClean="0"/>
              <a:t>. </a:t>
            </a:r>
            <a:r>
              <a:rPr lang="ru-RU" sz="2800" dirty="0" err="1" smtClean="0"/>
              <a:t>Плями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завжди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пов'язані</a:t>
            </a:r>
            <a:r>
              <a:rPr lang="ru-RU" sz="2800" dirty="0" smtClean="0"/>
              <a:t> з </a:t>
            </a:r>
            <a:r>
              <a:rPr lang="ru-RU" sz="2800" dirty="0" err="1" smtClean="0"/>
              <a:t>появою</a:t>
            </a:r>
            <a:r>
              <a:rPr lang="ru-RU" sz="2800" dirty="0" smtClean="0"/>
              <a:t> </a:t>
            </a:r>
            <a:r>
              <a:rPr lang="ru-RU" sz="2800" dirty="0" err="1" smtClean="0"/>
              <a:t>сильних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полів</a:t>
            </a:r>
            <a:r>
              <a:rPr lang="ru-RU" sz="2800" dirty="0" smtClean="0"/>
              <a:t> з </a:t>
            </a:r>
            <a:r>
              <a:rPr lang="ru-RU" sz="2800" dirty="0" err="1" smtClean="0"/>
              <a:t>напруженістю</a:t>
            </a:r>
            <a:r>
              <a:rPr lang="ru-RU" sz="2800" dirty="0" smtClean="0"/>
              <a:t> до </a:t>
            </a:r>
            <a:r>
              <a:rPr lang="ru-RU" sz="2800" dirty="0" err="1" smtClean="0"/>
              <a:t>декількох</a:t>
            </a:r>
            <a:r>
              <a:rPr lang="ru-RU" sz="2800" dirty="0" smtClean="0"/>
              <a:t> </a:t>
            </a:r>
            <a:r>
              <a:rPr lang="ru-RU" sz="2800" dirty="0" err="1" smtClean="0"/>
              <a:t>тисяч</a:t>
            </a:r>
            <a:r>
              <a:rPr lang="ru-RU" sz="2800" dirty="0" smtClean="0"/>
              <a:t> </a:t>
            </a:r>
            <a:r>
              <a:rPr lang="ru-RU" sz="2800" dirty="0" err="1" smtClean="0"/>
              <a:t>ерстед</a:t>
            </a:r>
            <a:r>
              <a:rPr lang="ru-RU" sz="2800" dirty="0" smtClean="0"/>
              <a:t> в </a:t>
            </a:r>
            <a:r>
              <a:rPr lang="ru-RU" sz="2800" dirty="0" err="1" smtClean="0"/>
              <a:t>активній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сонячній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області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26" y="4070051"/>
            <a:ext cx="5486400" cy="2686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840" y="1230038"/>
            <a:ext cx="3669250" cy="2743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820294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280" y="3749457"/>
            <a:ext cx="1195543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 err="1" smtClean="0"/>
              <a:t>Тривалість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існування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сонячних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плям</a:t>
            </a:r>
            <a:r>
              <a:rPr lang="ru-RU" sz="2800" dirty="0" smtClean="0"/>
              <a:t> -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декількох</a:t>
            </a:r>
            <a:r>
              <a:rPr lang="ru-RU" sz="2800" dirty="0" smtClean="0"/>
              <a:t> годин і </a:t>
            </a:r>
            <a:r>
              <a:rPr lang="ru-RU" sz="2800" dirty="0" err="1" smtClean="0"/>
              <a:t>днів</a:t>
            </a:r>
            <a:r>
              <a:rPr lang="ru-RU" sz="2800" dirty="0" smtClean="0"/>
              <a:t> до </a:t>
            </a:r>
            <a:r>
              <a:rPr lang="ru-RU" sz="2800" dirty="0" err="1" smtClean="0"/>
              <a:t>декількох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місяців</a:t>
            </a:r>
            <a:r>
              <a:rPr lang="ru-RU" sz="2800" dirty="0" smtClean="0"/>
              <a:t>. </a:t>
            </a:r>
            <a:r>
              <a:rPr lang="ru-RU" sz="2800" dirty="0" err="1" smtClean="0"/>
              <a:t>Більшість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сонячних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плям</a:t>
            </a:r>
            <a:r>
              <a:rPr lang="ru-RU" sz="2800" dirty="0" smtClean="0"/>
              <a:t> </a:t>
            </a:r>
            <a:r>
              <a:rPr lang="ru-RU" sz="2800" dirty="0" err="1" smtClean="0"/>
              <a:t>утворюють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витягнуті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приблизно</a:t>
            </a:r>
            <a:r>
              <a:rPr lang="ru-RU" sz="2800" dirty="0" smtClean="0"/>
              <a:t> </a:t>
            </a:r>
            <a:r>
              <a:rPr lang="ru-RU" sz="2800" dirty="0" err="1" smtClean="0"/>
              <a:t>уздовж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сонячного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екватора</a:t>
            </a:r>
            <a:r>
              <a:rPr lang="ru-RU" sz="2800" dirty="0" smtClean="0"/>
              <a:t> пари - </a:t>
            </a:r>
            <a:r>
              <a:rPr lang="ru-RU" sz="2800" dirty="0" err="1" smtClean="0"/>
              <a:t>біполярні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групи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сонячних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плям</a:t>
            </a:r>
            <a:r>
              <a:rPr lang="ru-RU" sz="2800" dirty="0" smtClean="0"/>
              <a:t> з </a:t>
            </a:r>
            <a:r>
              <a:rPr lang="ru-RU" sz="2800" dirty="0" err="1" smtClean="0"/>
              <a:t>протилежною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полярністю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полів</a:t>
            </a:r>
            <a:r>
              <a:rPr lang="ru-RU" sz="2800" dirty="0" smtClean="0"/>
              <a:t> у </a:t>
            </a:r>
            <a:r>
              <a:rPr lang="ru-RU" sz="2800" dirty="0" err="1" smtClean="0"/>
              <a:t>східних</a:t>
            </a:r>
            <a:r>
              <a:rPr lang="ru-RU" sz="2800" dirty="0" smtClean="0"/>
              <a:t> і </a:t>
            </a:r>
            <a:r>
              <a:rPr lang="ru-RU" sz="2800" dirty="0" err="1" smtClean="0"/>
              <a:t>західних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членів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групи</a:t>
            </a:r>
            <a:r>
              <a:rPr lang="ru-RU" sz="2800" dirty="0" smtClean="0"/>
              <a:t>. </a:t>
            </a:r>
            <a:r>
              <a:rPr lang="ru-RU" sz="2800" dirty="0" err="1" smtClean="0"/>
              <a:t>Кількість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сонячних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плям</a:t>
            </a:r>
            <a:r>
              <a:rPr lang="ru-RU" sz="2800" dirty="0" smtClean="0"/>
              <a:t> та </a:t>
            </a:r>
            <a:r>
              <a:rPr lang="ru-RU" sz="2800" dirty="0" err="1" smtClean="0"/>
              <a:t>утворених</a:t>
            </a:r>
            <a:r>
              <a:rPr lang="ru-RU" sz="2800" dirty="0" smtClean="0"/>
              <a:t> ними </a:t>
            </a:r>
            <a:r>
              <a:rPr lang="ru-RU" sz="2800" dirty="0" err="1" smtClean="0"/>
              <a:t>біполярних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груп</a:t>
            </a:r>
            <a:r>
              <a:rPr lang="ru-RU" sz="2800" dirty="0" smtClean="0"/>
              <a:t> </a:t>
            </a:r>
            <a:r>
              <a:rPr lang="ru-RU" sz="2800" dirty="0" err="1" smtClean="0"/>
              <a:t>циклічно</a:t>
            </a:r>
            <a:r>
              <a:rPr lang="ru-RU" sz="2800" dirty="0" smtClean="0"/>
              <a:t> </a:t>
            </a:r>
            <a:r>
              <a:rPr lang="ru-RU" sz="2800" dirty="0" err="1" smtClean="0"/>
              <a:t>міняється</a:t>
            </a:r>
            <a:r>
              <a:rPr lang="ru-RU" sz="2800" dirty="0" smtClean="0"/>
              <a:t>: </a:t>
            </a:r>
            <a:r>
              <a:rPr lang="ru-RU" sz="2800" dirty="0" err="1" smtClean="0"/>
              <a:t>спочатку</a:t>
            </a:r>
            <a:r>
              <a:rPr lang="ru-RU" sz="2800" dirty="0" smtClean="0"/>
              <a:t> </a:t>
            </a:r>
            <a:r>
              <a:rPr lang="ru-RU" sz="2800" dirty="0" err="1" smtClean="0"/>
              <a:t>порівняно</a:t>
            </a:r>
            <a:r>
              <a:rPr lang="ru-RU" sz="2800" dirty="0" smtClean="0"/>
              <a:t> </a:t>
            </a:r>
            <a:r>
              <a:rPr lang="ru-RU" sz="2800" dirty="0" err="1" smtClean="0"/>
              <a:t>швидко</a:t>
            </a:r>
            <a:r>
              <a:rPr lang="ru-RU" sz="2800" dirty="0" smtClean="0"/>
              <a:t> </a:t>
            </a:r>
            <a:r>
              <a:rPr lang="ru-RU" sz="2800" dirty="0" err="1" smtClean="0"/>
              <a:t>збільшуючись</a:t>
            </a:r>
            <a:r>
              <a:rPr lang="ru-RU" sz="2800" dirty="0" smtClean="0"/>
              <a:t>, а </a:t>
            </a:r>
            <a:r>
              <a:rPr lang="ru-RU" sz="2800" dirty="0" err="1" smtClean="0"/>
              <a:t>потім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повільно</a:t>
            </a:r>
            <a:r>
              <a:rPr lang="ru-RU" sz="2800" dirty="0" smtClean="0"/>
              <a:t> </a:t>
            </a:r>
            <a:r>
              <a:rPr lang="ru-RU" sz="2800" dirty="0" err="1" smtClean="0"/>
              <a:t>зменшуючись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962" y="248940"/>
            <a:ext cx="3429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7" y="410854"/>
            <a:ext cx="2617746" cy="2737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01" y="410854"/>
            <a:ext cx="4163800" cy="2753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060918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5784" y="446543"/>
            <a:ext cx="4860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ФОТОСФЕРНІ ФАКЕЛИ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9309" y="1215703"/>
            <a:ext cx="6096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Навколо</a:t>
            </a:r>
            <a:r>
              <a:rPr lang="ru-RU" sz="2800" dirty="0" smtClean="0"/>
              <a:t> </a:t>
            </a:r>
            <a:r>
              <a:rPr lang="ru-RU" sz="2800" dirty="0" err="1" smtClean="0"/>
              <a:t>плям</a:t>
            </a:r>
            <a:r>
              <a:rPr lang="ru-RU" sz="2800" dirty="0" smtClean="0"/>
              <a:t> часто </a:t>
            </a:r>
            <a:r>
              <a:rPr lang="ru-RU" sz="2800" dirty="0" err="1" smtClean="0"/>
              <a:t>спостерігаються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яскраві</a:t>
            </a:r>
            <a:r>
              <a:rPr lang="ru-RU" sz="2800" dirty="0" smtClean="0"/>
              <a:t> </a:t>
            </a:r>
            <a:r>
              <a:rPr lang="ru-RU" sz="2800" dirty="0" err="1" smtClean="0"/>
              <a:t>майданчики</a:t>
            </a:r>
            <a:r>
              <a:rPr lang="ru-RU" sz="2800" dirty="0" smtClean="0"/>
              <a:t>, </a:t>
            </a:r>
            <a:r>
              <a:rPr lang="ru-RU" sz="2800" dirty="0" err="1" smtClean="0"/>
              <a:t>названі</a:t>
            </a:r>
            <a:r>
              <a:rPr lang="ru-RU" sz="2800" dirty="0" smtClean="0"/>
              <a:t> факелами. </a:t>
            </a:r>
            <a:r>
              <a:rPr lang="ru-RU" sz="2800" dirty="0" err="1" smtClean="0"/>
              <a:t>Це</a:t>
            </a:r>
            <a:r>
              <a:rPr lang="ru-RU" sz="2800" dirty="0" smtClean="0"/>
              <a:t> початкова фаза </a:t>
            </a:r>
            <a:r>
              <a:rPr lang="ru-RU" sz="2800" dirty="0" err="1" smtClean="0"/>
              <a:t>прояву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сонячної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активності</a:t>
            </a:r>
            <a:r>
              <a:rPr lang="ru-RU" sz="2800" dirty="0" smtClean="0"/>
              <a:t>, яка </a:t>
            </a:r>
            <a:r>
              <a:rPr lang="ru-RU" sz="2800" dirty="0" err="1" smtClean="0"/>
              <a:t>найкраще</a:t>
            </a:r>
            <a:r>
              <a:rPr lang="ru-RU" sz="2800" dirty="0" smtClean="0"/>
              <a:t> </a:t>
            </a:r>
            <a:r>
              <a:rPr lang="ru-RU" sz="2800" dirty="0" err="1" smtClean="0"/>
              <a:t>помітна</a:t>
            </a:r>
            <a:r>
              <a:rPr lang="ru-RU" sz="2800" dirty="0" smtClean="0"/>
              <a:t> </a:t>
            </a:r>
            <a:r>
              <a:rPr lang="ru-RU" sz="2800" dirty="0" err="1" smtClean="0"/>
              <a:t>поблизу</a:t>
            </a:r>
            <a:r>
              <a:rPr lang="ru-RU" sz="2800" dirty="0" smtClean="0"/>
              <a:t> краю </a:t>
            </a:r>
            <a:r>
              <a:rPr lang="ru-RU" sz="2800" dirty="0" err="1" smtClean="0"/>
              <a:t>сонячного</a:t>
            </a:r>
            <a:r>
              <a:rPr lang="ru-RU" sz="2800" dirty="0" smtClean="0"/>
              <a:t> диску, де контраст з </a:t>
            </a:r>
            <a:r>
              <a:rPr lang="ru-RU" sz="2800" dirty="0" err="1" smtClean="0"/>
              <a:t>незбуреним</a:t>
            </a:r>
            <a:r>
              <a:rPr lang="ru-RU" sz="2800" dirty="0" smtClean="0"/>
              <a:t> фоном </a:t>
            </a:r>
            <a:r>
              <a:rPr lang="ru-RU" sz="2800" dirty="0" err="1" smtClean="0"/>
              <a:t>фотосфери</a:t>
            </a:r>
            <a:r>
              <a:rPr lang="ru-RU" sz="2800" dirty="0" smtClean="0"/>
              <a:t> </a:t>
            </a:r>
            <a:r>
              <a:rPr lang="ru-RU" sz="2800" dirty="0" err="1" smtClean="0"/>
              <a:t>досягає</a:t>
            </a:r>
            <a:r>
              <a:rPr lang="ru-RU" sz="2800" dirty="0" smtClean="0"/>
              <a:t> 25-30%. </a:t>
            </a:r>
            <a:r>
              <a:rPr lang="ru-RU" sz="2800" dirty="0" err="1" smtClean="0"/>
              <a:t>Смолоскипи</a:t>
            </a:r>
            <a:r>
              <a:rPr lang="ru-RU" sz="2800" dirty="0" smtClean="0"/>
              <a:t> </a:t>
            </a:r>
            <a:r>
              <a:rPr lang="ru-RU" sz="2800" dirty="0" err="1" smtClean="0"/>
              <a:t>виглядають</a:t>
            </a:r>
            <a:r>
              <a:rPr lang="ru-RU" sz="2800" dirty="0" smtClean="0"/>
              <a:t> як </a:t>
            </a:r>
            <a:r>
              <a:rPr lang="ru-RU" sz="2800" dirty="0" err="1" smtClean="0"/>
              <a:t>сукупність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дрібних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яскравих</a:t>
            </a:r>
            <a:r>
              <a:rPr lang="ru-RU" sz="2800" dirty="0" smtClean="0"/>
              <a:t> </a:t>
            </a:r>
            <a:r>
              <a:rPr lang="ru-RU" sz="2800" dirty="0" err="1" smtClean="0"/>
              <a:t>точок</a:t>
            </a:r>
            <a:r>
              <a:rPr lang="ru-RU" sz="2800" dirty="0" smtClean="0"/>
              <a:t> (</a:t>
            </a:r>
            <a:r>
              <a:rPr lang="ru-RU" sz="2800" dirty="0" err="1" smtClean="0"/>
              <a:t>факельних</a:t>
            </a:r>
            <a:r>
              <a:rPr lang="ru-RU" sz="2800" dirty="0" smtClean="0"/>
              <a:t> гранул </a:t>
            </a:r>
            <a:r>
              <a:rPr lang="ru-RU" sz="2800" dirty="0" err="1" smtClean="0"/>
              <a:t>розміром</a:t>
            </a:r>
            <a:r>
              <a:rPr lang="ru-RU" sz="2800" dirty="0" smtClean="0"/>
              <a:t> у </a:t>
            </a:r>
            <a:r>
              <a:rPr lang="ru-RU" sz="2800" dirty="0" err="1" smtClean="0"/>
              <a:t>сотні</a:t>
            </a:r>
            <a:r>
              <a:rPr lang="ru-RU" sz="2800" dirty="0" smtClean="0"/>
              <a:t> </a:t>
            </a:r>
            <a:r>
              <a:rPr lang="ru-RU" sz="2800" dirty="0" err="1" smtClean="0"/>
              <a:t>кілометрів</a:t>
            </a:r>
            <a:r>
              <a:rPr lang="ru-RU" sz="2800" dirty="0" smtClean="0"/>
              <a:t>),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утворюють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ланцюжки</a:t>
            </a:r>
            <a:r>
              <a:rPr lang="ru-RU" sz="2800" dirty="0" smtClean="0"/>
              <a:t> і </a:t>
            </a:r>
            <a:r>
              <a:rPr lang="ru-RU" sz="2800" dirty="0" err="1" smtClean="0"/>
              <a:t>ажурну</a:t>
            </a:r>
            <a:r>
              <a:rPr lang="ru-RU" sz="2800" dirty="0" smtClean="0"/>
              <a:t> </a:t>
            </a:r>
            <a:r>
              <a:rPr lang="ru-RU" sz="2800" dirty="0" err="1" smtClean="0"/>
              <a:t>сітку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137" y="1092874"/>
            <a:ext cx="3750789" cy="3162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139" y="4255036"/>
            <a:ext cx="3522223" cy="2394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3856829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458" y="3723915"/>
            <a:ext cx="3730671" cy="2872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910548" y="460191"/>
            <a:ext cx="2579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ФЛОККУЛИ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09564" y="1417051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У </a:t>
            </a:r>
            <a:r>
              <a:rPr lang="ru-RU" sz="2800" dirty="0" err="1" smtClean="0"/>
              <a:t>хромосфері</a:t>
            </a:r>
            <a:r>
              <a:rPr lang="ru-RU" sz="2800" dirty="0" smtClean="0"/>
              <a:t> над факелами </a:t>
            </a:r>
            <a:r>
              <a:rPr lang="ru-RU" sz="2800" dirty="0" err="1" smtClean="0"/>
              <a:t>спостерігаються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продовження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подібну</a:t>
            </a:r>
            <a:r>
              <a:rPr lang="ru-RU" sz="2800" dirty="0" smtClean="0"/>
              <a:t> структуру і </a:t>
            </a:r>
            <a:r>
              <a:rPr lang="ru-RU" sz="2800" dirty="0" err="1" smtClean="0"/>
              <a:t>називаються</a:t>
            </a:r>
            <a:r>
              <a:rPr lang="ru-RU" sz="2800" dirty="0" smtClean="0"/>
              <a:t> флоккулами (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латинського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флоккуліс</a:t>
            </a:r>
            <a:r>
              <a:rPr lang="ru-RU" sz="2800" dirty="0" smtClean="0"/>
              <a:t> - маленький </a:t>
            </a:r>
            <a:r>
              <a:rPr lang="ru-RU" sz="2800" dirty="0" err="1" smtClean="0"/>
              <a:t>клаптик</a:t>
            </a:r>
            <a:r>
              <a:rPr lang="ru-RU" sz="2800" dirty="0" smtClean="0"/>
              <a:t>, пушинка).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прояв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сонячної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активності</a:t>
            </a:r>
            <a:r>
              <a:rPr lang="ru-RU" sz="2800" dirty="0" smtClean="0"/>
              <a:t> в </a:t>
            </a:r>
            <a:r>
              <a:rPr lang="ru-RU" sz="2800" dirty="0" err="1" smtClean="0"/>
              <a:t>хромосфері</a:t>
            </a:r>
            <a:r>
              <a:rPr lang="ru-RU" sz="2800" dirty="0" smtClean="0"/>
              <a:t>, добре </a:t>
            </a:r>
            <a:r>
              <a:rPr lang="ru-RU" sz="2800" dirty="0" err="1" smtClean="0"/>
              <a:t>помітний</a:t>
            </a:r>
            <a:r>
              <a:rPr lang="ru-RU" sz="2800" dirty="0" smtClean="0"/>
              <a:t> на диску </a:t>
            </a:r>
            <a:r>
              <a:rPr lang="ru-RU" sz="2800" dirty="0" err="1" smtClean="0"/>
              <a:t>Сонця</a:t>
            </a:r>
            <a:r>
              <a:rPr lang="ru-RU" sz="2800" dirty="0" smtClean="0"/>
              <a:t> при </a:t>
            </a:r>
            <a:r>
              <a:rPr lang="ru-RU" sz="2800" dirty="0" err="1" smtClean="0"/>
              <a:t>спостереженні</a:t>
            </a:r>
            <a:r>
              <a:rPr lang="ru-RU" sz="2800" dirty="0" smtClean="0"/>
              <a:t> в </a:t>
            </a:r>
            <a:r>
              <a:rPr lang="ru-RU" sz="2800" dirty="0" err="1" smtClean="0"/>
              <a:t>спектральних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лініях</a:t>
            </a:r>
            <a:r>
              <a:rPr lang="ru-RU" sz="2800" dirty="0" smtClean="0"/>
              <a:t> </a:t>
            </a:r>
            <a:r>
              <a:rPr lang="ru-RU" sz="2800" dirty="0" err="1" smtClean="0"/>
              <a:t>водню</a:t>
            </a:r>
            <a:r>
              <a:rPr lang="ru-RU" sz="2800" dirty="0" smtClean="0"/>
              <a:t>, </a:t>
            </a:r>
            <a:r>
              <a:rPr lang="ru-RU" sz="2800" dirty="0" err="1" smtClean="0"/>
              <a:t>гелію</a:t>
            </a:r>
            <a:r>
              <a:rPr lang="ru-RU" sz="2800" dirty="0" smtClean="0"/>
              <a:t>, </a:t>
            </a:r>
            <a:r>
              <a:rPr lang="ru-RU" sz="2800" dirty="0" err="1" smtClean="0"/>
              <a:t>кальцію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інших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елементів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8" y="1240907"/>
            <a:ext cx="3451279" cy="3239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39928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122</TotalTime>
  <Words>845</Words>
  <Application>Microsoft Office PowerPoint</Application>
  <PresentationFormat>Широкоэкранный</PresentationFormat>
  <Paragraphs>27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Corbel</vt:lpstr>
      <vt:lpstr>Глубина</vt:lpstr>
      <vt:lpstr>Сонячна активність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Сонячна активність</dc:title>
  <dc:creator>Пользователь</dc:creator>
  <cp:lastModifiedBy>Пользователь</cp:lastModifiedBy>
  <cp:revision>13</cp:revision>
  <dcterms:created xsi:type="dcterms:W3CDTF">2014-12-11T18:17:24Z</dcterms:created>
  <dcterms:modified xsi:type="dcterms:W3CDTF">2014-12-11T20:19:41Z</dcterms:modified>
</cp:coreProperties>
</file>