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60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219AC-0B09-4BB7-A908-6BA8B738583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ru-RU"/>
        </a:p>
      </dgm:t>
    </dgm:pt>
    <dgm:pt modelId="{96C444E7-BAA8-4AA3-BE3D-165699B27237}">
      <dgm:prSet/>
      <dgm:spPr/>
      <dgm:t>
        <a:bodyPr/>
        <a:lstStyle/>
        <a:p>
          <a:pPr algn="just" rtl="0"/>
          <a:r>
            <a:rPr lang="ru-RU" dirty="0" smtClean="0"/>
            <a:t>Под </a:t>
          </a:r>
          <a:r>
            <a:rPr lang="ru-RU" b="1" i="1" dirty="0" smtClean="0">
              <a:solidFill>
                <a:schemeClr val="accent1"/>
              </a:solidFill>
            </a:rPr>
            <a:t>фотопоглощением</a:t>
          </a:r>
          <a:r>
            <a:rPr lang="ru-RU" dirty="0" smtClean="0"/>
            <a:t> понимается процесс выбивания фотоном электрона из оболочки атома, для чего требуется, чтобы энергия фотона была больше некоторого минимального значения. Если рассматривать вероятность акта поглощения в зависимости от энергии фотона, то при достижении определённой энергии вероятность резко возрастает до своего максимального значения. Для более высоких значений энергии вероятность непрерывно уменьшается. По причине такой зависимости говорят, что существует граница поглощения. Место выбитого при акте поглощения электрона занимает другой электрон, при этом испускается излучение с меньшей энергией фотона, происходит т. н. процесс флуоресценции.</a:t>
          </a:r>
          <a:endParaRPr lang="ru-RU" dirty="0"/>
        </a:p>
      </dgm:t>
    </dgm:pt>
    <dgm:pt modelId="{95B4DF27-82FA-4D47-A41B-AE83B69F39E9}" type="parTrans" cxnId="{1A091D35-3E3E-4493-9B59-92240F72CDAF}">
      <dgm:prSet/>
      <dgm:spPr/>
      <dgm:t>
        <a:bodyPr/>
        <a:lstStyle/>
        <a:p>
          <a:endParaRPr lang="ru-RU"/>
        </a:p>
      </dgm:t>
    </dgm:pt>
    <dgm:pt modelId="{FD2142FC-9D8A-4987-A18B-848C9DBB1184}" type="sibTrans" cxnId="{1A091D35-3E3E-4493-9B59-92240F72CDAF}">
      <dgm:prSet/>
      <dgm:spPr/>
      <dgm:t>
        <a:bodyPr/>
        <a:lstStyle/>
        <a:p>
          <a:endParaRPr lang="ru-RU"/>
        </a:p>
      </dgm:t>
    </dgm:pt>
    <dgm:pt modelId="{6EF314DE-93F9-4B09-A2E1-8D2A6EDFAB19}">
      <dgm:prSet/>
      <dgm:spPr/>
      <dgm:t>
        <a:bodyPr/>
        <a:lstStyle/>
        <a:p>
          <a:pPr algn="just" rtl="0"/>
          <a:r>
            <a:rPr lang="ru-RU" dirty="0" smtClean="0"/>
            <a:t>Рентгеновский фотон может взаимодействовать не только со связанными электронами, но и со свободными, а также слабосвязанными электронами. Происходит рассеяние фотонов на электронах — т. н. </a:t>
          </a:r>
          <a:r>
            <a:rPr lang="ru-RU" b="1" i="1" dirty="0" smtClean="0">
              <a:solidFill>
                <a:schemeClr val="accent1"/>
              </a:solidFill>
            </a:rPr>
            <a:t>комптоновское рассеяние</a:t>
          </a:r>
          <a:r>
            <a:rPr lang="ru-RU" dirty="0" smtClean="0"/>
            <a:t>. В зависимости от угла рассеяния, длина волны фотона увеличивается на определённую величину и, соответственно, энергия уменьшается. Комптоновское рассеяние, по сравнению с фотопоглощением, становится преобладающим при более высоких энергиях фотона.</a:t>
          </a:r>
          <a:endParaRPr lang="ru-RU" dirty="0"/>
        </a:p>
      </dgm:t>
    </dgm:pt>
    <dgm:pt modelId="{EE9E9ADE-9C8F-4F69-BE56-BAE31A1CFC44}" type="parTrans" cxnId="{3B5160CA-0BC6-4ABC-A251-3C5426A23E36}">
      <dgm:prSet/>
      <dgm:spPr/>
      <dgm:t>
        <a:bodyPr/>
        <a:lstStyle/>
        <a:p>
          <a:endParaRPr lang="ru-RU"/>
        </a:p>
      </dgm:t>
    </dgm:pt>
    <dgm:pt modelId="{A9A65BEF-424B-4BE4-ACD1-4F8F0C68D02D}" type="sibTrans" cxnId="{3B5160CA-0BC6-4ABC-A251-3C5426A23E36}">
      <dgm:prSet/>
      <dgm:spPr/>
      <dgm:t>
        <a:bodyPr/>
        <a:lstStyle/>
        <a:p>
          <a:endParaRPr lang="ru-RU"/>
        </a:p>
      </dgm:t>
    </dgm:pt>
    <dgm:pt modelId="{1208B021-0345-49CF-BBFA-4DF18C54F3FE}" type="pres">
      <dgm:prSet presAssocID="{642219AC-0B09-4BB7-A908-6BA8B7385830}" presName="vert0" presStyleCnt="0">
        <dgm:presLayoutVars>
          <dgm:dir/>
          <dgm:animOne val="branch"/>
          <dgm:animLvl val="lvl"/>
        </dgm:presLayoutVars>
      </dgm:prSet>
      <dgm:spPr/>
      <dgm:t>
        <a:bodyPr/>
        <a:lstStyle/>
        <a:p>
          <a:endParaRPr lang="ru-RU"/>
        </a:p>
      </dgm:t>
    </dgm:pt>
    <dgm:pt modelId="{9B26306B-1041-4441-85BA-1BF31F2A62E0}" type="pres">
      <dgm:prSet presAssocID="{96C444E7-BAA8-4AA3-BE3D-165699B27237}" presName="thickLine" presStyleLbl="alignNode1" presStyleIdx="0" presStyleCnt="2"/>
      <dgm:spPr/>
    </dgm:pt>
    <dgm:pt modelId="{8FE48584-F996-48C8-94CB-3F198ABDD4AC}" type="pres">
      <dgm:prSet presAssocID="{96C444E7-BAA8-4AA3-BE3D-165699B27237}" presName="horz1" presStyleCnt="0"/>
      <dgm:spPr/>
    </dgm:pt>
    <dgm:pt modelId="{594F0133-1826-4339-973C-1B969A97298F}" type="pres">
      <dgm:prSet presAssocID="{96C444E7-BAA8-4AA3-BE3D-165699B27237}" presName="tx1" presStyleLbl="revTx" presStyleIdx="0" presStyleCnt="2"/>
      <dgm:spPr/>
      <dgm:t>
        <a:bodyPr/>
        <a:lstStyle/>
        <a:p>
          <a:endParaRPr lang="ru-RU"/>
        </a:p>
      </dgm:t>
    </dgm:pt>
    <dgm:pt modelId="{B9064256-35E4-4BE9-A743-F4ADD0471317}" type="pres">
      <dgm:prSet presAssocID="{96C444E7-BAA8-4AA3-BE3D-165699B27237}" presName="vert1" presStyleCnt="0"/>
      <dgm:spPr/>
    </dgm:pt>
    <dgm:pt modelId="{2EC097DB-AFEB-4F53-83E4-583FA7A4C018}" type="pres">
      <dgm:prSet presAssocID="{6EF314DE-93F9-4B09-A2E1-8D2A6EDFAB19}" presName="thickLine" presStyleLbl="alignNode1" presStyleIdx="1" presStyleCnt="2"/>
      <dgm:spPr/>
    </dgm:pt>
    <dgm:pt modelId="{5B85286E-2232-412E-8E0E-E3949C625549}" type="pres">
      <dgm:prSet presAssocID="{6EF314DE-93F9-4B09-A2E1-8D2A6EDFAB19}" presName="horz1" presStyleCnt="0"/>
      <dgm:spPr/>
    </dgm:pt>
    <dgm:pt modelId="{C393633C-B4B3-4985-904F-14C2A60654E9}" type="pres">
      <dgm:prSet presAssocID="{6EF314DE-93F9-4B09-A2E1-8D2A6EDFAB19}" presName="tx1" presStyleLbl="revTx" presStyleIdx="1" presStyleCnt="2"/>
      <dgm:spPr/>
      <dgm:t>
        <a:bodyPr/>
        <a:lstStyle/>
        <a:p>
          <a:endParaRPr lang="ru-RU"/>
        </a:p>
      </dgm:t>
    </dgm:pt>
    <dgm:pt modelId="{6C0D9576-26E0-413E-8205-D581B5AFCDD0}" type="pres">
      <dgm:prSet presAssocID="{6EF314DE-93F9-4B09-A2E1-8D2A6EDFAB19}" presName="vert1" presStyleCnt="0"/>
      <dgm:spPr/>
    </dgm:pt>
  </dgm:ptLst>
  <dgm:cxnLst>
    <dgm:cxn modelId="{69160F13-C0A0-41E4-B9C1-B482D86FC67A}" type="presOf" srcId="{6EF314DE-93F9-4B09-A2E1-8D2A6EDFAB19}" destId="{C393633C-B4B3-4985-904F-14C2A60654E9}" srcOrd="0" destOrd="0" presId="urn:microsoft.com/office/officeart/2008/layout/LinedList"/>
    <dgm:cxn modelId="{1A091D35-3E3E-4493-9B59-92240F72CDAF}" srcId="{642219AC-0B09-4BB7-A908-6BA8B7385830}" destId="{96C444E7-BAA8-4AA3-BE3D-165699B27237}" srcOrd="0" destOrd="0" parTransId="{95B4DF27-82FA-4D47-A41B-AE83B69F39E9}" sibTransId="{FD2142FC-9D8A-4987-A18B-848C9DBB1184}"/>
    <dgm:cxn modelId="{971DC1E3-3520-48C9-BA37-E1F6B1CB7736}" type="presOf" srcId="{642219AC-0B09-4BB7-A908-6BA8B7385830}" destId="{1208B021-0345-49CF-BBFA-4DF18C54F3FE}" srcOrd="0" destOrd="0" presId="urn:microsoft.com/office/officeart/2008/layout/LinedList"/>
    <dgm:cxn modelId="{3B5160CA-0BC6-4ABC-A251-3C5426A23E36}" srcId="{642219AC-0B09-4BB7-A908-6BA8B7385830}" destId="{6EF314DE-93F9-4B09-A2E1-8D2A6EDFAB19}" srcOrd="1" destOrd="0" parTransId="{EE9E9ADE-9C8F-4F69-BE56-BAE31A1CFC44}" sibTransId="{A9A65BEF-424B-4BE4-ACD1-4F8F0C68D02D}"/>
    <dgm:cxn modelId="{16501D35-75A5-48B8-9C59-8842781BD198}" type="presOf" srcId="{96C444E7-BAA8-4AA3-BE3D-165699B27237}" destId="{594F0133-1826-4339-973C-1B969A97298F}" srcOrd="0" destOrd="0" presId="urn:microsoft.com/office/officeart/2008/layout/LinedList"/>
    <dgm:cxn modelId="{1B94AB66-9742-4817-9ADD-EF15A9E507A7}" type="presParOf" srcId="{1208B021-0345-49CF-BBFA-4DF18C54F3FE}" destId="{9B26306B-1041-4441-85BA-1BF31F2A62E0}" srcOrd="0" destOrd="0" presId="urn:microsoft.com/office/officeart/2008/layout/LinedList"/>
    <dgm:cxn modelId="{F7E6100B-876F-43D5-B175-9C3E8BD75CD6}" type="presParOf" srcId="{1208B021-0345-49CF-BBFA-4DF18C54F3FE}" destId="{8FE48584-F996-48C8-94CB-3F198ABDD4AC}" srcOrd="1" destOrd="0" presId="urn:microsoft.com/office/officeart/2008/layout/LinedList"/>
    <dgm:cxn modelId="{96F37323-D271-4469-92CE-347C026A5324}" type="presParOf" srcId="{8FE48584-F996-48C8-94CB-3F198ABDD4AC}" destId="{594F0133-1826-4339-973C-1B969A97298F}" srcOrd="0" destOrd="0" presId="urn:microsoft.com/office/officeart/2008/layout/LinedList"/>
    <dgm:cxn modelId="{28748D30-61FE-4EE8-B436-D63E8518B9EE}" type="presParOf" srcId="{8FE48584-F996-48C8-94CB-3F198ABDD4AC}" destId="{B9064256-35E4-4BE9-A743-F4ADD0471317}" srcOrd="1" destOrd="0" presId="urn:microsoft.com/office/officeart/2008/layout/LinedList"/>
    <dgm:cxn modelId="{E2F19A3E-146D-446C-AC8D-6C7456F92B24}" type="presParOf" srcId="{1208B021-0345-49CF-BBFA-4DF18C54F3FE}" destId="{2EC097DB-AFEB-4F53-83E4-583FA7A4C018}" srcOrd="2" destOrd="0" presId="urn:microsoft.com/office/officeart/2008/layout/LinedList"/>
    <dgm:cxn modelId="{E294D6F4-8EA4-404F-9F3C-6603CB01481C}" type="presParOf" srcId="{1208B021-0345-49CF-BBFA-4DF18C54F3FE}" destId="{5B85286E-2232-412E-8E0E-E3949C625549}" srcOrd="3" destOrd="0" presId="urn:microsoft.com/office/officeart/2008/layout/LinedList"/>
    <dgm:cxn modelId="{E4BB4A32-9489-45BC-A7F6-288CE4B6746F}" type="presParOf" srcId="{5B85286E-2232-412E-8E0E-E3949C625549}" destId="{C393633C-B4B3-4985-904F-14C2A60654E9}" srcOrd="0" destOrd="0" presId="urn:microsoft.com/office/officeart/2008/layout/LinedList"/>
    <dgm:cxn modelId="{53123487-73A8-4F67-8F94-C3BA50731673}" type="presParOf" srcId="{5B85286E-2232-412E-8E0E-E3949C625549}" destId="{6C0D9576-26E0-413E-8205-D581B5AFCD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D68D7-A72D-42DD-9015-E12368721D0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ru-RU"/>
        </a:p>
      </dgm:t>
    </dgm:pt>
    <dgm:pt modelId="{09E868E3-A139-4E8B-A4AF-62C1B12FE620}">
      <dgm:prSet custT="1"/>
      <dgm:spPr/>
      <dgm:t>
        <a:bodyPr/>
        <a:lstStyle/>
        <a:p>
          <a:pPr algn="just" rtl="0"/>
          <a:r>
            <a:rPr lang="ru-RU" sz="1600" dirty="0" smtClean="0"/>
            <a:t>При помощи рентгеновских лучей можно </a:t>
          </a:r>
          <a:r>
            <a:rPr lang="ru-RU" sz="1600" b="1" i="1" dirty="0" smtClean="0">
              <a:effectLst>
                <a:outerShdw blurRad="38100" dist="38100" dir="2700000" algn="tl">
                  <a:srgbClr val="000000">
                    <a:alpha val="43137"/>
                  </a:srgbClr>
                </a:outerShdw>
              </a:effectLst>
            </a:rPr>
            <a:t>«просветить» человеческое тело</a:t>
          </a:r>
          <a:r>
            <a:rPr lang="ru-RU" sz="1600" dirty="0" smtClean="0"/>
            <a:t>, в результате чего можно получить изображение костей, а в современных приборах и внутренних органов </a:t>
          </a:r>
          <a:endParaRPr lang="ru-RU" sz="1600" dirty="0"/>
        </a:p>
      </dgm:t>
    </dgm:pt>
    <dgm:pt modelId="{A00B98BC-102A-49F1-A9C0-38F46CDD9F7C}" type="parTrans" cxnId="{16A2E66A-7BC5-42D3-901F-14CCD450F5EC}">
      <dgm:prSet/>
      <dgm:spPr/>
      <dgm:t>
        <a:bodyPr/>
        <a:lstStyle/>
        <a:p>
          <a:endParaRPr lang="ru-RU" sz="2800"/>
        </a:p>
      </dgm:t>
    </dgm:pt>
    <dgm:pt modelId="{FC8115C5-0A4E-44D9-9E71-B03B435AD393}" type="sibTrans" cxnId="{16A2E66A-7BC5-42D3-901F-14CCD450F5EC}">
      <dgm:prSet/>
      <dgm:spPr/>
      <dgm:t>
        <a:bodyPr/>
        <a:lstStyle/>
        <a:p>
          <a:endParaRPr lang="ru-RU" sz="2800"/>
        </a:p>
      </dgm:t>
    </dgm:pt>
    <dgm:pt modelId="{4B182257-112A-4B9A-BCCD-49D022598BCB}">
      <dgm:prSet custT="1"/>
      <dgm:spPr/>
      <dgm:t>
        <a:bodyPr/>
        <a:lstStyle/>
        <a:p>
          <a:pPr algn="just" rtl="0"/>
          <a:r>
            <a:rPr lang="ru-RU" sz="1600" dirty="0" smtClean="0"/>
            <a:t>Выявление дефектов в изделиях с помощью рентгеновского излучения называется </a:t>
          </a:r>
          <a:r>
            <a:rPr lang="ru-RU" sz="1600" b="1" i="1" dirty="0" smtClean="0">
              <a:solidFill>
                <a:schemeClr val="tx1"/>
              </a:solidFill>
              <a:effectLst>
                <a:outerShdw blurRad="38100" dist="38100" dir="2700000" algn="tl">
                  <a:srgbClr val="000000">
                    <a:alpha val="43137"/>
                  </a:srgbClr>
                </a:outerShdw>
              </a:effectLst>
            </a:rPr>
            <a:t>рентгеновской дефектоскопией</a:t>
          </a:r>
          <a:endParaRPr lang="ru-RU" sz="1600" b="1" i="1" dirty="0">
            <a:solidFill>
              <a:schemeClr val="tx1"/>
            </a:solidFill>
            <a:effectLst>
              <a:outerShdw blurRad="38100" dist="38100" dir="2700000" algn="tl">
                <a:srgbClr val="000000">
                  <a:alpha val="43137"/>
                </a:srgbClr>
              </a:outerShdw>
            </a:effectLst>
          </a:endParaRPr>
        </a:p>
      </dgm:t>
    </dgm:pt>
    <dgm:pt modelId="{B258E1EB-95DC-44B6-895E-B686CABDB650}" type="parTrans" cxnId="{0E6CC7AD-7CA6-4DAB-9A23-F1A5D07C9AE1}">
      <dgm:prSet/>
      <dgm:spPr/>
      <dgm:t>
        <a:bodyPr/>
        <a:lstStyle/>
        <a:p>
          <a:endParaRPr lang="ru-RU" sz="2800"/>
        </a:p>
      </dgm:t>
    </dgm:pt>
    <dgm:pt modelId="{50234744-6D94-4E29-AAC0-59C70EEB2A39}" type="sibTrans" cxnId="{0E6CC7AD-7CA6-4DAB-9A23-F1A5D07C9AE1}">
      <dgm:prSet/>
      <dgm:spPr/>
      <dgm:t>
        <a:bodyPr/>
        <a:lstStyle/>
        <a:p>
          <a:endParaRPr lang="ru-RU" sz="2800"/>
        </a:p>
      </dgm:t>
    </dgm:pt>
    <dgm:pt modelId="{A5BBE5DB-A986-4A3E-AD60-D2E9A1EAD6C9}">
      <dgm:prSet custT="1"/>
      <dgm:spPr/>
      <dgm:t>
        <a:bodyPr/>
        <a:lstStyle/>
        <a:p>
          <a:pPr algn="just" rtl="0"/>
          <a:r>
            <a:rPr lang="ru-RU" sz="1600" dirty="0" smtClean="0"/>
            <a:t>В материаловедении, кристаллографии, химии и биохимии рентгеновские лучи используются для выяснения структуры веществ на атомном уровне при помощи дифракционного рассеяния рентгеновского излучения. Известным примером является </a:t>
          </a:r>
          <a:r>
            <a:rPr lang="ru-RU" sz="1600" b="1" i="1" u="none" dirty="0" smtClean="0">
              <a:effectLst>
                <a:outerShdw blurRad="38100" dist="38100" dir="2700000" algn="tl">
                  <a:srgbClr val="000000">
                    <a:alpha val="43137"/>
                  </a:srgbClr>
                </a:outerShdw>
              </a:effectLst>
            </a:rPr>
            <a:t>определение структуры ДНК</a:t>
          </a:r>
          <a:endParaRPr lang="ru-RU" sz="1600" b="1" i="1" u="none" dirty="0">
            <a:effectLst>
              <a:outerShdw blurRad="38100" dist="38100" dir="2700000" algn="tl">
                <a:srgbClr val="000000">
                  <a:alpha val="43137"/>
                </a:srgbClr>
              </a:outerShdw>
            </a:effectLst>
          </a:endParaRPr>
        </a:p>
      </dgm:t>
    </dgm:pt>
    <dgm:pt modelId="{C485C3C2-5F0C-4499-83DC-511BD170ABAE}" type="parTrans" cxnId="{E5942A8D-3326-457B-812C-1EB5E8AEF471}">
      <dgm:prSet/>
      <dgm:spPr/>
      <dgm:t>
        <a:bodyPr/>
        <a:lstStyle/>
        <a:p>
          <a:endParaRPr lang="ru-RU" sz="2800"/>
        </a:p>
      </dgm:t>
    </dgm:pt>
    <dgm:pt modelId="{F22E4085-0AD7-4E5B-99B5-EF9C4B96532F}" type="sibTrans" cxnId="{E5942A8D-3326-457B-812C-1EB5E8AEF471}">
      <dgm:prSet/>
      <dgm:spPr/>
      <dgm:t>
        <a:bodyPr/>
        <a:lstStyle/>
        <a:p>
          <a:endParaRPr lang="ru-RU" sz="2800"/>
        </a:p>
      </dgm:t>
    </dgm:pt>
    <dgm:pt modelId="{EF0582B4-4696-4AA8-9DCB-0484AFAF18A3}" type="pres">
      <dgm:prSet presAssocID="{38FD68D7-A72D-42DD-9015-E12368721D0A}" presName="Name0" presStyleCnt="0">
        <dgm:presLayoutVars>
          <dgm:chMax val="7"/>
          <dgm:chPref val="7"/>
          <dgm:dir/>
        </dgm:presLayoutVars>
      </dgm:prSet>
      <dgm:spPr/>
      <dgm:t>
        <a:bodyPr/>
        <a:lstStyle/>
        <a:p>
          <a:endParaRPr lang="ru-RU"/>
        </a:p>
      </dgm:t>
    </dgm:pt>
    <dgm:pt modelId="{67172A83-7167-467F-83ED-A6F813E4442A}" type="pres">
      <dgm:prSet presAssocID="{38FD68D7-A72D-42DD-9015-E12368721D0A}" presName="Name1" presStyleCnt="0"/>
      <dgm:spPr/>
    </dgm:pt>
    <dgm:pt modelId="{A7E83914-5289-4DFC-B781-8145B0EB68C6}" type="pres">
      <dgm:prSet presAssocID="{38FD68D7-A72D-42DD-9015-E12368721D0A}" presName="cycle" presStyleCnt="0"/>
      <dgm:spPr/>
    </dgm:pt>
    <dgm:pt modelId="{40FF63F0-E3C0-4B7C-8570-B410BAADC255}" type="pres">
      <dgm:prSet presAssocID="{38FD68D7-A72D-42DD-9015-E12368721D0A}" presName="srcNode" presStyleLbl="node1" presStyleIdx="0" presStyleCnt="3"/>
      <dgm:spPr/>
    </dgm:pt>
    <dgm:pt modelId="{FD7EE401-7882-478F-9789-9D0D6095DB61}" type="pres">
      <dgm:prSet presAssocID="{38FD68D7-A72D-42DD-9015-E12368721D0A}" presName="conn" presStyleLbl="parChTrans1D2" presStyleIdx="0" presStyleCnt="1"/>
      <dgm:spPr/>
      <dgm:t>
        <a:bodyPr/>
        <a:lstStyle/>
        <a:p>
          <a:endParaRPr lang="ru-RU"/>
        </a:p>
      </dgm:t>
    </dgm:pt>
    <dgm:pt modelId="{C0488CF3-A322-469E-84AD-D179B7B15082}" type="pres">
      <dgm:prSet presAssocID="{38FD68D7-A72D-42DD-9015-E12368721D0A}" presName="extraNode" presStyleLbl="node1" presStyleIdx="0" presStyleCnt="3"/>
      <dgm:spPr/>
    </dgm:pt>
    <dgm:pt modelId="{D31ACB7A-5EB2-442E-A2EB-5CF12513E9F6}" type="pres">
      <dgm:prSet presAssocID="{38FD68D7-A72D-42DD-9015-E12368721D0A}" presName="dstNode" presStyleLbl="node1" presStyleIdx="0" presStyleCnt="3"/>
      <dgm:spPr/>
    </dgm:pt>
    <dgm:pt modelId="{5181B45E-F38E-449D-9F11-06088D091F3F}" type="pres">
      <dgm:prSet presAssocID="{09E868E3-A139-4E8B-A4AF-62C1B12FE620}" presName="text_1" presStyleLbl="node1" presStyleIdx="0" presStyleCnt="3">
        <dgm:presLayoutVars>
          <dgm:bulletEnabled val="1"/>
        </dgm:presLayoutVars>
      </dgm:prSet>
      <dgm:spPr/>
      <dgm:t>
        <a:bodyPr/>
        <a:lstStyle/>
        <a:p>
          <a:endParaRPr lang="ru-RU"/>
        </a:p>
      </dgm:t>
    </dgm:pt>
    <dgm:pt modelId="{C035F1D9-7EEB-47DB-A169-FCE0880F5068}" type="pres">
      <dgm:prSet presAssocID="{09E868E3-A139-4E8B-A4AF-62C1B12FE620}" presName="accent_1" presStyleCnt="0"/>
      <dgm:spPr/>
    </dgm:pt>
    <dgm:pt modelId="{A9587CA5-3597-439E-9DF6-44C231F6161E}" type="pres">
      <dgm:prSet presAssocID="{09E868E3-A139-4E8B-A4AF-62C1B12FE620}" presName="accentRepeatNode" presStyleLbl="solidFgAcc1" presStyleIdx="0" presStyleCnt="3"/>
      <dgm:spPr/>
    </dgm:pt>
    <dgm:pt modelId="{03268883-1AAF-4368-B754-831E10054012}" type="pres">
      <dgm:prSet presAssocID="{4B182257-112A-4B9A-BCCD-49D022598BCB}" presName="text_2" presStyleLbl="node1" presStyleIdx="1" presStyleCnt="3">
        <dgm:presLayoutVars>
          <dgm:bulletEnabled val="1"/>
        </dgm:presLayoutVars>
      </dgm:prSet>
      <dgm:spPr/>
      <dgm:t>
        <a:bodyPr/>
        <a:lstStyle/>
        <a:p>
          <a:endParaRPr lang="ru-RU"/>
        </a:p>
      </dgm:t>
    </dgm:pt>
    <dgm:pt modelId="{290EE46D-A71B-4FAE-BDDF-5F1384421956}" type="pres">
      <dgm:prSet presAssocID="{4B182257-112A-4B9A-BCCD-49D022598BCB}" presName="accent_2" presStyleCnt="0"/>
      <dgm:spPr/>
    </dgm:pt>
    <dgm:pt modelId="{A7030C9B-9962-4A84-90C2-8FEE04F537D6}" type="pres">
      <dgm:prSet presAssocID="{4B182257-112A-4B9A-BCCD-49D022598BCB}" presName="accentRepeatNode" presStyleLbl="solidFgAcc1" presStyleIdx="1" presStyleCnt="3"/>
      <dgm:spPr/>
    </dgm:pt>
    <dgm:pt modelId="{2267F8FF-72A5-4A86-BE5F-E1458AAF68E1}" type="pres">
      <dgm:prSet presAssocID="{A5BBE5DB-A986-4A3E-AD60-D2E9A1EAD6C9}" presName="text_3" presStyleLbl="node1" presStyleIdx="2" presStyleCnt="3">
        <dgm:presLayoutVars>
          <dgm:bulletEnabled val="1"/>
        </dgm:presLayoutVars>
      </dgm:prSet>
      <dgm:spPr/>
      <dgm:t>
        <a:bodyPr/>
        <a:lstStyle/>
        <a:p>
          <a:endParaRPr lang="ru-RU"/>
        </a:p>
      </dgm:t>
    </dgm:pt>
    <dgm:pt modelId="{F315D58D-19B9-4BC6-BB57-AB948D67FF90}" type="pres">
      <dgm:prSet presAssocID="{A5BBE5DB-A986-4A3E-AD60-D2E9A1EAD6C9}" presName="accent_3" presStyleCnt="0"/>
      <dgm:spPr/>
    </dgm:pt>
    <dgm:pt modelId="{7B8DE873-4F04-4CC5-9B2B-174EA5E8F481}" type="pres">
      <dgm:prSet presAssocID="{A5BBE5DB-A986-4A3E-AD60-D2E9A1EAD6C9}" presName="accentRepeatNode" presStyleLbl="solidFgAcc1" presStyleIdx="2" presStyleCnt="3"/>
      <dgm:spPr/>
    </dgm:pt>
  </dgm:ptLst>
  <dgm:cxnLst>
    <dgm:cxn modelId="{2B63BD70-2225-4F57-B997-0DF59FB890FC}" type="presOf" srcId="{A5BBE5DB-A986-4A3E-AD60-D2E9A1EAD6C9}" destId="{2267F8FF-72A5-4A86-BE5F-E1458AAF68E1}" srcOrd="0" destOrd="0" presId="urn:microsoft.com/office/officeart/2008/layout/VerticalCurvedList"/>
    <dgm:cxn modelId="{0E6CC7AD-7CA6-4DAB-9A23-F1A5D07C9AE1}" srcId="{38FD68D7-A72D-42DD-9015-E12368721D0A}" destId="{4B182257-112A-4B9A-BCCD-49D022598BCB}" srcOrd="1" destOrd="0" parTransId="{B258E1EB-95DC-44B6-895E-B686CABDB650}" sibTransId="{50234744-6D94-4E29-AAC0-59C70EEB2A39}"/>
    <dgm:cxn modelId="{E6FD58CD-C503-4AA1-857D-20BB8271737F}" type="presOf" srcId="{FC8115C5-0A4E-44D9-9E71-B03B435AD393}" destId="{FD7EE401-7882-478F-9789-9D0D6095DB61}" srcOrd="0" destOrd="0" presId="urn:microsoft.com/office/officeart/2008/layout/VerticalCurvedList"/>
    <dgm:cxn modelId="{E5942A8D-3326-457B-812C-1EB5E8AEF471}" srcId="{38FD68D7-A72D-42DD-9015-E12368721D0A}" destId="{A5BBE5DB-A986-4A3E-AD60-D2E9A1EAD6C9}" srcOrd="2" destOrd="0" parTransId="{C485C3C2-5F0C-4499-83DC-511BD170ABAE}" sibTransId="{F22E4085-0AD7-4E5B-99B5-EF9C4B96532F}"/>
    <dgm:cxn modelId="{5721A133-F9C3-4772-BEFE-60FF358E2091}" type="presOf" srcId="{4B182257-112A-4B9A-BCCD-49D022598BCB}" destId="{03268883-1AAF-4368-B754-831E10054012}" srcOrd="0" destOrd="0" presId="urn:microsoft.com/office/officeart/2008/layout/VerticalCurvedList"/>
    <dgm:cxn modelId="{295CCE11-AA13-4563-8419-5107ED9B0AE2}" type="presOf" srcId="{38FD68D7-A72D-42DD-9015-E12368721D0A}" destId="{EF0582B4-4696-4AA8-9DCB-0484AFAF18A3}" srcOrd="0" destOrd="0" presId="urn:microsoft.com/office/officeart/2008/layout/VerticalCurvedList"/>
    <dgm:cxn modelId="{16A2E66A-7BC5-42D3-901F-14CCD450F5EC}" srcId="{38FD68D7-A72D-42DD-9015-E12368721D0A}" destId="{09E868E3-A139-4E8B-A4AF-62C1B12FE620}" srcOrd="0" destOrd="0" parTransId="{A00B98BC-102A-49F1-A9C0-38F46CDD9F7C}" sibTransId="{FC8115C5-0A4E-44D9-9E71-B03B435AD393}"/>
    <dgm:cxn modelId="{3C928A50-5707-48D9-BABA-8E399EEB24FC}" type="presOf" srcId="{09E868E3-A139-4E8B-A4AF-62C1B12FE620}" destId="{5181B45E-F38E-449D-9F11-06088D091F3F}" srcOrd="0" destOrd="0" presId="urn:microsoft.com/office/officeart/2008/layout/VerticalCurvedList"/>
    <dgm:cxn modelId="{F997D99D-4C86-4300-B1C4-39084AD23D62}" type="presParOf" srcId="{EF0582B4-4696-4AA8-9DCB-0484AFAF18A3}" destId="{67172A83-7167-467F-83ED-A6F813E4442A}" srcOrd="0" destOrd="0" presId="urn:microsoft.com/office/officeart/2008/layout/VerticalCurvedList"/>
    <dgm:cxn modelId="{A3CFB571-1B8D-4D54-A6A9-A51B5FD61C33}" type="presParOf" srcId="{67172A83-7167-467F-83ED-A6F813E4442A}" destId="{A7E83914-5289-4DFC-B781-8145B0EB68C6}" srcOrd="0" destOrd="0" presId="urn:microsoft.com/office/officeart/2008/layout/VerticalCurvedList"/>
    <dgm:cxn modelId="{5F2566EC-FCAD-4213-92A1-0EB08ABA6D02}" type="presParOf" srcId="{A7E83914-5289-4DFC-B781-8145B0EB68C6}" destId="{40FF63F0-E3C0-4B7C-8570-B410BAADC255}" srcOrd="0" destOrd="0" presId="urn:microsoft.com/office/officeart/2008/layout/VerticalCurvedList"/>
    <dgm:cxn modelId="{F6E14D1B-FF48-49DA-89B6-55DB9B36681A}" type="presParOf" srcId="{A7E83914-5289-4DFC-B781-8145B0EB68C6}" destId="{FD7EE401-7882-478F-9789-9D0D6095DB61}" srcOrd="1" destOrd="0" presId="urn:microsoft.com/office/officeart/2008/layout/VerticalCurvedList"/>
    <dgm:cxn modelId="{6CADFDC2-BE85-4232-AA24-6685D29B60CF}" type="presParOf" srcId="{A7E83914-5289-4DFC-B781-8145B0EB68C6}" destId="{C0488CF3-A322-469E-84AD-D179B7B15082}" srcOrd="2" destOrd="0" presId="urn:microsoft.com/office/officeart/2008/layout/VerticalCurvedList"/>
    <dgm:cxn modelId="{AD3FD0BB-0849-41DD-A7EB-1451E65A8805}" type="presParOf" srcId="{A7E83914-5289-4DFC-B781-8145B0EB68C6}" destId="{D31ACB7A-5EB2-442E-A2EB-5CF12513E9F6}" srcOrd="3" destOrd="0" presId="urn:microsoft.com/office/officeart/2008/layout/VerticalCurvedList"/>
    <dgm:cxn modelId="{7263A75D-B1F0-445C-B5E3-2CB15D990E90}" type="presParOf" srcId="{67172A83-7167-467F-83ED-A6F813E4442A}" destId="{5181B45E-F38E-449D-9F11-06088D091F3F}" srcOrd="1" destOrd="0" presId="urn:microsoft.com/office/officeart/2008/layout/VerticalCurvedList"/>
    <dgm:cxn modelId="{9E75D538-8F1B-4E39-AC90-8D8990E73788}" type="presParOf" srcId="{67172A83-7167-467F-83ED-A6F813E4442A}" destId="{C035F1D9-7EEB-47DB-A169-FCE0880F5068}" srcOrd="2" destOrd="0" presId="urn:microsoft.com/office/officeart/2008/layout/VerticalCurvedList"/>
    <dgm:cxn modelId="{E4C4BE35-D9E8-4292-B221-FFFF33E87A74}" type="presParOf" srcId="{C035F1D9-7EEB-47DB-A169-FCE0880F5068}" destId="{A9587CA5-3597-439E-9DF6-44C231F6161E}" srcOrd="0" destOrd="0" presId="urn:microsoft.com/office/officeart/2008/layout/VerticalCurvedList"/>
    <dgm:cxn modelId="{AF099F59-E258-4973-9343-C5CDF3607DC0}" type="presParOf" srcId="{67172A83-7167-467F-83ED-A6F813E4442A}" destId="{03268883-1AAF-4368-B754-831E10054012}" srcOrd="3" destOrd="0" presId="urn:microsoft.com/office/officeart/2008/layout/VerticalCurvedList"/>
    <dgm:cxn modelId="{71329D66-F87C-456A-9F5D-70EA02A6DFD7}" type="presParOf" srcId="{67172A83-7167-467F-83ED-A6F813E4442A}" destId="{290EE46D-A71B-4FAE-BDDF-5F1384421956}" srcOrd="4" destOrd="0" presId="urn:microsoft.com/office/officeart/2008/layout/VerticalCurvedList"/>
    <dgm:cxn modelId="{FFDDD3EF-5D66-47AC-A495-134BF83A83FC}" type="presParOf" srcId="{290EE46D-A71B-4FAE-BDDF-5F1384421956}" destId="{A7030C9B-9962-4A84-90C2-8FEE04F537D6}" srcOrd="0" destOrd="0" presId="urn:microsoft.com/office/officeart/2008/layout/VerticalCurvedList"/>
    <dgm:cxn modelId="{9DB40A33-17B1-4379-8C73-1980042BCA58}" type="presParOf" srcId="{67172A83-7167-467F-83ED-A6F813E4442A}" destId="{2267F8FF-72A5-4A86-BE5F-E1458AAF68E1}" srcOrd="5" destOrd="0" presId="urn:microsoft.com/office/officeart/2008/layout/VerticalCurvedList"/>
    <dgm:cxn modelId="{D0BBB058-BC11-498D-ABC2-670BD037AC7E}" type="presParOf" srcId="{67172A83-7167-467F-83ED-A6F813E4442A}" destId="{F315D58D-19B9-4BC6-BB57-AB948D67FF90}" srcOrd="6" destOrd="0" presId="urn:microsoft.com/office/officeart/2008/layout/VerticalCurvedList"/>
    <dgm:cxn modelId="{B8A237DC-2BDA-4726-B876-083A8E3ED982}" type="presParOf" srcId="{F315D58D-19B9-4BC6-BB57-AB948D67FF90}" destId="{7B8DE873-4F04-4CC5-9B2B-174EA5E8F4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40703-A2C4-45C6-8A68-B6EC3FB3ACE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ru-RU"/>
        </a:p>
      </dgm:t>
    </dgm:pt>
    <dgm:pt modelId="{C54931B9-50C2-48A6-95A9-E8BE28F3A518}">
      <dgm:prSet custT="1"/>
      <dgm:spPr/>
      <dgm:t>
        <a:bodyPr/>
        <a:lstStyle/>
        <a:p>
          <a:pPr algn="just" rtl="0"/>
          <a:r>
            <a:rPr lang="ru-RU" sz="1600" dirty="0" smtClean="0"/>
            <a:t>При помощи рентгеновских лучей может быть определён химический состав вещества. Этот аналитический метод называется </a:t>
          </a:r>
          <a:r>
            <a:rPr lang="ru-RU" sz="1600" b="1" i="1" dirty="0" err="1" smtClean="0">
              <a:effectLst>
                <a:outerShdw blurRad="38100" dist="38100" dir="2700000" algn="tl">
                  <a:srgbClr val="000000">
                    <a:alpha val="43137"/>
                  </a:srgbClr>
                </a:outerShdw>
              </a:effectLst>
            </a:rPr>
            <a:t>рентгенофлуоресцентным</a:t>
          </a:r>
          <a:r>
            <a:rPr lang="ru-RU" sz="1600" b="1" i="1" dirty="0" smtClean="0">
              <a:effectLst>
                <a:outerShdw blurRad="38100" dist="38100" dir="2700000" algn="tl">
                  <a:srgbClr val="000000">
                    <a:alpha val="43137"/>
                  </a:srgbClr>
                </a:outerShdw>
              </a:effectLst>
            </a:rPr>
            <a:t> анализом</a:t>
          </a:r>
          <a:endParaRPr lang="ru-RU" sz="1600" b="1" i="1" dirty="0">
            <a:effectLst>
              <a:outerShdw blurRad="38100" dist="38100" dir="2700000" algn="tl">
                <a:srgbClr val="000000">
                  <a:alpha val="43137"/>
                </a:srgbClr>
              </a:outerShdw>
            </a:effectLst>
          </a:endParaRPr>
        </a:p>
      </dgm:t>
    </dgm:pt>
    <dgm:pt modelId="{80C24ECB-75BB-4A0E-9BBE-E2768CA5308E}" type="parTrans" cxnId="{30D508E8-4526-4F57-AA86-B25E5A8E2297}">
      <dgm:prSet/>
      <dgm:spPr/>
      <dgm:t>
        <a:bodyPr/>
        <a:lstStyle/>
        <a:p>
          <a:endParaRPr lang="ru-RU" sz="2000"/>
        </a:p>
      </dgm:t>
    </dgm:pt>
    <dgm:pt modelId="{7D47161A-C95D-47AC-B572-2559939E2735}" type="sibTrans" cxnId="{30D508E8-4526-4F57-AA86-B25E5A8E2297}">
      <dgm:prSet/>
      <dgm:spPr/>
      <dgm:t>
        <a:bodyPr/>
        <a:lstStyle/>
        <a:p>
          <a:endParaRPr lang="ru-RU" sz="2000"/>
        </a:p>
      </dgm:t>
    </dgm:pt>
    <dgm:pt modelId="{E8E57DEC-75FE-4059-B043-D5725BD32FC5}">
      <dgm:prSet custT="1"/>
      <dgm:spPr/>
      <dgm:t>
        <a:bodyPr/>
        <a:lstStyle/>
        <a:p>
          <a:pPr algn="just" rtl="0"/>
          <a:r>
            <a:rPr lang="ru-RU" sz="1600" dirty="0" smtClean="0"/>
            <a:t>В аэропортах активно применяются</a:t>
          </a:r>
          <a:r>
            <a:rPr lang="ru-RU" sz="1600" b="1" i="1" dirty="0" smtClean="0">
              <a:solidFill>
                <a:schemeClr val="tx1"/>
              </a:solidFill>
            </a:rPr>
            <a:t> </a:t>
          </a:r>
          <a:r>
            <a:rPr lang="ru-RU" sz="1600" b="1" i="1" dirty="0" err="1" smtClean="0">
              <a:solidFill>
                <a:schemeClr val="tx1"/>
              </a:solidFill>
              <a:effectLst>
                <a:outerShdw blurRad="38100" dist="38100" dir="2700000" algn="tl">
                  <a:srgbClr val="000000">
                    <a:alpha val="43137"/>
                  </a:srgbClr>
                </a:outerShdw>
              </a:effectLst>
            </a:rPr>
            <a:t>рентгенотелевизионные</a:t>
          </a:r>
          <a:r>
            <a:rPr lang="ru-RU" sz="1600" b="1" i="1" dirty="0" smtClean="0">
              <a:solidFill>
                <a:schemeClr val="tx1"/>
              </a:solidFill>
              <a:effectLst>
                <a:outerShdw blurRad="38100" dist="38100" dir="2700000" algn="tl">
                  <a:srgbClr val="000000">
                    <a:alpha val="43137"/>
                  </a:srgbClr>
                </a:outerShdw>
              </a:effectLst>
            </a:rPr>
            <a:t> </a:t>
          </a:r>
          <a:r>
            <a:rPr lang="ru-RU" sz="1600" b="1" i="1" dirty="0" err="1" smtClean="0">
              <a:solidFill>
                <a:schemeClr val="tx1"/>
              </a:solidFill>
              <a:effectLst>
                <a:outerShdw blurRad="38100" dist="38100" dir="2700000" algn="tl">
                  <a:srgbClr val="000000">
                    <a:alpha val="43137"/>
                  </a:srgbClr>
                </a:outerShdw>
              </a:effectLst>
            </a:rPr>
            <a:t>интроскопы</a:t>
          </a:r>
          <a:r>
            <a:rPr lang="ru-RU" sz="1600" dirty="0" smtClean="0">
              <a:effectLst>
                <a:outerShdw blurRad="38100" dist="38100" dir="2700000" algn="tl">
                  <a:srgbClr val="000000">
                    <a:alpha val="43137"/>
                  </a:srgbClr>
                </a:outerShdw>
              </a:effectLst>
            </a:rPr>
            <a:t>,</a:t>
          </a:r>
          <a:r>
            <a:rPr lang="ru-RU" sz="1600" dirty="0" smtClean="0"/>
            <a:t> позволяющие просматривать содержимое ручной клади и багажа в целях визуального обнаружения на экране монитора предметов, представляющих опасность</a:t>
          </a:r>
          <a:endParaRPr lang="ru-RU" sz="1600" dirty="0"/>
        </a:p>
      </dgm:t>
    </dgm:pt>
    <dgm:pt modelId="{C5FB5A20-5B83-418C-9A57-06F7314E77A3}" type="parTrans" cxnId="{1C4C0561-DC5F-4D8C-82D2-AB6B8C6AAD7C}">
      <dgm:prSet/>
      <dgm:spPr/>
      <dgm:t>
        <a:bodyPr/>
        <a:lstStyle/>
        <a:p>
          <a:endParaRPr lang="ru-RU" sz="2000"/>
        </a:p>
      </dgm:t>
    </dgm:pt>
    <dgm:pt modelId="{F2D3E86D-8809-4006-B7CA-5275B2FF14E1}" type="sibTrans" cxnId="{1C4C0561-DC5F-4D8C-82D2-AB6B8C6AAD7C}">
      <dgm:prSet/>
      <dgm:spPr/>
      <dgm:t>
        <a:bodyPr/>
        <a:lstStyle/>
        <a:p>
          <a:endParaRPr lang="ru-RU" sz="2000"/>
        </a:p>
      </dgm:t>
    </dgm:pt>
    <dgm:pt modelId="{502D022E-54E0-4A2B-AA2E-DEF772DC883C}">
      <dgm:prSet custT="1"/>
      <dgm:spPr/>
      <dgm:t>
        <a:bodyPr/>
        <a:lstStyle/>
        <a:p>
          <a:pPr algn="just" rtl="0"/>
          <a:r>
            <a:rPr lang="ru-RU" sz="1600" b="1" i="1" dirty="0" smtClean="0">
              <a:solidFill>
                <a:schemeClr val="tx1"/>
              </a:solidFill>
              <a:effectLst>
                <a:outerShdw blurRad="38100" dist="38100" dir="2700000" algn="tl">
                  <a:srgbClr val="000000">
                    <a:alpha val="43137"/>
                  </a:srgbClr>
                </a:outerShdw>
              </a:effectLst>
            </a:rPr>
            <a:t>Рентгенотерапия </a:t>
          </a:r>
          <a:r>
            <a:rPr lang="ru-RU" sz="1600" dirty="0" smtClean="0"/>
            <a:t>— раздел лучевой терапии, охватывающий теорию и практику лечебного применения рентгеновских лучей.</a:t>
          </a:r>
          <a:endParaRPr lang="ru-RU" sz="1600" dirty="0"/>
        </a:p>
      </dgm:t>
    </dgm:pt>
    <dgm:pt modelId="{A5B05150-25AC-4168-A3FD-82C3E6ADF9AF}" type="parTrans" cxnId="{924F3746-C052-4E3A-A136-4956F1BAE3DC}">
      <dgm:prSet/>
      <dgm:spPr/>
      <dgm:t>
        <a:bodyPr/>
        <a:lstStyle/>
        <a:p>
          <a:endParaRPr lang="ru-RU" sz="2000"/>
        </a:p>
      </dgm:t>
    </dgm:pt>
    <dgm:pt modelId="{3CEA3B9B-7E6A-4035-BDD3-681263CA74A5}" type="sibTrans" cxnId="{924F3746-C052-4E3A-A136-4956F1BAE3DC}">
      <dgm:prSet/>
      <dgm:spPr/>
      <dgm:t>
        <a:bodyPr/>
        <a:lstStyle/>
        <a:p>
          <a:endParaRPr lang="ru-RU" sz="2000"/>
        </a:p>
      </dgm:t>
    </dgm:pt>
    <dgm:pt modelId="{87BC1DA3-1E06-4909-9923-8567ADB06C73}" type="pres">
      <dgm:prSet presAssocID="{33E40703-A2C4-45C6-8A68-B6EC3FB3ACE5}" presName="Name0" presStyleCnt="0">
        <dgm:presLayoutVars>
          <dgm:chMax val="7"/>
          <dgm:chPref val="7"/>
          <dgm:dir/>
        </dgm:presLayoutVars>
      </dgm:prSet>
      <dgm:spPr/>
      <dgm:t>
        <a:bodyPr/>
        <a:lstStyle/>
        <a:p>
          <a:endParaRPr lang="ru-RU"/>
        </a:p>
      </dgm:t>
    </dgm:pt>
    <dgm:pt modelId="{49A4C352-876C-4242-B5CD-006B7CA53789}" type="pres">
      <dgm:prSet presAssocID="{33E40703-A2C4-45C6-8A68-B6EC3FB3ACE5}" presName="Name1" presStyleCnt="0"/>
      <dgm:spPr/>
    </dgm:pt>
    <dgm:pt modelId="{3A05B4DF-B296-4FA1-9976-1A4CC3E2573B}" type="pres">
      <dgm:prSet presAssocID="{33E40703-A2C4-45C6-8A68-B6EC3FB3ACE5}" presName="cycle" presStyleCnt="0"/>
      <dgm:spPr/>
    </dgm:pt>
    <dgm:pt modelId="{E8123005-CE72-4EA1-8EBE-3669B2799AA7}" type="pres">
      <dgm:prSet presAssocID="{33E40703-A2C4-45C6-8A68-B6EC3FB3ACE5}" presName="srcNode" presStyleLbl="node1" presStyleIdx="0" presStyleCnt="3"/>
      <dgm:spPr/>
    </dgm:pt>
    <dgm:pt modelId="{7C400ACA-E383-4274-9340-9BAF2A623A83}" type="pres">
      <dgm:prSet presAssocID="{33E40703-A2C4-45C6-8A68-B6EC3FB3ACE5}" presName="conn" presStyleLbl="parChTrans1D2" presStyleIdx="0" presStyleCnt="1"/>
      <dgm:spPr/>
      <dgm:t>
        <a:bodyPr/>
        <a:lstStyle/>
        <a:p>
          <a:endParaRPr lang="ru-RU"/>
        </a:p>
      </dgm:t>
    </dgm:pt>
    <dgm:pt modelId="{481C0634-08E6-446E-B67F-230594272297}" type="pres">
      <dgm:prSet presAssocID="{33E40703-A2C4-45C6-8A68-B6EC3FB3ACE5}" presName="extraNode" presStyleLbl="node1" presStyleIdx="0" presStyleCnt="3"/>
      <dgm:spPr/>
    </dgm:pt>
    <dgm:pt modelId="{25D94E29-A423-4F58-B987-C8AFD1AEAD62}" type="pres">
      <dgm:prSet presAssocID="{33E40703-A2C4-45C6-8A68-B6EC3FB3ACE5}" presName="dstNode" presStyleLbl="node1" presStyleIdx="0" presStyleCnt="3"/>
      <dgm:spPr/>
    </dgm:pt>
    <dgm:pt modelId="{149BA74A-395C-4BED-9810-C9AF79BE4F21}" type="pres">
      <dgm:prSet presAssocID="{C54931B9-50C2-48A6-95A9-E8BE28F3A518}" presName="text_1" presStyleLbl="node1" presStyleIdx="0" presStyleCnt="3">
        <dgm:presLayoutVars>
          <dgm:bulletEnabled val="1"/>
        </dgm:presLayoutVars>
      </dgm:prSet>
      <dgm:spPr/>
      <dgm:t>
        <a:bodyPr/>
        <a:lstStyle/>
        <a:p>
          <a:endParaRPr lang="ru-RU"/>
        </a:p>
      </dgm:t>
    </dgm:pt>
    <dgm:pt modelId="{08C3DD06-7629-4D8B-83F1-F0890384E3F3}" type="pres">
      <dgm:prSet presAssocID="{C54931B9-50C2-48A6-95A9-E8BE28F3A518}" presName="accent_1" presStyleCnt="0"/>
      <dgm:spPr/>
    </dgm:pt>
    <dgm:pt modelId="{0D81BD97-A454-44D9-9391-0339AEE8E99F}" type="pres">
      <dgm:prSet presAssocID="{C54931B9-50C2-48A6-95A9-E8BE28F3A518}" presName="accentRepeatNode" presStyleLbl="solidFgAcc1" presStyleIdx="0" presStyleCnt="3"/>
      <dgm:spPr/>
    </dgm:pt>
    <dgm:pt modelId="{11D0DB52-E1F2-4207-AB28-28DA11952AEB}" type="pres">
      <dgm:prSet presAssocID="{E8E57DEC-75FE-4059-B043-D5725BD32FC5}" presName="text_2" presStyleLbl="node1" presStyleIdx="1" presStyleCnt="3">
        <dgm:presLayoutVars>
          <dgm:bulletEnabled val="1"/>
        </dgm:presLayoutVars>
      </dgm:prSet>
      <dgm:spPr/>
      <dgm:t>
        <a:bodyPr/>
        <a:lstStyle/>
        <a:p>
          <a:endParaRPr lang="ru-RU"/>
        </a:p>
      </dgm:t>
    </dgm:pt>
    <dgm:pt modelId="{E0CF0317-52E6-41BD-BA22-6829E64795DC}" type="pres">
      <dgm:prSet presAssocID="{E8E57DEC-75FE-4059-B043-D5725BD32FC5}" presName="accent_2" presStyleCnt="0"/>
      <dgm:spPr/>
    </dgm:pt>
    <dgm:pt modelId="{7758B1EB-00C3-49BF-BCA7-1BD8CF86ED89}" type="pres">
      <dgm:prSet presAssocID="{E8E57DEC-75FE-4059-B043-D5725BD32FC5}" presName="accentRepeatNode" presStyleLbl="solidFgAcc1" presStyleIdx="1" presStyleCnt="3"/>
      <dgm:spPr/>
    </dgm:pt>
    <dgm:pt modelId="{9968D6D9-3173-487B-B6AA-270989669EF3}" type="pres">
      <dgm:prSet presAssocID="{502D022E-54E0-4A2B-AA2E-DEF772DC883C}" presName="text_3" presStyleLbl="node1" presStyleIdx="2" presStyleCnt="3">
        <dgm:presLayoutVars>
          <dgm:bulletEnabled val="1"/>
        </dgm:presLayoutVars>
      </dgm:prSet>
      <dgm:spPr/>
      <dgm:t>
        <a:bodyPr/>
        <a:lstStyle/>
        <a:p>
          <a:endParaRPr lang="ru-RU"/>
        </a:p>
      </dgm:t>
    </dgm:pt>
    <dgm:pt modelId="{6E26A9BB-573B-4C4D-B764-B53A641E8241}" type="pres">
      <dgm:prSet presAssocID="{502D022E-54E0-4A2B-AA2E-DEF772DC883C}" presName="accent_3" presStyleCnt="0"/>
      <dgm:spPr/>
    </dgm:pt>
    <dgm:pt modelId="{0C6C57EF-65C9-4D50-959F-A15E2E653889}" type="pres">
      <dgm:prSet presAssocID="{502D022E-54E0-4A2B-AA2E-DEF772DC883C}" presName="accentRepeatNode" presStyleLbl="solidFgAcc1" presStyleIdx="2" presStyleCnt="3"/>
      <dgm:spPr/>
    </dgm:pt>
  </dgm:ptLst>
  <dgm:cxnLst>
    <dgm:cxn modelId="{4DAE8D99-8126-40B3-B632-12FCED239D91}" type="presOf" srcId="{E8E57DEC-75FE-4059-B043-D5725BD32FC5}" destId="{11D0DB52-E1F2-4207-AB28-28DA11952AEB}" srcOrd="0" destOrd="0" presId="urn:microsoft.com/office/officeart/2008/layout/VerticalCurvedList"/>
    <dgm:cxn modelId="{42D71D42-A7F5-49D1-B1D9-EF8B63BA2350}" type="presOf" srcId="{C54931B9-50C2-48A6-95A9-E8BE28F3A518}" destId="{149BA74A-395C-4BED-9810-C9AF79BE4F21}" srcOrd="0" destOrd="0" presId="urn:microsoft.com/office/officeart/2008/layout/VerticalCurvedList"/>
    <dgm:cxn modelId="{1C4C0561-DC5F-4D8C-82D2-AB6B8C6AAD7C}" srcId="{33E40703-A2C4-45C6-8A68-B6EC3FB3ACE5}" destId="{E8E57DEC-75FE-4059-B043-D5725BD32FC5}" srcOrd="1" destOrd="0" parTransId="{C5FB5A20-5B83-418C-9A57-06F7314E77A3}" sibTransId="{F2D3E86D-8809-4006-B7CA-5275B2FF14E1}"/>
    <dgm:cxn modelId="{30D508E8-4526-4F57-AA86-B25E5A8E2297}" srcId="{33E40703-A2C4-45C6-8A68-B6EC3FB3ACE5}" destId="{C54931B9-50C2-48A6-95A9-E8BE28F3A518}" srcOrd="0" destOrd="0" parTransId="{80C24ECB-75BB-4A0E-9BBE-E2768CA5308E}" sibTransId="{7D47161A-C95D-47AC-B572-2559939E2735}"/>
    <dgm:cxn modelId="{2C91B8C9-02E8-4274-8998-ED6C39556A2C}" type="presOf" srcId="{502D022E-54E0-4A2B-AA2E-DEF772DC883C}" destId="{9968D6D9-3173-487B-B6AA-270989669EF3}" srcOrd="0" destOrd="0" presId="urn:microsoft.com/office/officeart/2008/layout/VerticalCurvedList"/>
    <dgm:cxn modelId="{924F3746-C052-4E3A-A136-4956F1BAE3DC}" srcId="{33E40703-A2C4-45C6-8A68-B6EC3FB3ACE5}" destId="{502D022E-54E0-4A2B-AA2E-DEF772DC883C}" srcOrd="2" destOrd="0" parTransId="{A5B05150-25AC-4168-A3FD-82C3E6ADF9AF}" sibTransId="{3CEA3B9B-7E6A-4035-BDD3-681263CA74A5}"/>
    <dgm:cxn modelId="{BEC4C759-A411-45BA-B67B-AB5433B988C0}" type="presOf" srcId="{7D47161A-C95D-47AC-B572-2559939E2735}" destId="{7C400ACA-E383-4274-9340-9BAF2A623A83}" srcOrd="0" destOrd="0" presId="urn:microsoft.com/office/officeart/2008/layout/VerticalCurvedList"/>
    <dgm:cxn modelId="{F5A0A378-EDA0-480D-88EF-94EAB257EAB3}" type="presOf" srcId="{33E40703-A2C4-45C6-8A68-B6EC3FB3ACE5}" destId="{87BC1DA3-1E06-4909-9923-8567ADB06C73}" srcOrd="0" destOrd="0" presId="urn:microsoft.com/office/officeart/2008/layout/VerticalCurvedList"/>
    <dgm:cxn modelId="{FCE7215E-12CF-4DFC-936C-DBF33AE974DE}" type="presParOf" srcId="{87BC1DA3-1E06-4909-9923-8567ADB06C73}" destId="{49A4C352-876C-4242-B5CD-006B7CA53789}" srcOrd="0" destOrd="0" presId="urn:microsoft.com/office/officeart/2008/layout/VerticalCurvedList"/>
    <dgm:cxn modelId="{13E9E09D-7047-4569-B3F9-8327104A61A5}" type="presParOf" srcId="{49A4C352-876C-4242-B5CD-006B7CA53789}" destId="{3A05B4DF-B296-4FA1-9976-1A4CC3E2573B}" srcOrd="0" destOrd="0" presId="urn:microsoft.com/office/officeart/2008/layout/VerticalCurvedList"/>
    <dgm:cxn modelId="{057F130A-5156-4C1A-9833-F7A51D2F15B2}" type="presParOf" srcId="{3A05B4DF-B296-4FA1-9976-1A4CC3E2573B}" destId="{E8123005-CE72-4EA1-8EBE-3669B2799AA7}" srcOrd="0" destOrd="0" presId="urn:microsoft.com/office/officeart/2008/layout/VerticalCurvedList"/>
    <dgm:cxn modelId="{F95360E6-A64E-452C-80AB-D11B5030BBC8}" type="presParOf" srcId="{3A05B4DF-B296-4FA1-9976-1A4CC3E2573B}" destId="{7C400ACA-E383-4274-9340-9BAF2A623A83}" srcOrd="1" destOrd="0" presId="urn:microsoft.com/office/officeart/2008/layout/VerticalCurvedList"/>
    <dgm:cxn modelId="{D1B9FE88-620B-459D-97DE-C707BF125A3E}" type="presParOf" srcId="{3A05B4DF-B296-4FA1-9976-1A4CC3E2573B}" destId="{481C0634-08E6-446E-B67F-230594272297}" srcOrd="2" destOrd="0" presId="urn:microsoft.com/office/officeart/2008/layout/VerticalCurvedList"/>
    <dgm:cxn modelId="{5B698C28-54C9-4949-8ABF-BCDE633A58BA}" type="presParOf" srcId="{3A05B4DF-B296-4FA1-9976-1A4CC3E2573B}" destId="{25D94E29-A423-4F58-B987-C8AFD1AEAD62}" srcOrd="3" destOrd="0" presId="urn:microsoft.com/office/officeart/2008/layout/VerticalCurvedList"/>
    <dgm:cxn modelId="{A26B5B85-B191-486B-BD6B-2EA07AF1BE6A}" type="presParOf" srcId="{49A4C352-876C-4242-B5CD-006B7CA53789}" destId="{149BA74A-395C-4BED-9810-C9AF79BE4F21}" srcOrd="1" destOrd="0" presId="urn:microsoft.com/office/officeart/2008/layout/VerticalCurvedList"/>
    <dgm:cxn modelId="{4680BD70-7321-490C-85B7-D3F1D9D55F5D}" type="presParOf" srcId="{49A4C352-876C-4242-B5CD-006B7CA53789}" destId="{08C3DD06-7629-4D8B-83F1-F0890384E3F3}" srcOrd="2" destOrd="0" presId="urn:microsoft.com/office/officeart/2008/layout/VerticalCurvedList"/>
    <dgm:cxn modelId="{2B7A1DE1-32E5-4FB9-A883-EBC3F9728536}" type="presParOf" srcId="{08C3DD06-7629-4D8B-83F1-F0890384E3F3}" destId="{0D81BD97-A454-44D9-9391-0339AEE8E99F}" srcOrd="0" destOrd="0" presId="urn:microsoft.com/office/officeart/2008/layout/VerticalCurvedList"/>
    <dgm:cxn modelId="{5C2A91C3-ECBD-464F-B00D-F20329B45E38}" type="presParOf" srcId="{49A4C352-876C-4242-B5CD-006B7CA53789}" destId="{11D0DB52-E1F2-4207-AB28-28DA11952AEB}" srcOrd="3" destOrd="0" presId="urn:microsoft.com/office/officeart/2008/layout/VerticalCurvedList"/>
    <dgm:cxn modelId="{F31BAFF0-12F4-4F71-9E60-07107128F367}" type="presParOf" srcId="{49A4C352-876C-4242-B5CD-006B7CA53789}" destId="{E0CF0317-52E6-41BD-BA22-6829E64795DC}" srcOrd="4" destOrd="0" presId="urn:microsoft.com/office/officeart/2008/layout/VerticalCurvedList"/>
    <dgm:cxn modelId="{0C33043C-179F-46E8-9AE1-424766242FA4}" type="presParOf" srcId="{E0CF0317-52E6-41BD-BA22-6829E64795DC}" destId="{7758B1EB-00C3-49BF-BCA7-1BD8CF86ED89}" srcOrd="0" destOrd="0" presId="urn:microsoft.com/office/officeart/2008/layout/VerticalCurvedList"/>
    <dgm:cxn modelId="{1E18E8A7-C294-411C-990C-D24E8D32D4DD}" type="presParOf" srcId="{49A4C352-876C-4242-B5CD-006B7CA53789}" destId="{9968D6D9-3173-487B-B6AA-270989669EF3}" srcOrd="5" destOrd="0" presId="urn:microsoft.com/office/officeart/2008/layout/VerticalCurvedList"/>
    <dgm:cxn modelId="{22CAE1FA-DDDC-441E-A561-239EB922C391}" type="presParOf" srcId="{49A4C352-876C-4242-B5CD-006B7CA53789}" destId="{6E26A9BB-573B-4C4D-B764-B53A641E8241}" srcOrd="6" destOrd="0" presId="urn:microsoft.com/office/officeart/2008/layout/VerticalCurvedList"/>
    <dgm:cxn modelId="{1C18BA07-4DB2-41DE-8C60-027F49BD50DC}" type="presParOf" srcId="{6E26A9BB-573B-4C4D-B764-B53A641E8241}" destId="{0C6C57EF-65C9-4D50-959F-A15E2E6538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6306B-1041-4441-85BA-1BF31F2A62E0}">
      <dsp:nvSpPr>
        <dsp:cNvPr id="0" name=""/>
        <dsp:cNvSpPr/>
      </dsp:nvSpPr>
      <dsp:spPr>
        <a:xfrm>
          <a:off x="0" y="0"/>
          <a:ext cx="8928992" cy="0"/>
        </a:xfrm>
        <a:prstGeom prst="line">
          <a:avLst/>
        </a:prstGeom>
        <a:solidFill>
          <a:schemeClr val="accent5">
            <a:hueOff val="0"/>
            <a:satOff val="0"/>
            <a:lumOff val="0"/>
            <a:alphaOff val="0"/>
          </a:schemeClr>
        </a:solidFill>
        <a:ln w="48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F0133-1826-4339-973C-1B969A97298F}">
      <dsp:nvSpPr>
        <dsp:cNvPr id="0" name=""/>
        <dsp:cNvSpPr/>
      </dsp:nvSpPr>
      <dsp:spPr>
        <a:xfrm>
          <a:off x="0" y="0"/>
          <a:ext cx="8928992" cy="212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ru-RU" sz="1600" kern="1200" dirty="0" smtClean="0"/>
            <a:t>Под </a:t>
          </a:r>
          <a:r>
            <a:rPr lang="ru-RU" sz="1600" b="1" i="1" kern="1200" dirty="0" smtClean="0">
              <a:solidFill>
                <a:schemeClr val="accent1"/>
              </a:solidFill>
            </a:rPr>
            <a:t>фотопоглощением</a:t>
          </a:r>
          <a:r>
            <a:rPr lang="ru-RU" sz="1600" kern="1200" dirty="0" smtClean="0"/>
            <a:t> понимается процесс выбивания фотоном электрона из оболочки атома, для чего требуется, чтобы энергия фотона была больше некоторого минимального значения. Если рассматривать вероятность акта поглощения в зависимости от энергии фотона, то при достижении определённой энергии вероятность резко возрастает до своего максимального значения. Для более высоких значений энергии вероятность непрерывно уменьшается. По причине такой зависимости говорят, что существует граница поглощения. Место выбитого при акте поглощения электрона занимает другой электрон, при этом испускается излучение с меньшей энергией фотона, происходит т. н. процесс флуоресценции.</a:t>
          </a:r>
          <a:endParaRPr lang="ru-RU" sz="1600" kern="1200" dirty="0"/>
        </a:p>
      </dsp:txBody>
      <dsp:txXfrm>
        <a:off x="0" y="0"/>
        <a:ext cx="8928992" cy="2123658"/>
      </dsp:txXfrm>
    </dsp:sp>
    <dsp:sp modelId="{2EC097DB-AFEB-4F53-83E4-583FA7A4C018}">
      <dsp:nvSpPr>
        <dsp:cNvPr id="0" name=""/>
        <dsp:cNvSpPr/>
      </dsp:nvSpPr>
      <dsp:spPr>
        <a:xfrm>
          <a:off x="0" y="2123658"/>
          <a:ext cx="8928992" cy="0"/>
        </a:xfrm>
        <a:prstGeom prst="line">
          <a:avLst/>
        </a:prstGeom>
        <a:solidFill>
          <a:schemeClr val="accent5">
            <a:hueOff val="-1235318"/>
            <a:satOff val="-23953"/>
            <a:lumOff val="-8627"/>
            <a:alphaOff val="0"/>
          </a:schemeClr>
        </a:solidFill>
        <a:ln w="48000" cap="flat" cmpd="thickThin" algn="ctr">
          <a:solidFill>
            <a:schemeClr val="accent5">
              <a:hueOff val="-1235318"/>
              <a:satOff val="-23953"/>
              <a:lumOff val="-86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3633C-B4B3-4985-904F-14C2A60654E9}">
      <dsp:nvSpPr>
        <dsp:cNvPr id="0" name=""/>
        <dsp:cNvSpPr/>
      </dsp:nvSpPr>
      <dsp:spPr>
        <a:xfrm>
          <a:off x="0" y="2123658"/>
          <a:ext cx="8928992" cy="2123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ru-RU" sz="1600" kern="1200" dirty="0" smtClean="0"/>
            <a:t>Рентгеновский фотон может взаимодействовать не только со связанными электронами, но и со свободными, а также слабосвязанными электронами. Происходит рассеяние фотонов на электронах — т. н. </a:t>
          </a:r>
          <a:r>
            <a:rPr lang="ru-RU" sz="1600" b="1" i="1" kern="1200" dirty="0" smtClean="0">
              <a:solidFill>
                <a:schemeClr val="accent1"/>
              </a:solidFill>
            </a:rPr>
            <a:t>комптоновское рассеяние</a:t>
          </a:r>
          <a:r>
            <a:rPr lang="ru-RU" sz="1600" kern="1200" dirty="0" smtClean="0"/>
            <a:t>. В зависимости от угла рассеяния, длина волны фотона увеличивается на определённую величину и, соответственно, энергия уменьшается. Комптоновское рассеяние, по сравнению с фотопоглощением, становится преобладающим при более высоких энергиях фотона.</a:t>
          </a:r>
          <a:endParaRPr lang="ru-RU" sz="1600" kern="1200" dirty="0"/>
        </a:p>
      </dsp:txBody>
      <dsp:txXfrm>
        <a:off x="0" y="2123658"/>
        <a:ext cx="8928992" cy="2123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EE401-7882-478F-9789-9D0D6095DB61}">
      <dsp:nvSpPr>
        <dsp:cNvPr id="0" name=""/>
        <dsp:cNvSpPr/>
      </dsp:nvSpPr>
      <dsp:spPr>
        <a:xfrm>
          <a:off x="-6104772" y="-934303"/>
          <a:ext cx="7269206" cy="7269206"/>
        </a:xfrm>
        <a:prstGeom prst="blockArc">
          <a:avLst>
            <a:gd name="adj1" fmla="val 18900000"/>
            <a:gd name="adj2" fmla="val 2700000"/>
            <a:gd name="adj3" fmla="val 297"/>
          </a:avLst>
        </a:pr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81B45E-F38E-449D-9F11-06088D091F3F}">
      <dsp:nvSpPr>
        <dsp:cNvPr id="0" name=""/>
        <dsp:cNvSpPr/>
      </dsp:nvSpPr>
      <dsp:spPr>
        <a:xfrm>
          <a:off x="749603" y="540060"/>
          <a:ext cx="8014074" cy="1080120"/>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45" tIns="40640" rIns="40640" bIns="40640" numCol="1" spcCol="1270" anchor="ctr" anchorCtr="0">
          <a:noAutofit/>
        </a:bodyPr>
        <a:lstStyle/>
        <a:p>
          <a:pPr lvl="0" algn="just" defTabSz="711200" rtl="0">
            <a:lnSpc>
              <a:spcPct val="90000"/>
            </a:lnSpc>
            <a:spcBef>
              <a:spcPct val="0"/>
            </a:spcBef>
            <a:spcAft>
              <a:spcPct val="35000"/>
            </a:spcAft>
          </a:pPr>
          <a:r>
            <a:rPr lang="ru-RU" sz="1600" kern="1200" dirty="0" smtClean="0"/>
            <a:t>При помощи рентгеновских лучей можно </a:t>
          </a:r>
          <a:r>
            <a:rPr lang="ru-RU" sz="1600" b="1" i="1" kern="1200" dirty="0" smtClean="0">
              <a:effectLst>
                <a:outerShdw blurRad="38100" dist="38100" dir="2700000" algn="tl">
                  <a:srgbClr val="000000">
                    <a:alpha val="43137"/>
                  </a:srgbClr>
                </a:outerShdw>
              </a:effectLst>
            </a:rPr>
            <a:t>«просветить» человеческое тело</a:t>
          </a:r>
          <a:r>
            <a:rPr lang="ru-RU" sz="1600" kern="1200" dirty="0" smtClean="0"/>
            <a:t>, в результате чего можно получить изображение костей, а в современных приборах и внутренних органов </a:t>
          </a:r>
          <a:endParaRPr lang="ru-RU" sz="1600" kern="1200" dirty="0"/>
        </a:p>
      </dsp:txBody>
      <dsp:txXfrm>
        <a:off x="749603" y="540060"/>
        <a:ext cx="8014074" cy="1080120"/>
      </dsp:txXfrm>
    </dsp:sp>
    <dsp:sp modelId="{A9587CA5-3597-439E-9DF6-44C231F6161E}">
      <dsp:nvSpPr>
        <dsp:cNvPr id="0" name=""/>
        <dsp:cNvSpPr/>
      </dsp:nvSpPr>
      <dsp:spPr>
        <a:xfrm>
          <a:off x="74528" y="405045"/>
          <a:ext cx="1350150" cy="1350150"/>
        </a:xfrm>
        <a:prstGeom prst="ellipse">
          <a:avLst/>
        </a:prstGeom>
        <a:solidFill>
          <a:schemeClr val="lt1">
            <a:hueOff val="0"/>
            <a:satOff val="0"/>
            <a:lumOff val="0"/>
            <a:alphaOff val="0"/>
          </a:schemeClr>
        </a:solidFill>
        <a:ln w="48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268883-1AAF-4368-B754-831E10054012}">
      <dsp:nvSpPr>
        <dsp:cNvPr id="0" name=""/>
        <dsp:cNvSpPr/>
      </dsp:nvSpPr>
      <dsp:spPr>
        <a:xfrm>
          <a:off x="1142226" y="2160240"/>
          <a:ext cx="7621450" cy="1080120"/>
        </a:xfrm>
        <a:prstGeom prst="rect">
          <a:avLst/>
        </a:prstGeom>
        <a:solidFill>
          <a:schemeClr val="accent5">
            <a:hueOff val="-617659"/>
            <a:satOff val="-11976"/>
            <a:lumOff val="-431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45" tIns="40640" rIns="40640" bIns="40640" numCol="1" spcCol="1270" anchor="ctr" anchorCtr="0">
          <a:noAutofit/>
        </a:bodyPr>
        <a:lstStyle/>
        <a:p>
          <a:pPr lvl="0" algn="just" defTabSz="711200" rtl="0">
            <a:lnSpc>
              <a:spcPct val="90000"/>
            </a:lnSpc>
            <a:spcBef>
              <a:spcPct val="0"/>
            </a:spcBef>
            <a:spcAft>
              <a:spcPct val="35000"/>
            </a:spcAft>
          </a:pPr>
          <a:r>
            <a:rPr lang="ru-RU" sz="1600" kern="1200" dirty="0" smtClean="0"/>
            <a:t>Выявление дефектов в изделиях с помощью рентгеновского излучения называется </a:t>
          </a:r>
          <a:r>
            <a:rPr lang="ru-RU" sz="1600" b="1" i="1" kern="1200" dirty="0" smtClean="0">
              <a:solidFill>
                <a:schemeClr val="tx1"/>
              </a:solidFill>
              <a:effectLst>
                <a:outerShdw blurRad="38100" dist="38100" dir="2700000" algn="tl">
                  <a:srgbClr val="000000">
                    <a:alpha val="43137"/>
                  </a:srgbClr>
                </a:outerShdw>
              </a:effectLst>
            </a:rPr>
            <a:t>рентгеновской дефектоскопией</a:t>
          </a:r>
          <a:endParaRPr lang="ru-RU" sz="1600" b="1" i="1" kern="1200" dirty="0">
            <a:solidFill>
              <a:schemeClr val="tx1"/>
            </a:solidFill>
            <a:effectLst>
              <a:outerShdw blurRad="38100" dist="38100" dir="2700000" algn="tl">
                <a:srgbClr val="000000">
                  <a:alpha val="43137"/>
                </a:srgbClr>
              </a:outerShdw>
            </a:effectLst>
          </a:endParaRPr>
        </a:p>
      </dsp:txBody>
      <dsp:txXfrm>
        <a:off x="1142226" y="2160240"/>
        <a:ext cx="7621450" cy="1080120"/>
      </dsp:txXfrm>
    </dsp:sp>
    <dsp:sp modelId="{A7030C9B-9962-4A84-90C2-8FEE04F537D6}">
      <dsp:nvSpPr>
        <dsp:cNvPr id="0" name=""/>
        <dsp:cNvSpPr/>
      </dsp:nvSpPr>
      <dsp:spPr>
        <a:xfrm>
          <a:off x="467151" y="2025225"/>
          <a:ext cx="1350150" cy="1350150"/>
        </a:xfrm>
        <a:prstGeom prst="ellipse">
          <a:avLst/>
        </a:prstGeom>
        <a:solidFill>
          <a:schemeClr val="lt1">
            <a:hueOff val="0"/>
            <a:satOff val="0"/>
            <a:lumOff val="0"/>
            <a:alphaOff val="0"/>
          </a:schemeClr>
        </a:solidFill>
        <a:ln w="48000" cap="flat" cmpd="thickThin" algn="ctr">
          <a:solidFill>
            <a:schemeClr val="accent5">
              <a:hueOff val="-617659"/>
              <a:satOff val="-11976"/>
              <a:lumOff val="-4313"/>
              <a:alphaOff val="0"/>
            </a:schemeClr>
          </a:solidFill>
          <a:prstDash val="solid"/>
        </a:ln>
        <a:effectLst/>
      </dsp:spPr>
      <dsp:style>
        <a:lnRef idx="2">
          <a:scrgbClr r="0" g="0" b="0"/>
        </a:lnRef>
        <a:fillRef idx="1">
          <a:scrgbClr r="0" g="0" b="0"/>
        </a:fillRef>
        <a:effectRef idx="0">
          <a:scrgbClr r="0" g="0" b="0"/>
        </a:effectRef>
        <a:fontRef idx="minor"/>
      </dsp:style>
    </dsp:sp>
    <dsp:sp modelId="{2267F8FF-72A5-4A86-BE5F-E1458AAF68E1}">
      <dsp:nvSpPr>
        <dsp:cNvPr id="0" name=""/>
        <dsp:cNvSpPr/>
      </dsp:nvSpPr>
      <dsp:spPr>
        <a:xfrm>
          <a:off x="749603" y="3780420"/>
          <a:ext cx="8014074" cy="1080120"/>
        </a:xfrm>
        <a:prstGeom prst="rect">
          <a:avLst/>
        </a:prstGeom>
        <a:solidFill>
          <a:schemeClr val="accent5">
            <a:hueOff val="-1235318"/>
            <a:satOff val="-23953"/>
            <a:lumOff val="-862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45" tIns="40640" rIns="40640" bIns="40640" numCol="1" spcCol="1270" anchor="ctr" anchorCtr="0">
          <a:noAutofit/>
        </a:bodyPr>
        <a:lstStyle/>
        <a:p>
          <a:pPr lvl="0" algn="just" defTabSz="711200" rtl="0">
            <a:lnSpc>
              <a:spcPct val="90000"/>
            </a:lnSpc>
            <a:spcBef>
              <a:spcPct val="0"/>
            </a:spcBef>
            <a:spcAft>
              <a:spcPct val="35000"/>
            </a:spcAft>
          </a:pPr>
          <a:r>
            <a:rPr lang="ru-RU" sz="1600" kern="1200" dirty="0" smtClean="0"/>
            <a:t>В материаловедении, кристаллографии, химии и биохимии рентгеновские лучи используются для выяснения структуры веществ на атомном уровне при помощи дифракционного рассеяния рентгеновского излучения. Известным примером является </a:t>
          </a:r>
          <a:r>
            <a:rPr lang="ru-RU" sz="1600" b="1" i="1" u="none" kern="1200" dirty="0" smtClean="0">
              <a:effectLst>
                <a:outerShdw blurRad="38100" dist="38100" dir="2700000" algn="tl">
                  <a:srgbClr val="000000">
                    <a:alpha val="43137"/>
                  </a:srgbClr>
                </a:outerShdw>
              </a:effectLst>
            </a:rPr>
            <a:t>определение структуры ДНК</a:t>
          </a:r>
          <a:endParaRPr lang="ru-RU" sz="1600" b="1" i="1" u="none" kern="1200" dirty="0">
            <a:effectLst>
              <a:outerShdw blurRad="38100" dist="38100" dir="2700000" algn="tl">
                <a:srgbClr val="000000">
                  <a:alpha val="43137"/>
                </a:srgbClr>
              </a:outerShdw>
            </a:effectLst>
          </a:endParaRPr>
        </a:p>
      </dsp:txBody>
      <dsp:txXfrm>
        <a:off x="749603" y="3780420"/>
        <a:ext cx="8014074" cy="1080120"/>
      </dsp:txXfrm>
    </dsp:sp>
    <dsp:sp modelId="{7B8DE873-4F04-4CC5-9B2B-174EA5E8F481}">
      <dsp:nvSpPr>
        <dsp:cNvPr id="0" name=""/>
        <dsp:cNvSpPr/>
      </dsp:nvSpPr>
      <dsp:spPr>
        <a:xfrm>
          <a:off x="74528" y="3645405"/>
          <a:ext cx="1350150" cy="1350150"/>
        </a:xfrm>
        <a:prstGeom prst="ellipse">
          <a:avLst/>
        </a:prstGeom>
        <a:solidFill>
          <a:schemeClr val="lt1">
            <a:hueOff val="0"/>
            <a:satOff val="0"/>
            <a:lumOff val="0"/>
            <a:alphaOff val="0"/>
          </a:schemeClr>
        </a:solidFill>
        <a:ln w="48000" cap="flat" cmpd="thickThin" algn="ctr">
          <a:solidFill>
            <a:schemeClr val="accent5">
              <a:hueOff val="-1235318"/>
              <a:satOff val="-23953"/>
              <a:lumOff val="-862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00ACA-E383-4274-9340-9BAF2A623A83}">
      <dsp:nvSpPr>
        <dsp:cNvPr id="0" name=""/>
        <dsp:cNvSpPr/>
      </dsp:nvSpPr>
      <dsp:spPr>
        <a:xfrm>
          <a:off x="-7619019" y="-1164915"/>
          <a:ext cx="9071198" cy="9071198"/>
        </a:xfrm>
        <a:prstGeom prst="blockArc">
          <a:avLst>
            <a:gd name="adj1" fmla="val 18900000"/>
            <a:gd name="adj2" fmla="val 2700000"/>
            <a:gd name="adj3" fmla="val 238"/>
          </a:avLst>
        </a:pr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BA74A-395C-4BED-9810-C9AF79BE4F21}">
      <dsp:nvSpPr>
        <dsp:cNvPr id="0" name=""/>
        <dsp:cNvSpPr/>
      </dsp:nvSpPr>
      <dsp:spPr>
        <a:xfrm>
          <a:off x="935701" y="674136"/>
          <a:ext cx="7828251" cy="1348273"/>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192" tIns="40640" rIns="40640" bIns="40640" numCol="1" spcCol="1270" anchor="ctr" anchorCtr="0">
          <a:noAutofit/>
        </a:bodyPr>
        <a:lstStyle/>
        <a:p>
          <a:pPr lvl="0" algn="just" defTabSz="711200" rtl="0">
            <a:lnSpc>
              <a:spcPct val="90000"/>
            </a:lnSpc>
            <a:spcBef>
              <a:spcPct val="0"/>
            </a:spcBef>
            <a:spcAft>
              <a:spcPct val="35000"/>
            </a:spcAft>
          </a:pPr>
          <a:r>
            <a:rPr lang="ru-RU" sz="1600" kern="1200" dirty="0" smtClean="0"/>
            <a:t>При помощи рентгеновских лучей может быть определён химический состав вещества. Этот аналитический метод называется </a:t>
          </a:r>
          <a:r>
            <a:rPr lang="ru-RU" sz="1600" b="1" i="1" kern="1200" dirty="0" err="1" smtClean="0">
              <a:effectLst>
                <a:outerShdw blurRad="38100" dist="38100" dir="2700000" algn="tl">
                  <a:srgbClr val="000000">
                    <a:alpha val="43137"/>
                  </a:srgbClr>
                </a:outerShdw>
              </a:effectLst>
            </a:rPr>
            <a:t>рентгенофлуоресцентным</a:t>
          </a:r>
          <a:r>
            <a:rPr lang="ru-RU" sz="1600" b="1" i="1" kern="1200" dirty="0" smtClean="0">
              <a:effectLst>
                <a:outerShdw blurRad="38100" dist="38100" dir="2700000" algn="tl">
                  <a:srgbClr val="000000">
                    <a:alpha val="43137"/>
                  </a:srgbClr>
                </a:outerShdw>
              </a:effectLst>
            </a:rPr>
            <a:t> анализом</a:t>
          </a:r>
          <a:endParaRPr lang="ru-RU" sz="1600" b="1" i="1" kern="1200" dirty="0">
            <a:effectLst>
              <a:outerShdw blurRad="38100" dist="38100" dir="2700000" algn="tl">
                <a:srgbClr val="000000">
                  <a:alpha val="43137"/>
                </a:srgbClr>
              </a:outerShdw>
            </a:effectLst>
          </a:endParaRPr>
        </a:p>
      </dsp:txBody>
      <dsp:txXfrm>
        <a:off x="935701" y="674136"/>
        <a:ext cx="7828251" cy="1348273"/>
      </dsp:txXfrm>
    </dsp:sp>
    <dsp:sp modelId="{0D81BD97-A454-44D9-9391-0339AEE8E99F}">
      <dsp:nvSpPr>
        <dsp:cNvPr id="0" name=""/>
        <dsp:cNvSpPr/>
      </dsp:nvSpPr>
      <dsp:spPr>
        <a:xfrm>
          <a:off x="93030" y="505602"/>
          <a:ext cx="1685342" cy="1685342"/>
        </a:xfrm>
        <a:prstGeom prst="ellipse">
          <a:avLst/>
        </a:prstGeom>
        <a:solidFill>
          <a:schemeClr val="lt1">
            <a:hueOff val="0"/>
            <a:satOff val="0"/>
            <a:lumOff val="0"/>
            <a:alphaOff val="0"/>
          </a:schemeClr>
        </a:solid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0DB52-E1F2-4207-AB28-28DA11952AEB}">
      <dsp:nvSpPr>
        <dsp:cNvPr id="0" name=""/>
        <dsp:cNvSpPr/>
      </dsp:nvSpPr>
      <dsp:spPr>
        <a:xfrm>
          <a:off x="1425799" y="2696547"/>
          <a:ext cx="7338153" cy="1348273"/>
        </a:xfrm>
        <a:prstGeom prst="rect">
          <a:avLst/>
        </a:prstGeom>
        <a:solidFill>
          <a:schemeClr val="accent4">
            <a:hueOff val="-3015570"/>
            <a:satOff val="21052"/>
            <a:lumOff val="225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192" tIns="40640" rIns="40640" bIns="40640" numCol="1" spcCol="1270" anchor="ctr" anchorCtr="0">
          <a:noAutofit/>
        </a:bodyPr>
        <a:lstStyle/>
        <a:p>
          <a:pPr lvl="0" algn="just" defTabSz="711200" rtl="0">
            <a:lnSpc>
              <a:spcPct val="90000"/>
            </a:lnSpc>
            <a:spcBef>
              <a:spcPct val="0"/>
            </a:spcBef>
            <a:spcAft>
              <a:spcPct val="35000"/>
            </a:spcAft>
          </a:pPr>
          <a:r>
            <a:rPr lang="ru-RU" sz="1600" kern="1200" dirty="0" smtClean="0"/>
            <a:t>В аэропортах активно применяются</a:t>
          </a:r>
          <a:r>
            <a:rPr lang="ru-RU" sz="1600" b="1" i="1" kern="1200" dirty="0" smtClean="0">
              <a:solidFill>
                <a:schemeClr val="tx1"/>
              </a:solidFill>
            </a:rPr>
            <a:t> </a:t>
          </a:r>
          <a:r>
            <a:rPr lang="ru-RU" sz="1600" b="1" i="1" kern="1200" dirty="0" err="1" smtClean="0">
              <a:solidFill>
                <a:schemeClr val="tx1"/>
              </a:solidFill>
              <a:effectLst>
                <a:outerShdw blurRad="38100" dist="38100" dir="2700000" algn="tl">
                  <a:srgbClr val="000000">
                    <a:alpha val="43137"/>
                  </a:srgbClr>
                </a:outerShdw>
              </a:effectLst>
            </a:rPr>
            <a:t>рентгенотелевизионные</a:t>
          </a:r>
          <a:r>
            <a:rPr lang="ru-RU" sz="1600" b="1" i="1" kern="1200" dirty="0" smtClean="0">
              <a:solidFill>
                <a:schemeClr val="tx1"/>
              </a:solidFill>
              <a:effectLst>
                <a:outerShdw blurRad="38100" dist="38100" dir="2700000" algn="tl">
                  <a:srgbClr val="000000">
                    <a:alpha val="43137"/>
                  </a:srgbClr>
                </a:outerShdw>
              </a:effectLst>
            </a:rPr>
            <a:t> </a:t>
          </a:r>
          <a:r>
            <a:rPr lang="ru-RU" sz="1600" b="1" i="1" kern="1200" dirty="0" err="1" smtClean="0">
              <a:solidFill>
                <a:schemeClr val="tx1"/>
              </a:solidFill>
              <a:effectLst>
                <a:outerShdw blurRad="38100" dist="38100" dir="2700000" algn="tl">
                  <a:srgbClr val="000000">
                    <a:alpha val="43137"/>
                  </a:srgbClr>
                </a:outerShdw>
              </a:effectLst>
            </a:rPr>
            <a:t>интроскопы</a:t>
          </a:r>
          <a:r>
            <a:rPr lang="ru-RU" sz="1600" kern="1200" dirty="0" smtClean="0">
              <a:effectLst>
                <a:outerShdw blurRad="38100" dist="38100" dir="2700000" algn="tl">
                  <a:srgbClr val="000000">
                    <a:alpha val="43137"/>
                  </a:srgbClr>
                </a:outerShdw>
              </a:effectLst>
            </a:rPr>
            <a:t>,</a:t>
          </a:r>
          <a:r>
            <a:rPr lang="ru-RU" sz="1600" kern="1200" dirty="0" smtClean="0"/>
            <a:t> позволяющие просматривать содержимое ручной клади и багажа в целях визуального обнаружения на экране монитора предметов, представляющих опасность</a:t>
          </a:r>
          <a:endParaRPr lang="ru-RU" sz="1600" kern="1200" dirty="0"/>
        </a:p>
      </dsp:txBody>
      <dsp:txXfrm>
        <a:off x="1425799" y="2696547"/>
        <a:ext cx="7338153" cy="1348273"/>
      </dsp:txXfrm>
    </dsp:sp>
    <dsp:sp modelId="{7758B1EB-00C3-49BF-BCA7-1BD8CF86ED89}">
      <dsp:nvSpPr>
        <dsp:cNvPr id="0" name=""/>
        <dsp:cNvSpPr/>
      </dsp:nvSpPr>
      <dsp:spPr>
        <a:xfrm>
          <a:off x="583128" y="2528013"/>
          <a:ext cx="1685342" cy="1685342"/>
        </a:xfrm>
        <a:prstGeom prst="ellipse">
          <a:avLst/>
        </a:prstGeom>
        <a:solidFill>
          <a:schemeClr val="lt1">
            <a:hueOff val="0"/>
            <a:satOff val="0"/>
            <a:lumOff val="0"/>
            <a:alphaOff val="0"/>
          </a:schemeClr>
        </a:solidFill>
        <a:ln w="48000" cap="flat" cmpd="thickThin" algn="ctr">
          <a:solidFill>
            <a:schemeClr val="accent4">
              <a:hueOff val="-3015570"/>
              <a:satOff val="21052"/>
              <a:lumOff val="2255"/>
              <a:alphaOff val="0"/>
            </a:schemeClr>
          </a:solidFill>
          <a:prstDash val="solid"/>
        </a:ln>
        <a:effectLst/>
      </dsp:spPr>
      <dsp:style>
        <a:lnRef idx="2">
          <a:scrgbClr r="0" g="0" b="0"/>
        </a:lnRef>
        <a:fillRef idx="1">
          <a:scrgbClr r="0" g="0" b="0"/>
        </a:fillRef>
        <a:effectRef idx="0">
          <a:scrgbClr r="0" g="0" b="0"/>
        </a:effectRef>
        <a:fontRef idx="minor"/>
      </dsp:style>
    </dsp:sp>
    <dsp:sp modelId="{9968D6D9-3173-487B-B6AA-270989669EF3}">
      <dsp:nvSpPr>
        <dsp:cNvPr id="0" name=""/>
        <dsp:cNvSpPr/>
      </dsp:nvSpPr>
      <dsp:spPr>
        <a:xfrm>
          <a:off x="935701" y="4718957"/>
          <a:ext cx="7828251" cy="1348273"/>
        </a:xfrm>
        <a:prstGeom prst="rect">
          <a:avLst/>
        </a:prstGeom>
        <a:solidFill>
          <a:schemeClr val="accent4">
            <a:hueOff val="-6031141"/>
            <a:satOff val="42105"/>
            <a:lumOff val="450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192" tIns="40640" rIns="40640" bIns="40640" numCol="1" spcCol="1270" anchor="ctr" anchorCtr="0">
          <a:noAutofit/>
        </a:bodyPr>
        <a:lstStyle/>
        <a:p>
          <a:pPr lvl="0" algn="just" defTabSz="711200" rtl="0">
            <a:lnSpc>
              <a:spcPct val="90000"/>
            </a:lnSpc>
            <a:spcBef>
              <a:spcPct val="0"/>
            </a:spcBef>
            <a:spcAft>
              <a:spcPct val="35000"/>
            </a:spcAft>
          </a:pPr>
          <a:r>
            <a:rPr lang="ru-RU" sz="1600" b="1" i="1" kern="1200" dirty="0" smtClean="0">
              <a:solidFill>
                <a:schemeClr val="tx1"/>
              </a:solidFill>
              <a:effectLst>
                <a:outerShdw blurRad="38100" dist="38100" dir="2700000" algn="tl">
                  <a:srgbClr val="000000">
                    <a:alpha val="43137"/>
                  </a:srgbClr>
                </a:outerShdw>
              </a:effectLst>
            </a:rPr>
            <a:t>Рентгенотерапия </a:t>
          </a:r>
          <a:r>
            <a:rPr lang="ru-RU" sz="1600" kern="1200" dirty="0" smtClean="0"/>
            <a:t>— раздел лучевой терапии, охватывающий теорию и практику лечебного применения рентгеновских лучей.</a:t>
          </a:r>
          <a:endParaRPr lang="ru-RU" sz="1600" kern="1200" dirty="0"/>
        </a:p>
      </dsp:txBody>
      <dsp:txXfrm>
        <a:off x="935701" y="4718957"/>
        <a:ext cx="7828251" cy="1348273"/>
      </dsp:txXfrm>
    </dsp:sp>
    <dsp:sp modelId="{0C6C57EF-65C9-4D50-959F-A15E2E653889}">
      <dsp:nvSpPr>
        <dsp:cNvPr id="0" name=""/>
        <dsp:cNvSpPr/>
      </dsp:nvSpPr>
      <dsp:spPr>
        <a:xfrm>
          <a:off x="93030" y="4550423"/>
          <a:ext cx="1685342" cy="1685342"/>
        </a:xfrm>
        <a:prstGeom prst="ellipse">
          <a:avLst/>
        </a:prstGeom>
        <a:solidFill>
          <a:schemeClr val="lt1">
            <a:hueOff val="0"/>
            <a:satOff val="0"/>
            <a:lumOff val="0"/>
            <a:alphaOff val="0"/>
          </a:schemeClr>
        </a:solidFill>
        <a:ln w="48000" cap="flat" cmpd="thickThin" algn="ctr">
          <a:solidFill>
            <a:schemeClr val="accent4">
              <a:hueOff val="-6031141"/>
              <a:satOff val="42105"/>
              <a:lumOff val="450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BF719662-0221-4E5D-ABAC-9A72DD7F615A}"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6B0158-03D9-40EA-8C1A-81417B4BE41D}" type="slidenum">
              <a:rPr lang="ru-RU" smtClean="0"/>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719662-0221-4E5D-ABAC-9A72DD7F615A}"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6B0158-03D9-40EA-8C1A-81417B4BE41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719662-0221-4E5D-ABAC-9A72DD7F615A}" type="datetimeFigureOut">
              <a:rPr lang="ru-RU" smtClean="0"/>
              <a:t>04.03.2014</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5D6B0158-03D9-40EA-8C1A-81417B4BE41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719662-0221-4E5D-ABAC-9A72DD7F615A}"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6B0158-03D9-40EA-8C1A-81417B4BE41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F719662-0221-4E5D-ABAC-9A72DD7F615A}"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6B0158-03D9-40EA-8C1A-81417B4BE41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719662-0221-4E5D-ABAC-9A72DD7F615A}" type="datetimeFigureOut">
              <a:rPr lang="ru-RU" smtClean="0"/>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6B0158-03D9-40EA-8C1A-81417B4BE41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Объект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Объект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F719662-0221-4E5D-ABAC-9A72DD7F615A}" type="datetimeFigureOut">
              <a:rPr lang="ru-RU" smtClean="0"/>
              <a:t>04.03.2014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6B0158-03D9-40EA-8C1A-81417B4BE41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F719662-0221-4E5D-ABAC-9A72DD7F615A}" type="datetimeFigureOut">
              <a:rPr lang="ru-RU" smtClean="0"/>
              <a:t>04.03.2014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6B0158-03D9-40EA-8C1A-81417B4BE41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719662-0221-4E5D-ABAC-9A72DD7F615A}" type="datetimeFigureOut">
              <a:rPr lang="ru-RU" smtClean="0"/>
              <a:t>04.03.2014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6B0158-03D9-40EA-8C1A-81417B4BE41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Объект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F719662-0221-4E5D-ABAC-9A72DD7F615A}" type="datetimeFigureOut">
              <a:rPr lang="ru-RU" smtClean="0"/>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6B0158-03D9-40EA-8C1A-81417B4BE41D}" type="slidenum">
              <a:rPr lang="ru-RU" smtClean="0"/>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BF719662-0221-4E5D-ABAC-9A72DD7F615A}" type="datetimeFigureOut">
              <a:rPr lang="ru-RU" smtClean="0"/>
              <a:t>04.03.2014</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5D6B0158-03D9-40EA-8C1A-81417B4BE41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F719662-0221-4E5D-ABAC-9A72DD7F615A}" type="datetimeFigureOut">
              <a:rPr lang="ru-RU" smtClean="0"/>
              <a:t>04.03.2014</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D6B0158-03D9-40EA-8C1A-81417B4BE41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221088"/>
            <a:ext cx="7128792" cy="792088"/>
          </a:xfrm>
        </p:spPr>
        <p:txBody>
          <a:bodyPr/>
          <a:lstStyle/>
          <a:p>
            <a:r>
              <a:rPr lang="ru-RU" dirty="0"/>
              <a:t>Рентгеновское </a:t>
            </a:r>
            <a:r>
              <a:rPr lang="ru-RU" dirty="0" smtClean="0"/>
              <a:t>излучение</a:t>
            </a:r>
            <a:endParaRPr lang="ru-RU" dirty="0"/>
          </a:p>
        </p:txBody>
      </p:sp>
      <p:pic>
        <p:nvPicPr>
          <p:cNvPr id="1034" name="Picture 10" descr="http://www.dubaieyes.net/gallery/data/media/283/as3ah%20(6).jpg"/>
          <p:cNvPicPr>
            <a:picLocks noChangeAspect="1" noChangeArrowheads="1"/>
          </p:cNvPicPr>
          <p:nvPr/>
        </p:nvPicPr>
        <p:blipFill>
          <a:blip r:embed="rId2" cstate="print">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2285075" y="116632"/>
            <a:ext cx="4447736" cy="396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0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3307" y="4509120"/>
            <a:ext cx="8640960" cy="2031325"/>
          </a:xfrm>
          <a:prstGeom prst="rect">
            <a:avLst/>
          </a:prstGeom>
        </p:spPr>
        <p:txBody>
          <a:bodyPr wrap="square">
            <a:spAutoFit/>
          </a:bodyPr>
          <a:lstStyle/>
          <a:p>
            <a:pPr algn="just"/>
            <a:r>
              <a:rPr lang="ru-RU" dirty="0" smtClean="0"/>
              <a:t>Рентгеновские лучи способны вызывать у некоторых веществ свечение (флюоресценцию). Этот эффект используется в медицинской диагностике при рентгеноскопии (наблюдение изображения на флюоресцирующем экране) и рентгеновской съёмке (рентгенографии). Медицинские фотоплёнки, как правило, применяются в комбинации с усиливающими экранами, в состав которых входят </a:t>
            </a:r>
            <a:r>
              <a:rPr lang="ru-RU" dirty="0" err="1" smtClean="0"/>
              <a:t>рентгенолюминофоры</a:t>
            </a:r>
            <a:r>
              <a:rPr lang="ru-RU" dirty="0" smtClean="0"/>
              <a:t>, которые светятся под действием рентгеновского излучения и засвечивают светочувствительную фотоэмульсию.</a:t>
            </a:r>
            <a:endParaRPr lang="ru-RU" dirty="0"/>
          </a:p>
        </p:txBody>
      </p:sp>
      <p:sp>
        <p:nvSpPr>
          <p:cNvPr id="5" name="Прямоугольник 4"/>
          <p:cNvSpPr/>
          <p:nvPr/>
        </p:nvSpPr>
        <p:spPr>
          <a:xfrm>
            <a:off x="1341146" y="163959"/>
            <a:ext cx="6601423"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Эффект люминесценции </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218" name="Picture 2" descr="http://radiographia.ru/sites/default/files/%D0%91%D0%93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33685"/>
            <a:ext cx="4035871" cy="3144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www.topnews.ru/upload/photo/4f05dba2/66147.jpg"/>
          <p:cNvPicPr>
            <a:picLocks noChangeAspect="1" noChangeArrowheads="1"/>
          </p:cNvPicPr>
          <p:nvPr/>
        </p:nvPicPr>
        <p:blipFill rotWithShape="1">
          <a:blip r:embed="rId3">
            <a:extLst>
              <a:ext uri="{28A0092B-C50C-407E-A947-70E740481C1C}">
                <a14:useLocalDpi xmlns:a14="http://schemas.microsoft.com/office/drawing/2010/main" val="0"/>
              </a:ext>
            </a:extLst>
          </a:blip>
          <a:srcRect t="5240"/>
          <a:stretch/>
        </p:blipFill>
        <p:spPr bwMode="auto">
          <a:xfrm>
            <a:off x="5148064" y="933400"/>
            <a:ext cx="2970168" cy="3432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0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32656"/>
            <a:ext cx="3496470"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Применение</a:t>
            </a:r>
            <a:endPar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5" name="Схема 4"/>
          <p:cNvGraphicFramePr/>
          <p:nvPr>
            <p:extLst>
              <p:ext uri="{D42A27DB-BD31-4B8C-83A1-F6EECF244321}">
                <p14:modId xmlns:p14="http://schemas.microsoft.com/office/powerpoint/2010/main" val="3511679721"/>
              </p:ext>
            </p:extLst>
          </p:nvPr>
        </p:nvGraphicFramePr>
        <p:xfrm>
          <a:off x="107504" y="1123082"/>
          <a:ext cx="883820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785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400298353"/>
              </p:ext>
            </p:extLst>
          </p:nvPr>
        </p:nvGraphicFramePr>
        <p:xfrm>
          <a:off x="107504" y="0"/>
          <a:ext cx="8856984"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961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7264" y="1700808"/>
            <a:ext cx="8166402" cy="341632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Презентацию выполнила:</a:t>
            </a:r>
          </a:p>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ученица 11-А класса</a:t>
            </a:r>
          </a:p>
          <a:p>
            <a:pPr algn="ctr"/>
            <a:r>
              <a:rPr lang="ru-RU"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Алчевской</a:t>
            </a: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ИТГ</a:t>
            </a:r>
          </a:p>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Чернявская Карина</a:t>
            </a:r>
          </a:p>
        </p:txBody>
      </p:sp>
    </p:spTree>
    <p:extLst>
      <p:ext uri="{BB962C8B-B14F-4D97-AF65-F5344CB8AC3E}">
        <p14:creationId xmlns:p14="http://schemas.microsoft.com/office/powerpoint/2010/main" val="160729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330399"/>
            <a:ext cx="6048672" cy="123110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Рентге́новское</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излуче́ние</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dirty="0" smtClean="0"/>
              <a:t>— электромагнитные волны, энергия фотонов которых лежит на шкале электромагнитных волн между ультрафиолетовым излучением и гамма-излучением</a:t>
            </a:r>
            <a:endParaRPr lang="ru-RU" dirty="0"/>
          </a:p>
        </p:txBody>
      </p:sp>
      <p:sp>
        <p:nvSpPr>
          <p:cNvPr id="5" name="Прямоугольник 4"/>
          <p:cNvSpPr/>
          <p:nvPr/>
        </p:nvSpPr>
        <p:spPr>
          <a:xfrm>
            <a:off x="179512" y="4941168"/>
            <a:ext cx="8784976" cy="1754326"/>
          </a:xfrm>
          <a:prstGeom prst="rect">
            <a:avLst/>
          </a:prstGeom>
        </p:spPr>
        <p:txBody>
          <a:bodyPr wrap="square">
            <a:spAutoFit/>
          </a:bodyPr>
          <a:lstStyle/>
          <a:p>
            <a:pPr algn="just"/>
            <a:r>
              <a:rPr lang="ru-RU" dirty="0" smtClean="0"/>
              <a:t>Энергетические диапазоны рентгеновского излучения и гамма-излучения перекрываются в широкой области энергий. Оба типа излучения являются электромагнитным излучением и при одинаковой энергии фотонов — эквивалентны. Терминологическое различие лежит в способе возникновения — </a:t>
            </a:r>
            <a:r>
              <a:rPr lang="ru-RU" b="1" i="1" dirty="0" smtClean="0">
                <a:solidFill>
                  <a:schemeClr val="accent1"/>
                </a:solidFill>
              </a:rPr>
              <a:t>рентгеновские лучи испускаются при участии электронов</a:t>
            </a:r>
            <a:r>
              <a:rPr lang="ru-RU" dirty="0" smtClean="0"/>
              <a:t> в то время как гамма-излучение испускается в процессах </a:t>
            </a:r>
            <a:r>
              <a:rPr lang="ru-RU" dirty="0" err="1" smtClean="0"/>
              <a:t>девозбуждения</a:t>
            </a:r>
            <a:r>
              <a:rPr lang="ru-RU" dirty="0" smtClean="0"/>
              <a:t> атомных ядер</a:t>
            </a:r>
            <a:endParaRPr lang="ru-RU" dirty="0"/>
          </a:p>
        </p:txBody>
      </p:sp>
      <p:pic>
        <p:nvPicPr>
          <p:cNvPr id="2056" name="Picture 8" descr="http://ru.convdocs.org/pars_docs/refs/171/170333/170333_html_1cb26a2b.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502" y="1988840"/>
            <a:ext cx="735814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3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543" y="260648"/>
            <a:ext cx="5906617" cy="769441"/>
          </a:xfrm>
          <a:prstGeom prst="rect">
            <a:avLst/>
          </a:prstGeom>
        </p:spPr>
        <p:txBody>
          <a:bodyPr wrap="none">
            <a:spAutoFit/>
          </a:bodyPr>
          <a:lstStyle/>
          <a:p>
            <a:r>
              <a:rPr lang="ru-RU"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Рентгеновские трубки</a:t>
            </a:r>
            <a:endParaRPr lang="ru-RU"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201563" y="5157192"/>
            <a:ext cx="8784976" cy="923330"/>
          </a:xfrm>
          <a:prstGeom prst="rect">
            <a:avLst/>
          </a:prstGeom>
          <a:noFill/>
        </p:spPr>
        <p:txBody>
          <a:bodyPr wrap="square" rtlCol="0">
            <a:spAutoFit/>
          </a:bodyPr>
          <a:lstStyle/>
          <a:p>
            <a:pPr algn="just"/>
            <a:r>
              <a:rPr lang="ru-RU" b="1" i="1" dirty="0" smtClean="0">
                <a:solidFill>
                  <a:schemeClr val="accent1"/>
                </a:solidFill>
              </a:rPr>
              <a:t>Рентгеновские лучи возникают при сильном ускорении заряженных частиц</a:t>
            </a:r>
            <a:r>
              <a:rPr lang="ru-RU" dirty="0" smtClean="0"/>
              <a:t>, либо при высокоэнергетических переходах в электронных оболочках атомов или молекул. Оба эффекта используются в рентгеновских трубках</a:t>
            </a:r>
            <a:endParaRPr lang="ru-RU" dirty="0"/>
          </a:p>
        </p:txBody>
      </p:sp>
      <p:pic>
        <p:nvPicPr>
          <p:cNvPr id="3085" name="Picture 13" descr="http://upload.wikimedia.org/wikipedia/commons/9/95/X-ray_tub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51273"/>
            <a:ext cx="7826584"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68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http://www.hep.by/wp-content/uploads/2012/03/image258.png"/>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3568" y="3250223"/>
            <a:ext cx="7848872" cy="3298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16632"/>
            <a:ext cx="8784976" cy="3139321"/>
          </a:xfrm>
          <a:prstGeom prst="rect">
            <a:avLst/>
          </a:prstGeom>
        </p:spPr>
        <p:txBody>
          <a:bodyPr wrap="square">
            <a:spAutoFit/>
          </a:bodyPr>
          <a:lstStyle/>
          <a:p>
            <a:pPr algn="just"/>
            <a:r>
              <a:rPr lang="ru-RU" dirty="0" smtClean="0"/>
              <a:t>Основными конструктивными элементами таких трубок являются </a:t>
            </a:r>
            <a:r>
              <a:rPr lang="ru-RU" b="1" i="1" dirty="0" smtClean="0">
                <a:solidFill>
                  <a:schemeClr val="accent1"/>
                </a:solidFill>
              </a:rPr>
              <a:t>металлические катод и анод</a:t>
            </a:r>
            <a:r>
              <a:rPr lang="ru-RU" dirty="0" smtClean="0"/>
              <a:t>. В рентгеновских трубках электроны, испущенные катодом, ускоряются под действием разности электрических потенциалов между анодом и катодом и ударяются об анод, где происходит их резкое торможение. При этом за счёт тормозного излучения происходит генерация излучения рентгеновского диапазона, и одновременно выбиваются электроны из внутренних электронных оболочек атомов анода. Пустые места в оболочках занимаются другими электронами атома. В настоящее время аноды изготавливаются главным образом из керамики, причём та их часть, куда ударяют электроны, — из молибдена или меди. </a:t>
            </a:r>
            <a:r>
              <a:rPr lang="ru-RU" b="1" i="1" dirty="0" smtClean="0">
                <a:solidFill>
                  <a:schemeClr val="accent1"/>
                </a:solidFill>
              </a:rPr>
              <a:t>В процессе ускорения-торможения лишь около 1% кинетической энергии электрона идёт на рентгеновское излучение, 99% энергии превращается в тепло.</a:t>
            </a:r>
            <a:endParaRPr lang="ru-RU" b="1" i="1" dirty="0">
              <a:solidFill>
                <a:schemeClr val="accent1"/>
              </a:solidFill>
            </a:endParaRPr>
          </a:p>
        </p:txBody>
      </p:sp>
    </p:spTree>
    <p:extLst>
      <p:ext uri="{BB962C8B-B14F-4D97-AF65-F5344CB8AC3E}">
        <p14:creationId xmlns:p14="http://schemas.microsoft.com/office/powerpoint/2010/main" val="352623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271562"/>
            <a:ext cx="5039328" cy="769441"/>
          </a:xfrm>
          <a:prstGeom prst="rect">
            <a:avLst/>
          </a:prstGeom>
        </p:spPr>
        <p:txBody>
          <a:bodyPr wrap="none">
            <a:spAutoFit/>
          </a:bodyPr>
          <a:lstStyle/>
          <a:p>
            <a:r>
              <a:rPr lang="ru-RU"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Ускорители частиц</a:t>
            </a:r>
            <a:endParaRPr lang="ru-RU"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Прямоугольник 3"/>
          <p:cNvSpPr/>
          <p:nvPr/>
        </p:nvSpPr>
        <p:spPr>
          <a:xfrm>
            <a:off x="395536" y="1196752"/>
            <a:ext cx="8424936" cy="2031325"/>
          </a:xfrm>
          <a:prstGeom prst="rect">
            <a:avLst/>
          </a:prstGeom>
        </p:spPr>
        <p:txBody>
          <a:bodyPr wrap="square">
            <a:spAutoFit/>
          </a:bodyPr>
          <a:lstStyle/>
          <a:p>
            <a:pPr algn="just"/>
            <a:r>
              <a:rPr lang="ru-RU" dirty="0" smtClean="0"/>
              <a:t>Рентгеновское излучение можно получать также и на ускорителях заряженных частиц. Так называемое синхротронное излучение возникает при отклонении пучка частиц в магнитном поле, в результате чего они испытывают ускорение в направлении, перпендикулярном их движению. Синхротронное излучение имеет сплошной спектр с верхней границей. При соответствующим образом выбранных параметрах в спектре синхротронного излучения можно получить и рентгеновские лучи</a:t>
            </a:r>
            <a:endParaRPr lang="ru-RU" dirty="0"/>
          </a:p>
        </p:txBody>
      </p:sp>
      <p:pic>
        <p:nvPicPr>
          <p:cNvPr id="4098" name="Picture 2" descr="http://i.actualno.com/club.bg/files/2012/11/01/rrrrs-ssrr_6edea02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73016"/>
            <a:ext cx="3888432" cy="29099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u.no/migration_catalog/2006/04/26/cern40604262154.jpg/alternates/h1080/cern406042621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0266" y="3573015"/>
            <a:ext cx="4419158" cy="290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22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5" y="188640"/>
            <a:ext cx="7763087"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Взаимодействие с веществом</a:t>
            </a:r>
          </a:p>
        </p:txBody>
      </p:sp>
      <p:sp>
        <p:nvSpPr>
          <p:cNvPr id="4" name="Прямоугольник 3"/>
          <p:cNvSpPr/>
          <p:nvPr/>
        </p:nvSpPr>
        <p:spPr>
          <a:xfrm>
            <a:off x="323528" y="4797152"/>
            <a:ext cx="8640960" cy="1754326"/>
          </a:xfrm>
          <a:prstGeom prst="rect">
            <a:avLst/>
          </a:prstGeom>
        </p:spPr>
        <p:txBody>
          <a:bodyPr wrap="square">
            <a:spAutoFit/>
          </a:bodyPr>
          <a:lstStyle/>
          <a:p>
            <a:pPr algn="just"/>
            <a:r>
              <a:rPr lang="ru-RU" dirty="0" smtClean="0"/>
              <a:t>Длина волны рентгеновских лучей сравнима с размерами атомов, поэтому не существует материала, из которого можно было бы изготовить линзу для рентгеновских лучей. Кроме того, </a:t>
            </a:r>
            <a:r>
              <a:rPr lang="ru-RU" b="1" i="1" dirty="0" smtClean="0">
                <a:solidFill>
                  <a:schemeClr val="accent1"/>
                </a:solidFill>
              </a:rPr>
              <a:t>при перпендикулярном падении на поверхность рентгеновские лучи почти не отражаются</a:t>
            </a:r>
            <a:r>
              <a:rPr lang="ru-RU" dirty="0" smtClean="0"/>
              <a:t>. Несмотря на это, в рентгеновской оптике были найдены способы построения оптических элементов для рентгеновских лучей. В частности выяснилось, что их хорошо отражает алмаз</a:t>
            </a:r>
            <a:endParaRPr lang="ru-RU" dirty="0"/>
          </a:p>
        </p:txBody>
      </p:sp>
      <p:pic>
        <p:nvPicPr>
          <p:cNvPr id="6146" name="Picture 2" descr="http://prizvanie.com/wp-content/uploads/2011/09/Almaz.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0528" y="1268760"/>
            <a:ext cx="5008672" cy="409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emu3.emu.dk/sites/default/files/r%C3%B8ngten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030089"/>
            <a:ext cx="2298127" cy="36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96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5" y="404664"/>
            <a:ext cx="8337969" cy="1754326"/>
          </a:xfrm>
          <a:prstGeom prst="rect">
            <a:avLst/>
          </a:prstGeom>
        </p:spPr>
        <p:txBody>
          <a:bodyPr wrap="square">
            <a:spAutoFit/>
          </a:bodyPr>
          <a:lstStyle/>
          <a:p>
            <a:pPr algn="just"/>
            <a:r>
              <a:rPr lang="ru-RU" b="1" i="1" dirty="0" smtClean="0">
                <a:solidFill>
                  <a:schemeClr val="accent1"/>
                </a:solidFill>
              </a:rPr>
              <a:t>Рентгеновские лучи могут проникать сквозь вещество, </a:t>
            </a:r>
            <a:r>
              <a:rPr lang="ru-RU" dirty="0" smtClean="0"/>
              <a:t>причём различные вещества по-разному их поглощают. Поглощение рентгеновских лучей является важнейшим их свойством в рентгеновской съёмке. Интенсивность рентгеновских лучей экспоненциально убывает в зависимости от пройденного пути в поглощающем слое </a:t>
            </a:r>
            <a:r>
              <a:rPr lang="ru-RU" i="1" dirty="0" smtClean="0"/>
              <a:t>(I = I0e-kd, где d — толщина слоя, коэффициент k пропорционален Z³λ³, Z — атомный номер элемента, λ — длина волны).</a:t>
            </a:r>
            <a:endParaRPr lang="ru-RU" i="1" dirty="0"/>
          </a:p>
        </p:txBody>
      </p:sp>
      <p:pic>
        <p:nvPicPr>
          <p:cNvPr id="7170" name="Picture 2" descr="http://www.etoday.ru/uploads/2009/10/15/NickVeasey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89666"/>
            <a:ext cx="3513433" cy="41068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oi-portal.ru/uploads/images/00/00/02/2012/11/08/778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71" y="2790048"/>
            <a:ext cx="4032448" cy="334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07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895676213"/>
              </p:ext>
            </p:extLst>
          </p:nvPr>
        </p:nvGraphicFramePr>
        <p:xfrm>
          <a:off x="107504" y="1916832"/>
          <a:ext cx="8928992"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179512" y="476672"/>
            <a:ext cx="8568952" cy="707886"/>
          </a:xfrm>
          <a:prstGeom prst="rect">
            <a:avLst/>
          </a:prstGeom>
        </p:spPr>
        <p:txBody>
          <a:bodyPr wrap="square">
            <a:spAutoFit/>
          </a:bodyPr>
          <a:lstStyle/>
          <a:p>
            <a:pPr algn="ctr"/>
            <a:r>
              <a:rPr lang="ru-RU" sz="2000" b="1" i="1" dirty="0" smtClean="0">
                <a:solidFill>
                  <a:schemeClr val="accent6"/>
                </a:solidFill>
                <a:effectLst>
                  <a:outerShdw blurRad="38100" dist="38100" dir="2700000" algn="tl">
                    <a:srgbClr val="000000">
                      <a:alpha val="43137"/>
                    </a:srgbClr>
                  </a:outerShdw>
                </a:effectLst>
              </a:rPr>
              <a:t>Поглощение происходит в результате фотопоглощения (фотоэффекта) и комптоновского рассеяния:</a:t>
            </a:r>
            <a:endParaRPr lang="ru-RU" sz="2000" b="1" i="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3352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24744"/>
            <a:ext cx="8712968" cy="1754326"/>
          </a:xfrm>
          <a:prstGeom prst="rect">
            <a:avLst/>
          </a:prstGeom>
        </p:spPr>
        <p:txBody>
          <a:bodyPr wrap="square">
            <a:spAutoFit/>
          </a:bodyPr>
          <a:lstStyle/>
          <a:p>
            <a:pPr algn="just"/>
            <a:r>
              <a:rPr lang="ru-RU" b="1" i="1" dirty="0" smtClean="0">
                <a:solidFill>
                  <a:schemeClr val="accent1"/>
                </a:solidFill>
              </a:rPr>
              <a:t>Рентгеновское излучение является ионизирующим. </a:t>
            </a:r>
            <a:r>
              <a:rPr lang="ru-RU" dirty="0" smtClean="0"/>
              <a:t>Оно воздействует на ткани живых организмов и может быть причиной лучевой болезни, лучевых ожогов и злокачественных опухолей. По причине этого при работе с рентгеновским излучением необходимо соблюдать меры защиты. Считается, что поражение прямо пропорционально поглощённой дозе излучения. Рентгеновское излучение является мутагенным фактором.</a:t>
            </a:r>
            <a:endParaRPr lang="ru-RU" dirty="0"/>
          </a:p>
        </p:txBody>
      </p:sp>
      <p:sp>
        <p:nvSpPr>
          <p:cNvPr id="4" name="Прямоугольник 3"/>
          <p:cNvSpPr/>
          <p:nvPr/>
        </p:nvSpPr>
        <p:spPr>
          <a:xfrm>
            <a:off x="755575" y="188640"/>
            <a:ext cx="7444795"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Биологическое воздействие</a:t>
            </a:r>
          </a:p>
        </p:txBody>
      </p:sp>
      <p:pic>
        <p:nvPicPr>
          <p:cNvPr id="8194" name="Picture 2" descr="http://www.doctor-alex.ua/img/1232/181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609" y="3037916"/>
            <a:ext cx="4465879"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http://doct.ru/content/images/25_01_photo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51" y="3037916"/>
            <a:ext cx="4122350"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31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141</TotalTime>
  <Words>844</Words>
  <Application>Microsoft Office PowerPoint</Application>
  <PresentationFormat>Экран (4:3)</PresentationFormat>
  <Paragraphs>29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Модульная</vt:lpstr>
      <vt:lpstr>Рентгеновское излучение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Карина</dc:creator>
  <cp:lastModifiedBy>Карина</cp:lastModifiedBy>
  <cp:revision>12</cp:revision>
  <dcterms:created xsi:type="dcterms:W3CDTF">2014-03-03T16:48:23Z</dcterms:created>
  <dcterms:modified xsi:type="dcterms:W3CDTF">2014-03-04T04:59:41Z</dcterms:modified>
</cp:coreProperties>
</file>