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5" r:id="rId19"/>
    <p:sldId id="281" r:id="rId20"/>
    <p:sldId id="282"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DAE9D4-67A9-4BFB-9B87-C3315DC8D4F2}" type="datetimeFigureOut">
              <a:rPr lang="ru-RU" smtClean="0"/>
              <a:pPr/>
              <a:t>14.05.2014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270381-4FA2-4CA5-8D3E-3216375D0D6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C6DDA8A6-65B3-4A96-9924-451A7F2F25C1}" type="slidenum">
              <a:rPr lang="ru-RU"/>
              <a:pPr/>
              <a:t>1</a:t>
            </a:fld>
            <a:endParaRPr lang="ru-RU"/>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0A339686-6DA5-43A0-922F-7353F4612FF8}" type="datetimeFigureOut">
              <a:rPr lang="ru-RU" smtClean="0"/>
              <a:pPr/>
              <a:t>14.05.2014</a:t>
            </a:fld>
            <a:endParaRPr lang="ru-RU"/>
          </a:p>
        </p:txBody>
      </p:sp>
      <p:sp>
        <p:nvSpPr>
          <p:cNvPr id="16" name="Номер слайда 15"/>
          <p:cNvSpPr>
            <a:spLocks noGrp="1"/>
          </p:cNvSpPr>
          <p:nvPr>
            <p:ph type="sldNum" sz="quarter" idx="11"/>
          </p:nvPr>
        </p:nvSpPr>
        <p:spPr/>
        <p:txBody>
          <a:bodyPr/>
          <a:lstStyle/>
          <a:p>
            <a:fld id="{C41C7329-F98A-49C3-AAC4-7FED5411F3D3}"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A339686-6DA5-43A0-922F-7353F4612FF8}" type="datetimeFigureOut">
              <a:rPr lang="ru-RU" smtClean="0"/>
              <a:pPr/>
              <a:t>14.05.2014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1C7329-F98A-49C3-AAC4-7FED5411F3D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A339686-6DA5-43A0-922F-7353F4612FF8}" type="datetimeFigureOut">
              <a:rPr lang="ru-RU" smtClean="0"/>
              <a:pPr/>
              <a:t>14.05.2014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1C7329-F98A-49C3-AAC4-7FED5411F3D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0A339686-6DA5-43A0-922F-7353F4612FF8}" type="datetimeFigureOut">
              <a:rPr lang="ru-RU" smtClean="0"/>
              <a:pPr/>
              <a:t>14.05.2014</a:t>
            </a:fld>
            <a:endParaRPr lang="ru-RU"/>
          </a:p>
        </p:txBody>
      </p:sp>
      <p:sp>
        <p:nvSpPr>
          <p:cNvPr id="15" name="Номер слайда 14"/>
          <p:cNvSpPr>
            <a:spLocks noGrp="1"/>
          </p:cNvSpPr>
          <p:nvPr>
            <p:ph type="sldNum" sz="quarter" idx="15"/>
          </p:nvPr>
        </p:nvSpPr>
        <p:spPr/>
        <p:txBody>
          <a:bodyPr/>
          <a:lstStyle>
            <a:lvl1pPr algn="ctr">
              <a:defRPr/>
            </a:lvl1pPr>
          </a:lstStyle>
          <a:p>
            <a:fld id="{C41C7329-F98A-49C3-AAC4-7FED5411F3D3}"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0A339686-6DA5-43A0-922F-7353F4612FF8}" type="datetimeFigureOut">
              <a:rPr lang="ru-RU" smtClean="0"/>
              <a:pPr/>
              <a:t>14.05.2014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41C7329-F98A-49C3-AAC4-7FED5411F3D3}"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0A339686-6DA5-43A0-922F-7353F4612FF8}" type="datetimeFigureOut">
              <a:rPr lang="ru-RU" smtClean="0"/>
              <a:pPr/>
              <a:t>14.05.2014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41C7329-F98A-49C3-AAC4-7FED5411F3D3}"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C41C7329-F98A-49C3-AAC4-7FED5411F3D3}"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0A339686-6DA5-43A0-922F-7353F4612FF8}" type="datetimeFigureOut">
              <a:rPr lang="ru-RU" smtClean="0"/>
              <a:pPr/>
              <a:t>14.05.2014</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A339686-6DA5-43A0-922F-7353F4612FF8}" type="datetimeFigureOut">
              <a:rPr lang="ru-RU" smtClean="0"/>
              <a:pPr/>
              <a:t>14.05.2014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41C7329-F98A-49C3-AAC4-7FED5411F3D3}"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A339686-6DA5-43A0-922F-7353F4612FF8}" type="datetimeFigureOut">
              <a:rPr lang="ru-RU" smtClean="0"/>
              <a:pPr/>
              <a:t>14.05.2014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41C7329-F98A-49C3-AAC4-7FED5411F3D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0A339686-6DA5-43A0-922F-7353F4612FF8}" type="datetimeFigureOut">
              <a:rPr lang="ru-RU" smtClean="0"/>
              <a:pPr/>
              <a:t>14.05.2014</a:t>
            </a:fld>
            <a:endParaRPr lang="ru-RU"/>
          </a:p>
        </p:txBody>
      </p:sp>
      <p:sp>
        <p:nvSpPr>
          <p:cNvPr id="9" name="Номер слайда 8"/>
          <p:cNvSpPr>
            <a:spLocks noGrp="1"/>
          </p:cNvSpPr>
          <p:nvPr>
            <p:ph type="sldNum" sz="quarter" idx="15"/>
          </p:nvPr>
        </p:nvSpPr>
        <p:spPr/>
        <p:txBody>
          <a:bodyPr/>
          <a:lstStyle/>
          <a:p>
            <a:fld id="{C41C7329-F98A-49C3-AAC4-7FED5411F3D3}"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0A339686-6DA5-43A0-922F-7353F4612FF8}" type="datetimeFigureOut">
              <a:rPr lang="ru-RU" smtClean="0"/>
              <a:pPr/>
              <a:t>14.05.2014</a:t>
            </a:fld>
            <a:endParaRPr lang="ru-RU"/>
          </a:p>
        </p:txBody>
      </p:sp>
      <p:sp>
        <p:nvSpPr>
          <p:cNvPr id="9" name="Номер слайда 8"/>
          <p:cNvSpPr>
            <a:spLocks noGrp="1"/>
          </p:cNvSpPr>
          <p:nvPr>
            <p:ph type="sldNum" sz="quarter" idx="11"/>
          </p:nvPr>
        </p:nvSpPr>
        <p:spPr/>
        <p:txBody>
          <a:bodyPr/>
          <a:lstStyle/>
          <a:p>
            <a:fld id="{C41C7329-F98A-49C3-AAC4-7FED5411F3D3}"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A339686-6DA5-43A0-922F-7353F4612FF8}" type="datetimeFigureOut">
              <a:rPr lang="ru-RU" smtClean="0"/>
              <a:pPr/>
              <a:t>14.05.2014</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C41C7329-F98A-49C3-AAC4-7FED5411F3D3}"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g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6" name="Rectangle 3"/>
          <p:cNvSpPr>
            <a:spLocks noGrp="1" noChangeArrowheads="1"/>
          </p:cNvSpPr>
          <p:nvPr>
            <p:ph type="subTitle" idx="1"/>
          </p:nvPr>
        </p:nvSpPr>
        <p:spPr>
          <a:xfrm>
            <a:off x="0" y="0"/>
            <a:ext cx="9144000" cy="6858000"/>
          </a:xfrm>
        </p:spPr>
        <p:txBody>
          <a:bodyPr/>
          <a:lstStyle/>
          <a:p>
            <a:pPr algn="ctr" eaLnBrk="1" hangingPunct="1">
              <a:lnSpc>
                <a:spcPct val="80000"/>
              </a:lnSpc>
            </a:pPr>
            <a:endParaRPr lang="ru-RU" sz="1400" b="1" i="1" dirty="0" smtClean="0"/>
          </a:p>
          <a:p>
            <a:pPr algn="ctr" eaLnBrk="1" hangingPunct="1">
              <a:lnSpc>
                <a:spcPct val="80000"/>
              </a:lnSpc>
            </a:pPr>
            <a:endParaRPr lang="ru-RU" sz="1400" b="1" i="1" dirty="0" smtClean="0"/>
          </a:p>
          <a:p>
            <a:pPr algn="ctr" eaLnBrk="1" hangingPunct="1">
              <a:lnSpc>
                <a:spcPct val="80000"/>
              </a:lnSpc>
            </a:pPr>
            <a:endParaRPr lang="ru-RU" sz="2000" dirty="0" smtClean="0"/>
          </a:p>
          <a:p>
            <a:pPr algn="ctr" eaLnBrk="1" hangingPunct="1">
              <a:lnSpc>
                <a:spcPct val="80000"/>
              </a:lnSpc>
            </a:pPr>
            <a:endParaRPr lang="ru-RU" sz="2000" dirty="0" smtClean="0"/>
          </a:p>
          <a:p>
            <a:pPr algn="ctr" eaLnBrk="1" hangingPunct="1">
              <a:lnSpc>
                <a:spcPct val="80000"/>
              </a:lnSpc>
            </a:pPr>
            <a:endParaRPr lang="ru-RU" sz="2000" dirty="0" smtClean="0"/>
          </a:p>
          <a:p>
            <a:pPr algn="ctr" eaLnBrk="1" hangingPunct="1">
              <a:lnSpc>
                <a:spcPct val="80000"/>
              </a:lnSpc>
            </a:pPr>
            <a:endParaRPr lang="ru-RU" sz="2000" dirty="0" smtClean="0"/>
          </a:p>
          <a:p>
            <a:pPr algn="ctr" eaLnBrk="1" hangingPunct="1">
              <a:lnSpc>
                <a:spcPct val="80000"/>
              </a:lnSpc>
            </a:pPr>
            <a:endParaRPr lang="ru-RU" sz="2000" dirty="0" smtClean="0"/>
          </a:p>
          <a:p>
            <a:pPr algn="ctr" eaLnBrk="1" hangingPunct="1">
              <a:lnSpc>
                <a:spcPct val="80000"/>
              </a:lnSpc>
            </a:pPr>
            <a:endParaRPr lang="ru-RU" sz="2000" dirty="0" smtClean="0"/>
          </a:p>
          <a:p>
            <a:pPr algn="ctr" eaLnBrk="1" hangingPunct="1">
              <a:lnSpc>
                <a:spcPct val="80000"/>
              </a:lnSpc>
            </a:pPr>
            <a:endParaRPr lang="ru-RU" sz="2000" dirty="0" smtClean="0"/>
          </a:p>
          <a:p>
            <a:pPr algn="ctr" eaLnBrk="1" hangingPunct="1">
              <a:lnSpc>
                <a:spcPct val="80000"/>
              </a:lnSpc>
            </a:pPr>
            <a:endParaRPr lang="ru-RU" sz="2000" dirty="0" smtClean="0"/>
          </a:p>
          <a:p>
            <a:pPr algn="ctr" eaLnBrk="1" hangingPunct="1">
              <a:lnSpc>
                <a:spcPct val="80000"/>
              </a:lnSpc>
            </a:pPr>
            <a:endParaRPr lang="ru-RU" sz="2000" dirty="0" smtClean="0"/>
          </a:p>
          <a:p>
            <a:pPr algn="ctr" eaLnBrk="1" hangingPunct="1">
              <a:lnSpc>
                <a:spcPct val="80000"/>
              </a:lnSpc>
            </a:pPr>
            <a:endParaRPr lang="ru-RU" sz="1400" dirty="0" smtClean="0"/>
          </a:p>
          <a:p>
            <a:pPr algn="ctr" eaLnBrk="1" hangingPunct="1">
              <a:lnSpc>
                <a:spcPct val="80000"/>
              </a:lnSpc>
            </a:pPr>
            <a:endParaRPr lang="ru-RU" sz="1400" dirty="0" smtClean="0"/>
          </a:p>
          <a:p>
            <a:pPr algn="ctr" eaLnBrk="1" hangingPunct="1">
              <a:lnSpc>
                <a:spcPct val="80000"/>
              </a:lnSpc>
            </a:pPr>
            <a:endParaRPr lang="ru-RU" sz="2000" dirty="0" smtClean="0"/>
          </a:p>
          <a:p>
            <a:pPr algn="ctr" eaLnBrk="1" hangingPunct="1">
              <a:lnSpc>
                <a:spcPct val="80000"/>
              </a:lnSpc>
            </a:pPr>
            <a:endParaRPr lang="ru-RU" sz="2000" dirty="0" smtClean="0"/>
          </a:p>
        </p:txBody>
      </p:sp>
      <p:sp>
        <p:nvSpPr>
          <p:cNvPr id="2050" name="Rectangle 2"/>
          <p:cNvSpPr>
            <a:spLocks noGrp="1" noChangeArrowheads="1"/>
          </p:cNvSpPr>
          <p:nvPr>
            <p:ph type="ctrTitle"/>
          </p:nvPr>
        </p:nvSpPr>
        <p:spPr/>
        <p:txBody>
          <a:bodyPr/>
          <a:lstStyle/>
          <a:p>
            <a:pPr algn="ctr" eaLnBrk="1" hangingPunct="1"/>
            <a:r>
              <a:rPr lang="ru-RU" dirty="0" smtClean="0"/>
              <a:t>Б</a:t>
            </a:r>
            <a:r>
              <a:rPr lang="uk-UA" dirty="0" err="1" smtClean="0"/>
              <a:t>іографія</a:t>
            </a:r>
            <a:r>
              <a:rPr lang="uk-UA" dirty="0" smtClean="0"/>
              <a:t> </a:t>
            </a:r>
            <a:r>
              <a:rPr lang="ru-RU" dirty="0" smtClean="0"/>
              <a:t>– </a:t>
            </a:r>
            <a:br>
              <a:rPr lang="ru-RU" dirty="0" smtClean="0"/>
            </a:br>
            <a:r>
              <a:rPr lang="uk-UA" dirty="0" smtClean="0"/>
              <a:t>І</a:t>
            </a:r>
            <a:r>
              <a:rPr lang="ru-RU" dirty="0" err="1" smtClean="0"/>
              <a:t>саака</a:t>
            </a:r>
            <a:r>
              <a:rPr lang="ru-RU" dirty="0" smtClean="0"/>
              <a:t> Ньютона</a:t>
            </a:r>
          </a:p>
        </p:txBody>
      </p:sp>
      <p:sp>
        <p:nvSpPr>
          <p:cNvPr id="3074" name="Rectangle 5"/>
          <p:cNvSpPr>
            <a:spLocks noGrp="1" noChangeArrowheads="1"/>
          </p:cNvSpPr>
          <p:nvPr>
            <p:ph type="sldNum" sz="quarter" idx="11"/>
          </p:nvPr>
        </p:nvSpPr>
        <p:spPr>
          <a:noFill/>
        </p:spPr>
        <p:txBody>
          <a:bodyPr/>
          <a:lstStyle/>
          <a:p>
            <a:fld id="{764DF8C9-B533-4EDF-9B16-7C07DA82A760}" type="slidenum">
              <a:rPr lang="ru-RU"/>
              <a:pPr/>
              <a:t>1</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anim calcmode="lin" valueType="num">
                                      <p:cBhvr>
                                        <p:cTn id="8" dur="500" fill="hold"/>
                                        <p:tgtEl>
                                          <p:spTgt spid="2050"/>
                                        </p:tgtEl>
                                        <p:attrNameLst>
                                          <p:attrName>ppt_x</p:attrName>
                                        </p:attrNameLst>
                                      </p:cBhvr>
                                      <p:tavLst>
                                        <p:tav tm="0">
                                          <p:val>
                                            <p:strVal val="#ppt_x-.1"/>
                                          </p:val>
                                        </p:tav>
                                        <p:tav tm="100000">
                                          <p:val>
                                            <p:strVal val="#ppt_x"/>
                                          </p:val>
                                        </p:tav>
                                      </p:tavLst>
                                    </p:anim>
                                    <p:anim calcmode="lin" valueType="num">
                                      <p:cBhvr>
                                        <p:cTn id="9" dur="5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Grp="1" noChangeArrowheads="1"/>
          </p:cNvSpPr>
          <p:nvPr>
            <p:ph type="sldNum" sz="quarter" idx="12"/>
          </p:nvPr>
        </p:nvSpPr>
        <p:spPr>
          <a:ln/>
        </p:spPr>
        <p:txBody>
          <a:bodyPr/>
          <a:lstStyle/>
          <a:p>
            <a:pPr>
              <a:defRPr/>
            </a:pPr>
            <a:fld id="{1EA57E59-BD27-4002-8C0F-E7CB966A8360}" type="slidenum">
              <a:rPr lang="ru-RU"/>
              <a:pPr>
                <a:defRPr/>
              </a:pPr>
              <a:t>10</a:t>
            </a:fld>
            <a:endParaRPr lang="ru-RU"/>
          </a:p>
        </p:txBody>
      </p:sp>
      <p:sp>
        <p:nvSpPr>
          <p:cNvPr id="72706" name="Rectangle 2"/>
          <p:cNvSpPr>
            <a:spLocks noGrp="1" noChangeArrowheads="1"/>
          </p:cNvSpPr>
          <p:nvPr>
            <p:ph type="title"/>
          </p:nvPr>
        </p:nvSpPr>
        <p:spPr/>
        <p:txBody>
          <a:bodyPr/>
          <a:lstStyle/>
          <a:p>
            <a:pPr algn="ctr"/>
            <a:r>
              <a:rPr lang="ru-RU" dirty="0" smtClean="0"/>
              <a:t>Легенда про </a:t>
            </a:r>
            <a:r>
              <a:rPr lang="ru-RU" dirty="0" err="1" smtClean="0"/>
              <a:t>яблуко</a:t>
            </a:r>
            <a:endParaRPr lang="ru-RU" dirty="0" smtClean="0"/>
          </a:p>
        </p:txBody>
      </p:sp>
      <p:pic>
        <p:nvPicPr>
          <p:cNvPr id="72710" name="Picture 6" descr="newtonapple"/>
          <p:cNvPicPr>
            <a:picLocks noChangeAspect="1" noChangeArrowheads="1" noCrop="1"/>
          </p:cNvPicPr>
          <p:nvPr/>
        </p:nvPicPr>
        <p:blipFill>
          <a:blip r:embed="rId2" cstate="print"/>
          <a:srcRect/>
          <a:stretch>
            <a:fillRect/>
          </a:stretch>
        </p:blipFill>
        <p:spPr bwMode="auto">
          <a:xfrm>
            <a:off x="5364163" y="3789363"/>
            <a:ext cx="2447925" cy="2879725"/>
          </a:xfrm>
          <a:prstGeom prst="rect">
            <a:avLst/>
          </a:prstGeom>
          <a:noFill/>
        </p:spPr>
      </p:pic>
      <p:pic>
        <p:nvPicPr>
          <p:cNvPr id="72712" name="Picture 8" descr="Isaac_Newton"/>
          <p:cNvPicPr>
            <a:picLocks noChangeAspect="1" noChangeArrowheads="1"/>
          </p:cNvPicPr>
          <p:nvPr/>
        </p:nvPicPr>
        <p:blipFill>
          <a:blip r:embed="rId3" cstate="print"/>
          <a:srcRect/>
          <a:stretch>
            <a:fillRect/>
          </a:stretch>
        </p:blipFill>
        <p:spPr bwMode="auto">
          <a:xfrm>
            <a:off x="900113" y="3933825"/>
            <a:ext cx="3384550" cy="2397125"/>
          </a:xfrm>
          <a:prstGeom prst="rect">
            <a:avLst/>
          </a:prstGeom>
          <a:noFill/>
        </p:spPr>
      </p:pic>
      <p:sp>
        <p:nvSpPr>
          <p:cNvPr id="72718" name="Rectangle 14"/>
          <p:cNvSpPr>
            <a:spLocks noChangeArrowheads="1"/>
          </p:cNvSpPr>
          <p:nvPr/>
        </p:nvSpPr>
        <p:spPr bwMode="auto">
          <a:xfrm>
            <a:off x="179388" y="1484313"/>
            <a:ext cx="8569325" cy="1657350"/>
          </a:xfrm>
          <a:prstGeom prst="rect">
            <a:avLst/>
          </a:prstGeom>
          <a:noFill/>
          <a:ln w="9525">
            <a:noFill/>
            <a:miter lim="800000"/>
            <a:headEnd/>
            <a:tailEnd/>
          </a:ln>
        </p:spPr>
        <p:txBody>
          <a:bodyPr/>
          <a:lstStyle/>
          <a:p>
            <a:pPr marL="447675" indent="-447675" eaLnBrk="0" hangingPunct="0">
              <a:spcBef>
                <a:spcPct val="20000"/>
              </a:spcBef>
              <a:buClr>
                <a:schemeClr val="accent1"/>
              </a:buClr>
              <a:buSzPct val="70000"/>
              <a:buFont typeface="Wingdings" pitchFamily="2" charset="2"/>
              <a:buChar char="n"/>
            </a:pPr>
            <a:r>
              <a:rPr lang="ru-RU" sz="1400">
                <a:solidFill>
                  <a:schemeClr val="tx2"/>
                </a:solidFill>
              </a:rPr>
              <a:t>Уж</a:t>
            </a:r>
            <a:r>
              <a:rPr lang="ru-RU" sz="1400"/>
              <a:t>е на склоне лет, будучи 84ти летним стариком, Ньютон рассказывал о яблоке посетившему его Вильяму Стэкли. Ньютон в тот день был в благодушном, приподнятом настроении. Предоставляю вашему вниманию отрывок из воспоминаний Стэкли об этой встречи, состоявшейся </a:t>
            </a:r>
            <a:r>
              <a:rPr lang="ru-RU" sz="1400" b="1"/>
              <a:t>15 апреля 1726 г.</a:t>
            </a:r>
            <a:r>
              <a:rPr lang="ru-RU" sz="1400"/>
              <a:t> «… ему в голову пришла идея тяготения. Она была вызвана падением яблока в тот момент, когда он сидел, погруженный в свои думы. Почему яблоко всегда падает отвесно, подумал он, почему не в сторону, а к центру Земли? У материи должна существовать некая притягательная сила, сосредоточенная в центре Земли. Если материя притягивает другую материю, должна существовать пропорциональность ее количеству. Поэтому яблоко притягивает Землю так же, как Земля яблоко. Должна, стало быть, существовать сила, подобная той, которую мы называем тяжестью и простирающаяся по всей вселенной».</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2706"/>
                                        </p:tgtEl>
                                        <p:attrNameLst>
                                          <p:attrName>style.visibility</p:attrName>
                                        </p:attrNameLst>
                                      </p:cBhvr>
                                      <p:to>
                                        <p:strVal val="visible"/>
                                      </p:to>
                                    </p:set>
                                    <p:animEffect transition="in" filter="blinds(horizontal)">
                                      <p:cBhvr>
                                        <p:cTn id="7" dur="500"/>
                                        <p:tgtEl>
                                          <p:spTgt spid="727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3"/>
          <p:cNvSpPr>
            <a:spLocks noGrp="1" noChangeArrowheads="1"/>
          </p:cNvSpPr>
          <p:nvPr>
            <p:ph idx="1"/>
          </p:nvPr>
        </p:nvSpPr>
        <p:spPr>
          <a:xfrm>
            <a:off x="971550" y="1989138"/>
            <a:ext cx="7661275" cy="4114800"/>
          </a:xfrm>
        </p:spPr>
        <p:txBody>
          <a:bodyPr/>
          <a:lstStyle/>
          <a:p>
            <a:pPr eaLnBrk="1" hangingPunct="1">
              <a:lnSpc>
                <a:spcPct val="90000"/>
              </a:lnSpc>
            </a:pPr>
            <a:r>
              <a:rPr lang="ru-RU" sz="2000" dirty="0" smtClean="0"/>
              <a:t>Перший закон Ньютона </a:t>
            </a:r>
            <a:r>
              <a:rPr lang="ru-RU" sz="2000" dirty="0" err="1" smtClean="0"/>
              <a:t>пов</a:t>
            </a:r>
            <a:r>
              <a:rPr lang="en-US" sz="2000" dirty="0" smtClean="0"/>
              <a:t>’</a:t>
            </a:r>
            <a:r>
              <a:rPr lang="uk-UA" sz="2000" dirty="0" err="1" smtClean="0"/>
              <a:t>язаний</a:t>
            </a:r>
            <a:r>
              <a:rPr lang="ru-RU" sz="2000" dirty="0" smtClean="0"/>
              <a:t> </a:t>
            </a:r>
            <a:r>
              <a:rPr lang="ru-RU" sz="2000" dirty="0" err="1" smtClean="0"/>
              <a:t>з</a:t>
            </a:r>
            <a:r>
              <a:rPr lang="ru-RU" sz="2000" dirty="0" smtClean="0"/>
              <a:t> </a:t>
            </a:r>
            <a:r>
              <a:rPr lang="ru-RU" sz="2000" dirty="0" err="1" smtClean="0"/>
              <a:t>появленням</a:t>
            </a:r>
            <a:r>
              <a:rPr lang="ru-RU" sz="2000" dirty="0" smtClean="0"/>
              <a:t> </a:t>
            </a:r>
            <a:r>
              <a:rPr lang="ru-RU" sz="2000" dirty="0" err="1" smtClean="0"/>
              <a:t>инерції</a:t>
            </a:r>
            <a:r>
              <a:rPr lang="ru-RU" sz="2000" dirty="0" smtClean="0"/>
              <a:t>. </a:t>
            </a:r>
            <a:r>
              <a:rPr lang="ru-RU" sz="2000" dirty="0" err="1" smtClean="0"/>
              <a:t>Тіло</a:t>
            </a:r>
            <a:r>
              <a:rPr lang="ru-RU" sz="2000" dirty="0" smtClean="0"/>
              <a:t> </a:t>
            </a:r>
            <a:r>
              <a:rPr lang="ru-RU" sz="2000" dirty="0" err="1" smtClean="0"/>
              <a:t>прагне</a:t>
            </a:r>
            <a:r>
              <a:rPr lang="ru-RU" sz="2000" dirty="0" smtClean="0"/>
              <a:t> </a:t>
            </a:r>
            <a:r>
              <a:rPr lang="ru-RU" sz="2000" dirty="0" err="1" smtClean="0"/>
              <a:t>зберігати</a:t>
            </a:r>
            <a:r>
              <a:rPr lang="ru-RU" sz="2000" dirty="0" smtClean="0"/>
              <a:t> стан </a:t>
            </a:r>
            <a:r>
              <a:rPr lang="ru-RU" sz="2000" dirty="0" err="1" smtClean="0"/>
              <a:t>спокою</a:t>
            </a:r>
            <a:r>
              <a:rPr lang="ru-RU" sz="2000" dirty="0" smtClean="0"/>
              <a:t>, </a:t>
            </a:r>
            <a:r>
              <a:rPr lang="ru-RU" sz="2000" dirty="0" err="1" smtClean="0"/>
              <a:t>і</a:t>
            </a:r>
            <a:r>
              <a:rPr lang="ru-RU" sz="2000" dirty="0" smtClean="0"/>
              <a:t> тому, коли </a:t>
            </a:r>
            <a:r>
              <a:rPr lang="ru-RU" sz="2000" dirty="0" err="1" smtClean="0"/>
              <a:t>візок</a:t>
            </a:r>
            <a:r>
              <a:rPr lang="ru-RU" sz="2000" dirty="0" smtClean="0"/>
              <a:t> </a:t>
            </a:r>
            <a:r>
              <a:rPr lang="ru-RU" sz="2000" dirty="0" err="1" smtClean="0"/>
              <a:t>переміщується</a:t>
            </a:r>
            <a:r>
              <a:rPr lang="ru-RU" sz="2000" dirty="0" smtClean="0"/>
              <a:t>, </a:t>
            </a:r>
            <a:r>
              <a:rPr lang="ru-RU" sz="2000" dirty="0" err="1" smtClean="0"/>
              <a:t>тіло</a:t>
            </a:r>
            <a:r>
              <a:rPr lang="ru-RU" sz="2000" dirty="0" smtClean="0"/>
              <a:t> </a:t>
            </a:r>
            <a:r>
              <a:rPr lang="ru-RU" sz="2000" dirty="0" err="1" smtClean="0"/>
              <a:t>відхиляється</a:t>
            </a:r>
            <a:r>
              <a:rPr lang="ru-RU" sz="2000" dirty="0" smtClean="0"/>
              <a:t> назад (1). При </a:t>
            </a:r>
            <a:r>
              <a:rPr lang="ru-RU" sz="2000" dirty="0" err="1" smtClean="0"/>
              <a:t>рівномірному</a:t>
            </a:r>
            <a:r>
              <a:rPr lang="ru-RU" sz="2000" dirty="0" smtClean="0"/>
              <a:t> </a:t>
            </a:r>
            <a:r>
              <a:rPr lang="ru-RU" sz="2000" dirty="0" err="1" smtClean="0"/>
              <a:t>руху</a:t>
            </a:r>
            <a:r>
              <a:rPr lang="ru-RU" sz="2000" dirty="0" smtClean="0"/>
              <a:t>  </a:t>
            </a:r>
            <a:r>
              <a:rPr lang="ru-RU" sz="2000" dirty="0" err="1" smtClean="0"/>
              <a:t>візка</a:t>
            </a:r>
            <a:r>
              <a:rPr lang="ru-RU" sz="2000" dirty="0" smtClean="0"/>
              <a:t> </a:t>
            </a:r>
            <a:r>
              <a:rPr lang="ru-RU" sz="2000" dirty="0" err="1" smtClean="0"/>
              <a:t>тіло</a:t>
            </a:r>
            <a:r>
              <a:rPr lang="ru-RU" sz="2000" dirty="0" smtClean="0"/>
              <a:t> </a:t>
            </a:r>
            <a:r>
              <a:rPr lang="ru-RU" sz="2000" dirty="0" err="1" smtClean="0"/>
              <a:t>залишається</a:t>
            </a:r>
            <a:r>
              <a:rPr lang="ru-RU" sz="2000" dirty="0" smtClean="0"/>
              <a:t> </a:t>
            </a:r>
            <a:r>
              <a:rPr lang="ru-RU" sz="2000" dirty="0" err="1" smtClean="0"/>
              <a:t>нерухомим</a:t>
            </a:r>
            <a:r>
              <a:rPr lang="ru-RU" sz="2000" dirty="0" smtClean="0"/>
              <a:t> </a:t>
            </a:r>
            <a:r>
              <a:rPr lang="ru-RU" sz="2000" dirty="0" err="1" smtClean="0"/>
              <a:t>відносно</a:t>
            </a:r>
            <a:r>
              <a:rPr lang="ru-RU" sz="2000" dirty="0" smtClean="0"/>
              <a:t> </a:t>
            </a:r>
            <a:r>
              <a:rPr lang="ru-RU" sz="2000" dirty="0" err="1" smtClean="0"/>
              <a:t>неї</a:t>
            </a:r>
            <a:r>
              <a:rPr lang="ru-RU" sz="2000" dirty="0" smtClean="0"/>
              <a:t>, </a:t>
            </a:r>
            <a:r>
              <a:rPr lang="ru-RU" sz="2000" dirty="0" err="1" smtClean="0"/>
              <a:t>якщо</a:t>
            </a:r>
            <a:r>
              <a:rPr lang="ru-RU" sz="2000" dirty="0" smtClean="0"/>
              <a:t> </a:t>
            </a:r>
            <a:r>
              <a:rPr lang="ru-RU" sz="2000" dirty="0" err="1" smtClean="0"/>
              <a:t>знаходиться</a:t>
            </a:r>
            <a:r>
              <a:rPr lang="ru-RU" sz="2000" dirty="0" smtClean="0"/>
              <a:t> в </a:t>
            </a:r>
            <a:r>
              <a:rPr lang="ru-RU" sz="2000" dirty="0" err="1" smtClean="0"/>
              <a:t>спокої</a:t>
            </a:r>
            <a:r>
              <a:rPr lang="ru-RU" sz="2000" dirty="0" smtClean="0"/>
              <a:t>(2). При </a:t>
            </a:r>
            <a:r>
              <a:rPr lang="ru-RU" sz="2000" dirty="0" err="1" smtClean="0"/>
              <a:t>зупинці</a:t>
            </a:r>
            <a:r>
              <a:rPr lang="ru-RU" sz="2000" dirty="0" smtClean="0"/>
              <a:t>, </a:t>
            </a:r>
            <a:r>
              <a:rPr lang="ru-RU" sz="2000" dirty="0" err="1" smtClean="0"/>
              <a:t>тіло</a:t>
            </a:r>
            <a:r>
              <a:rPr lang="ru-RU" sz="2000" dirty="0" smtClean="0"/>
              <a:t> </a:t>
            </a:r>
            <a:r>
              <a:rPr lang="ru-RU" sz="2000" dirty="0" err="1" smtClean="0"/>
              <a:t>прагне</a:t>
            </a:r>
            <a:r>
              <a:rPr lang="ru-RU" sz="2000" dirty="0" smtClean="0"/>
              <a:t> </a:t>
            </a:r>
            <a:r>
              <a:rPr lang="ru-RU" sz="2000" dirty="0" err="1" smtClean="0"/>
              <a:t>продовжити</a:t>
            </a:r>
            <a:r>
              <a:rPr lang="ru-RU" sz="2000" dirty="0" smtClean="0"/>
              <a:t> </a:t>
            </a:r>
            <a:r>
              <a:rPr lang="ru-RU" sz="2000" dirty="0" err="1" smtClean="0"/>
              <a:t>рух</a:t>
            </a:r>
            <a:r>
              <a:rPr lang="ru-RU" sz="2000" dirty="0" smtClean="0"/>
              <a:t>, </a:t>
            </a:r>
            <a:r>
              <a:rPr lang="ru-RU" sz="2000" dirty="0" err="1" smtClean="0"/>
              <a:t>нахиляючись</a:t>
            </a:r>
            <a:r>
              <a:rPr lang="ru-RU" sz="2000" dirty="0" smtClean="0"/>
              <a:t> вперед(3).</a:t>
            </a:r>
          </a:p>
          <a:p>
            <a:pPr eaLnBrk="1" hangingPunct="1">
              <a:lnSpc>
                <a:spcPct val="90000"/>
              </a:lnSpc>
            </a:pPr>
            <a:endParaRPr lang="ru-RU" sz="2800" dirty="0" smtClean="0"/>
          </a:p>
        </p:txBody>
      </p:sp>
      <p:sp>
        <p:nvSpPr>
          <p:cNvPr id="8" name="Rectangle 8"/>
          <p:cNvSpPr>
            <a:spLocks noGrp="1" noChangeArrowheads="1"/>
          </p:cNvSpPr>
          <p:nvPr>
            <p:ph type="sldNum" sz="quarter" idx="15"/>
          </p:nvPr>
        </p:nvSpPr>
        <p:spPr>
          <a:ln/>
        </p:spPr>
        <p:txBody>
          <a:bodyPr/>
          <a:lstStyle/>
          <a:p>
            <a:pPr>
              <a:defRPr/>
            </a:pPr>
            <a:fld id="{036CA021-865D-489C-8846-65764049482F}" type="slidenum">
              <a:rPr lang="ru-RU"/>
              <a:pPr>
                <a:defRPr/>
              </a:pPr>
              <a:t>11</a:t>
            </a:fld>
            <a:endParaRPr lang="ru-RU"/>
          </a:p>
        </p:txBody>
      </p:sp>
      <p:sp>
        <p:nvSpPr>
          <p:cNvPr id="156674" name="Rectangle 2"/>
          <p:cNvSpPr>
            <a:spLocks noGrp="1" noChangeArrowheads="1"/>
          </p:cNvSpPr>
          <p:nvPr>
            <p:ph type="title"/>
          </p:nvPr>
        </p:nvSpPr>
        <p:spPr>
          <a:xfrm>
            <a:off x="971550" y="549275"/>
            <a:ext cx="7158038" cy="909638"/>
          </a:xfrm>
        </p:spPr>
        <p:txBody>
          <a:bodyPr>
            <a:normAutofit fontScale="90000"/>
          </a:bodyPr>
          <a:lstStyle/>
          <a:p>
            <a:pPr algn="ctr" eaLnBrk="1" hangingPunct="1"/>
            <a:r>
              <a:rPr lang="ru-RU" sz="2400" dirty="0" smtClean="0"/>
              <a:t/>
            </a:r>
            <a:br>
              <a:rPr lang="ru-RU" sz="2400" dirty="0" smtClean="0"/>
            </a:br>
            <a:r>
              <a:rPr lang="ru-RU" sz="2400" dirty="0" smtClean="0"/>
              <a:t> </a:t>
            </a:r>
            <a:r>
              <a:rPr lang="ru-RU" sz="2400" dirty="0" err="1" smtClean="0">
                <a:solidFill>
                  <a:srgbClr val="000066"/>
                </a:solidFill>
              </a:rPr>
              <a:t>Основні</a:t>
            </a:r>
            <a:r>
              <a:rPr lang="ru-RU" sz="2400" dirty="0" smtClean="0">
                <a:solidFill>
                  <a:srgbClr val="000066"/>
                </a:solidFill>
              </a:rPr>
              <a:t> </a:t>
            </a:r>
            <a:r>
              <a:rPr lang="ru-RU" sz="2400" dirty="0" err="1" smtClean="0">
                <a:solidFill>
                  <a:srgbClr val="000066"/>
                </a:solidFill>
              </a:rPr>
              <a:t>закони</a:t>
            </a:r>
            <a:r>
              <a:rPr lang="ru-RU" sz="2400" dirty="0" smtClean="0">
                <a:solidFill>
                  <a:srgbClr val="000066"/>
                </a:solidFill>
              </a:rPr>
              <a:t> </a:t>
            </a:r>
            <a:r>
              <a:rPr lang="ru-RU" sz="2400" dirty="0" err="1" smtClean="0">
                <a:solidFill>
                  <a:srgbClr val="000066"/>
                </a:solidFill>
              </a:rPr>
              <a:t>класичної</a:t>
            </a:r>
            <a:r>
              <a:rPr lang="ru-RU" sz="2400" dirty="0" smtClean="0">
                <a:solidFill>
                  <a:srgbClr val="000066"/>
                </a:solidFill>
              </a:rPr>
              <a:t> </a:t>
            </a:r>
            <a:r>
              <a:rPr lang="ru-RU" sz="2400" dirty="0" err="1" smtClean="0">
                <a:solidFill>
                  <a:srgbClr val="000066"/>
                </a:solidFill>
              </a:rPr>
              <a:t>механіки</a:t>
            </a:r>
            <a:r>
              <a:rPr lang="ru-RU" sz="2400" dirty="0" smtClean="0"/>
              <a:t> </a:t>
            </a:r>
            <a:br>
              <a:rPr lang="ru-RU" sz="2400" dirty="0" smtClean="0"/>
            </a:br>
            <a:r>
              <a:rPr lang="ru-RU" sz="2400" b="1" dirty="0" smtClean="0"/>
              <a:t>Перший закон Ньютона</a:t>
            </a:r>
          </a:p>
        </p:txBody>
      </p:sp>
      <p:sp>
        <p:nvSpPr>
          <p:cNvPr id="14338" name="Номер слайда 5"/>
          <p:cNvSpPr txBox="1">
            <a:spLocks noGrp="1"/>
          </p:cNvSpPr>
          <p:nvPr/>
        </p:nvSpPr>
        <p:spPr bwMode="auto">
          <a:xfrm>
            <a:off x="6705600" y="6248400"/>
            <a:ext cx="1905000" cy="457200"/>
          </a:xfrm>
          <a:prstGeom prst="rect">
            <a:avLst/>
          </a:prstGeom>
          <a:noFill/>
          <a:ln w="9525">
            <a:noFill/>
            <a:miter lim="800000"/>
            <a:headEnd/>
            <a:tailEnd/>
          </a:ln>
        </p:spPr>
        <p:txBody>
          <a:bodyPr/>
          <a:lstStyle/>
          <a:p>
            <a:pPr algn="r"/>
            <a:fld id="{B8F8BC4D-13E2-40AE-A5CE-F22C62A38E3B}" type="slidenum">
              <a:rPr lang="ru-RU" sz="1000"/>
              <a:pPr algn="r"/>
              <a:t>11</a:t>
            </a:fld>
            <a:endParaRPr lang="ru-RU" sz="1000"/>
          </a:p>
        </p:txBody>
      </p:sp>
      <p:pic>
        <p:nvPicPr>
          <p:cNvPr id="156676" name="Picture 4" descr="000065_n"/>
          <p:cNvPicPr>
            <a:picLocks noChangeAspect="1" noChangeArrowheads="1"/>
          </p:cNvPicPr>
          <p:nvPr/>
        </p:nvPicPr>
        <p:blipFill>
          <a:blip r:embed="rId2" cstate="print"/>
          <a:srcRect/>
          <a:stretch>
            <a:fillRect/>
          </a:stretch>
        </p:blipFill>
        <p:spPr bwMode="auto">
          <a:xfrm>
            <a:off x="1692275" y="4076700"/>
            <a:ext cx="5689600" cy="2627313"/>
          </a:xfrm>
          <a:prstGeom prst="rect">
            <a:avLst/>
          </a:prstGeom>
          <a:noFill/>
          <a:ln w="9525">
            <a:solidFill>
              <a:schemeClr val="tx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6674"/>
                                        </p:tgtEl>
                                        <p:attrNameLst>
                                          <p:attrName>style.visibility</p:attrName>
                                        </p:attrNameLst>
                                      </p:cBhvr>
                                      <p:to>
                                        <p:strVal val="visible"/>
                                      </p:to>
                                    </p:set>
                                    <p:animEffect transition="in" filter="blinds(horizontal)">
                                      <p:cBhvr>
                                        <p:cTn id="7" dur="500"/>
                                        <p:tgtEl>
                                          <p:spTgt spid="156674"/>
                                        </p:tgtEl>
                                      </p:cBhvr>
                                    </p:animEffect>
                                  </p:childTnLst>
                                </p:cTn>
                              </p:par>
                            </p:childTnLst>
                          </p:cTn>
                        </p:par>
                        <p:par>
                          <p:cTn id="8" fill="hold">
                            <p:stCondLst>
                              <p:cond delay="500"/>
                            </p:stCondLst>
                            <p:childTnLst>
                              <p:par>
                                <p:cTn id="9" presetID="3" presetClass="entr" presetSubtype="5" fill="hold" nodeType="afterEffect">
                                  <p:stCondLst>
                                    <p:cond delay="0"/>
                                  </p:stCondLst>
                                  <p:childTnLst>
                                    <p:set>
                                      <p:cBhvr>
                                        <p:cTn id="10" dur="1" fill="hold">
                                          <p:stCondLst>
                                            <p:cond delay="0"/>
                                          </p:stCondLst>
                                        </p:cTn>
                                        <p:tgtEl>
                                          <p:spTgt spid="156676"/>
                                        </p:tgtEl>
                                        <p:attrNameLst>
                                          <p:attrName>style.visibility</p:attrName>
                                        </p:attrNameLst>
                                      </p:cBhvr>
                                      <p:to>
                                        <p:strVal val="visible"/>
                                      </p:to>
                                    </p:set>
                                    <p:animEffect transition="in" filter="blinds(vertical)">
                                      <p:cBhvr>
                                        <p:cTn id="11" dur="1000"/>
                                        <p:tgtEl>
                                          <p:spTgt spid="156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Grp="1" noChangeArrowheads="1"/>
          </p:cNvSpPr>
          <p:nvPr>
            <p:ph type="sldNum" sz="quarter" idx="12"/>
          </p:nvPr>
        </p:nvSpPr>
        <p:spPr>
          <a:ln/>
        </p:spPr>
        <p:txBody>
          <a:bodyPr/>
          <a:lstStyle/>
          <a:p>
            <a:pPr>
              <a:defRPr/>
            </a:pPr>
            <a:fld id="{45DF4571-A8E6-428D-B800-4FA0E47EAC71}" type="slidenum">
              <a:rPr lang="ru-RU"/>
              <a:pPr>
                <a:defRPr/>
              </a:pPr>
              <a:t>12</a:t>
            </a:fld>
            <a:endParaRPr lang="ru-RU"/>
          </a:p>
        </p:txBody>
      </p:sp>
      <p:sp>
        <p:nvSpPr>
          <p:cNvPr id="157698" name="Rectangle 2"/>
          <p:cNvSpPr>
            <a:spLocks noGrp="1" noChangeArrowheads="1"/>
          </p:cNvSpPr>
          <p:nvPr>
            <p:ph type="title"/>
          </p:nvPr>
        </p:nvSpPr>
        <p:spPr/>
        <p:txBody>
          <a:bodyPr/>
          <a:lstStyle/>
          <a:p>
            <a:pPr algn="ctr" eaLnBrk="1" hangingPunct="1"/>
            <a:r>
              <a:rPr lang="ru-RU" dirty="0" err="1" smtClean="0"/>
              <a:t>Другий</a:t>
            </a:r>
            <a:r>
              <a:rPr lang="ru-RU" dirty="0" smtClean="0"/>
              <a:t> </a:t>
            </a:r>
            <a:r>
              <a:rPr lang="ru-RU" dirty="0" err="1" smtClean="0"/>
              <a:t>і</a:t>
            </a:r>
            <a:r>
              <a:rPr lang="ru-RU" dirty="0" smtClean="0"/>
              <a:t> </a:t>
            </a:r>
            <a:r>
              <a:rPr lang="ru-RU" dirty="0" err="1" smtClean="0"/>
              <a:t>Третій</a:t>
            </a:r>
            <a:r>
              <a:rPr lang="ru-RU" dirty="0" smtClean="0"/>
              <a:t> </a:t>
            </a:r>
            <a:r>
              <a:rPr lang="ru-RU" dirty="0" err="1" smtClean="0"/>
              <a:t>закони</a:t>
            </a:r>
            <a:r>
              <a:rPr lang="ru-RU" dirty="0" smtClean="0"/>
              <a:t> Ньютона</a:t>
            </a:r>
          </a:p>
        </p:txBody>
      </p:sp>
      <p:sp>
        <p:nvSpPr>
          <p:cNvPr id="15364" name="Rectangle 4"/>
          <p:cNvSpPr>
            <a:spLocks noGrp="1" noChangeArrowheads="1"/>
          </p:cNvSpPr>
          <p:nvPr>
            <p:ph sz="half" idx="1"/>
          </p:nvPr>
        </p:nvSpPr>
        <p:spPr>
          <a:xfrm>
            <a:off x="755650" y="1989138"/>
            <a:ext cx="4343400" cy="1952625"/>
          </a:xfrm>
        </p:spPr>
        <p:txBody>
          <a:bodyPr/>
          <a:lstStyle/>
          <a:p>
            <a:pPr eaLnBrk="1" hangingPunct="1">
              <a:lnSpc>
                <a:spcPct val="80000"/>
              </a:lnSpc>
            </a:pPr>
            <a:r>
              <a:rPr lang="ru-RU" sz="1800" dirty="0" err="1" smtClean="0"/>
              <a:t>Другий</a:t>
            </a:r>
            <a:r>
              <a:rPr lang="ru-RU" sz="1800" dirty="0" smtClean="0"/>
              <a:t> закон Ньютона говорить, </a:t>
            </a:r>
            <a:r>
              <a:rPr lang="ru-RU" sz="1800" dirty="0" err="1" smtClean="0"/>
              <a:t>що</a:t>
            </a:r>
            <a:r>
              <a:rPr lang="ru-RU" sz="1800" dirty="0" smtClean="0"/>
              <a:t> </a:t>
            </a:r>
            <a:r>
              <a:rPr lang="ru-RU" sz="1800" dirty="0" err="1" smtClean="0"/>
              <a:t>прискорення</a:t>
            </a:r>
            <a:r>
              <a:rPr lang="ru-RU" sz="1800" dirty="0" smtClean="0"/>
              <a:t> </a:t>
            </a:r>
            <a:r>
              <a:rPr lang="ru-RU" sz="1800" dirty="0" err="1" smtClean="0"/>
              <a:t>пропорційне</a:t>
            </a:r>
            <a:r>
              <a:rPr lang="ru-RU" sz="1800" dirty="0" smtClean="0"/>
              <a:t> </a:t>
            </a:r>
            <a:r>
              <a:rPr lang="ru-RU" sz="1800" dirty="0" err="1" smtClean="0"/>
              <a:t>силі</a:t>
            </a:r>
            <a:r>
              <a:rPr lang="ru-RU" sz="1800" dirty="0" smtClean="0"/>
              <a:t>, </a:t>
            </a:r>
            <a:r>
              <a:rPr lang="ru-RU" sz="1800" dirty="0" err="1" smtClean="0"/>
              <a:t>що</a:t>
            </a:r>
            <a:r>
              <a:rPr lang="ru-RU" sz="1800" dirty="0" smtClean="0"/>
              <a:t> </a:t>
            </a:r>
            <a:r>
              <a:rPr lang="ru-RU" sz="1800" dirty="0" err="1" smtClean="0"/>
              <a:t>його</a:t>
            </a:r>
            <a:r>
              <a:rPr lang="ru-RU" sz="1800" dirty="0" smtClean="0"/>
              <a:t> </a:t>
            </a:r>
            <a:r>
              <a:rPr lang="ru-RU" sz="1800" dirty="0" err="1" smtClean="0"/>
              <a:t>викликає</a:t>
            </a:r>
            <a:r>
              <a:rPr lang="ru-RU" sz="1800" dirty="0" smtClean="0"/>
              <a:t>. Куля, </a:t>
            </a:r>
            <a:r>
              <a:rPr lang="ru-RU" sz="1800" dirty="0" err="1" smtClean="0"/>
              <a:t>впавша</a:t>
            </a:r>
            <a:r>
              <a:rPr lang="ru-RU" sz="1800" dirty="0" smtClean="0"/>
              <a:t> на м</a:t>
            </a:r>
            <a:r>
              <a:rPr lang="en-US" sz="1800" dirty="0" smtClean="0"/>
              <a:t>’</a:t>
            </a:r>
            <a:r>
              <a:rPr lang="ru-RU" sz="1800" dirty="0" err="1" smtClean="0"/>
              <a:t>ягку</a:t>
            </a:r>
            <a:r>
              <a:rPr lang="ru-RU" sz="1800" dirty="0" smtClean="0"/>
              <a:t> поверх</a:t>
            </a:r>
            <a:r>
              <a:rPr lang="uk-UA" sz="1800" dirty="0" err="1" smtClean="0"/>
              <a:t>ню</a:t>
            </a:r>
            <a:r>
              <a:rPr lang="en-US" sz="1800" dirty="0" smtClean="0"/>
              <a:t>.</a:t>
            </a:r>
            <a:r>
              <a:rPr lang="ru-RU" sz="1800" dirty="0" smtClean="0"/>
              <a:t> (4), входить в </a:t>
            </a:r>
            <a:r>
              <a:rPr lang="ru-RU" sz="1800" dirty="0" err="1" smtClean="0"/>
              <a:t>неї</a:t>
            </a:r>
            <a:r>
              <a:rPr lang="ru-RU" sz="1800" dirty="0" smtClean="0"/>
              <a:t> </a:t>
            </a:r>
            <a:r>
              <a:rPr lang="ru-RU" sz="1800" dirty="0" err="1" smtClean="0"/>
              <a:t>глибше</a:t>
            </a:r>
            <a:r>
              <a:rPr lang="ru-RU" sz="1800" dirty="0" smtClean="0"/>
              <a:t>, </a:t>
            </a:r>
            <a:r>
              <a:rPr lang="ru-RU" sz="1800" dirty="0" err="1" smtClean="0"/>
              <a:t>ніж</a:t>
            </a:r>
            <a:r>
              <a:rPr lang="ru-RU" sz="1800" dirty="0" smtClean="0"/>
              <a:t> у </a:t>
            </a:r>
            <a:r>
              <a:rPr lang="ru-RU" sz="1800" dirty="0" err="1" smtClean="0"/>
              <a:t>тверду</a:t>
            </a:r>
            <a:r>
              <a:rPr lang="ru-RU" sz="1800" dirty="0" smtClean="0"/>
              <a:t> (5), </a:t>
            </a:r>
            <a:r>
              <a:rPr lang="ru-RU" sz="1800" dirty="0" err="1" smtClean="0"/>
              <a:t>оскільки</a:t>
            </a:r>
            <a:r>
              <a:rPr lang="ru-RU" sz="1800" dirty="0" smtClean="0"/>
              <a:t> сила </a:t>
            </a:r>
            <a:r>
              <a:rPr lang="ru-RU" sz="1800" dirty="0" err="1" smtClean="0"/>
              <a:t>тертя</a:t>
            </a:r>
            <a:r>
              <a:rPr lang="ru-RU" sz="1800" dirty="0" smtClean="0"/>
              <a:t> в </a:t>
            </a:r>
            <a:r>
              <a:rPr lang="ru-RU" sz="1800" dirty="0" err="1" smtClean="0"/>
              <a:t>першому</a:t>
            </a:r>
            <a:r>
              <a:rPr lang="ru-RU" sz="1800" dirty="0" smtClean="0"/>
              <a:t>  </a:t>
            </a:r>
            <a:r>
              <a:rPr lang="ru-RU" sz="1800" dirty="0" err="1" smtClean="0"/>
              <a:t>випадку</a:t>
            </a:r>
            <a:r>
              <a:rPr lang="ru-RU" sz="1800" dirty="0" smtClean="0"/>
              <a:t> </a:t>
            </a:r>
            <a:r>
              <a:rPr lang="ru-RU" sz="1800" dirty="0" err="1" smtClean="0"/>
              <a:t>менше</a:t>
            </a:r>
            <a:r>
              <a:rPr lang="ru-RU" sz="1800" dirty="0" smtClean="0"/>
              <a:t>.</a:t>
            </a:r>
          </a:p>
          <a:p>
            <a:pPr eaLnBrk="1" hangingPunct="1">
              <a:lnSpc>
                <a:spcPct val="80000"/>
              </a:lnSpc>
              <a:buFont typeface="Wingdings" pitchFamily="2" charset="2"/>
              <a:buNone/>
            </a:pPr>
            <a:endParaRPr lang="ru-RU" sz="1600" dirty="0" smtClean="0"/>
          </a:p>
        </p:txBody>
      </p:sp>
      <p:pic>
        <p:nvPicPr>
          <p:cNvPr id="157702" name="Picture 6" descr="000066_n"/>
          <p:cNvPicPr>
            <a:picLocks noGrp="1" noChangeAspect="1" noChangeArrowheads="1"/>
          </p:cNvPicPr>
          <p:nvPr>
            <p:ph sz="half" idx="2"/>
          </p:nvPr>
        </p:nvPicPr>
        <p:blipFill>
          <a:blip r:embed="rId2" cstate="print"/>
          <a:srcRect/>
          <a:stretch>
            <a:fillRect/>
          </a:stretch>
        </p:blipFill>
        <p:spPr>
          <a:xfrm>
            <a:off x="5940425" y="1773238"/>
            <a:ext cx="1546225" cy="2879725"/>
          </a:xfrm>
          <a:noFill/>
        </p:spPr>
      </p:pic>
      <p:sp>
        <p:nvSpPr>
          <p:cNvPr id="15367" name="Rectangle 3"/>
          <p:cNvSpPr>
            <a:spLocks noChangeArrowheads="1"/>
          </p:cNvSpPr>
          <p:nvPr/>
        </p:nvSpPr>
        <p:spPr bwMode="auto">
          <a:xfrm>
            <a:off x="755650" y="4076700"/>
            <a:ext cx="4176713" cy="2305050"/>
          </a:xfrm>
          <a:prstGeom prst="rect">
            <a:avLst/>
          </a:prstGeom>
          <a:noFill/>
          <a:ln w="9525">
            <a:noFill/>
            <a:miter lim="800000"/>
            <a:headEnd/>
            <a:tailEnd/>
          </a:ln>
        </p:spPr>
        <p:txBody>
          <a:bodyPr/>
          <a:lstStyle/>
          <a:p>
            <a:pPr marL="447675" indent="-447675">
              <a:spcBef>
                <a:spcPct val="20000"/>
              </a:spcBef>
              <a:buClr>
                <a:schemeClr val="accent1"/>
              </a:buClr>
              <a:buSzPct val="70000"/>
              <a:buFont typeface="Wingdings" pitchFamily="2" charset="2"/>
              <a:buChar char="n"/>
            </a:pPr>
            <a:r>
              <a:rPr lang="ru-RU" sz="1600" b="1" dirty="0" err="1" smtClean="0"/>
              <a:t>Третій</a:t>
            </a:r>
            <a:r>
              <a:rPr lang="ru-RU" sz="1600" b="1" dirty="0" smtClean="0"/>
              <a:t> </a:t>
            </a:r>
            <a:r>
              <a:rPr lang="ru-RU" sz="1600" b="1" dirty="0"/>
              <a:t>закон Ньютона </a:t>
            </a:r>
            <a:r>
              <a:rPr lang="ru-RU" sz="1600" b="1" dirty="0" smtClean="0"/>
              <a:t>говорить, </a:t>
            </a:r>
            <a:r>
              <a:rPr lang="ru-RU" sz="1600" b="1" dirty="0" err="1" smtClean="0"/>
              <a:t>що</a:t>
            </a:r>
            <a:r>
              <a:rPr lang="ru-RU" sz="1600" b="1" dirty="0" smtClean="0"/>
              <a:t> в </a:t>
            </a:r>
            <a:r>
              <a:rPr lang="ru-RU" sz="1600" b="1" dirty="0" err="1" smtClean="0"/>
              <a:t>ізольованій</a:t>
            </a:r>
            <a:r>
              <a:rPr lang="ru-RU" sz="1600" b="1" dirty="0" smtClean="0"/>
              <a:t> </a:t>
            </a:r>
            <a:r>
              <a:rPr lang="ru-RU" sz="1600" b="1" dirty="0" err="1" smtClean="0"/>
              <a:t>системі</a:t>
            </a:r>
            <a:r>
              <a:rPr lang="ru-RU" sz="1600" b="1" dirty="0" smtClean="0"/>
              <a:t> </a:t>
            </a:r>
            <a:r>
              <a:rPr lang="ru-RU" sz="1600" b="1" dirty="0" err="1" smtClean="0"/>
              <a:t>кожній</a:t>
            </a:r>
            <a:r>
              <a:rPr lang="ru-RU" sz="1600" b="1" dirty="0" smtClean="0"/>
              <a:t> </a:t>
            </a:r>
            <a:r>
              <a:rPr lang="ru-RU" sz="1600" b="1" dirty="0" err="1" smtClean="0"/>
              <a:t>силі</a:t>
            </a:r>
            <a:r>
              <a:rPr lang="ru-RU" sz="1600" b="1" dirty="0" smtClean="0"/>
              <a:t> </a:t>
            </a:r>
            <a:r>
              <a:rPr lang="ru-RU" sz="1600" b="1" dirty="0" err="1" smtClean="0"/>
              <a:t>відповідає</a:t>
            </a:r>
            <a:r>
              <a:rPr lang="ru-RU" sz="1600" b="1" dirty="0" smtClean="0"/>
              <a:t> </a:t>
            </a:r>
            <a:r>
              <a:rPr lang="ru-RU" sz="1600" b="1" dirty="0" err="1" smtClean="0"/>
              <a:t>рівно</a:t>
            </a:r>
            <a:r>
              <a:rPr lang="ru-RU" sz="1600" b="1" dirty="0" smtClean="0"/>
              <a:t> по </a:t>
            </a:r>
            <a:r>
              <a:rPr lang="ru-RU" sz="1600" b="1" dirty="0" err="1" smtClean="0"/>
              <a:t>величині</a:t>
            </a:r>
            <a:r>
              <a:rPr lang="ru-RU" sz="1600" b="1" dirty="0" smtClean="0"/>
              <a:t> </a:t>
            </a:r>
            <a:r>
              <a:rPr lang="ru-RU" sz="1600" b="1" dirty="0" err="1" smtClean="0"/>
              <a:t>і</a:t>
            </a:r>
            <a:r>
              <a:rPr lang="ru-RU" sz="1600" b="1" dirty="0" smtClean="0"/>
              <a:t> </a:t>
            </a:r>
            <a:r>
              <a:rPr lang="ru-RU" sz="1600" b="1" dirty="0" err="1" smtClean="0"/>
              <a:t>протилежно</a:t>
            </a:r>
            <a:r>
              <a:rPr lang="ru-RU" sz="1600" b="1" dirty="0" smtClean="0"/>
              <a:t> </a:t>
            </a:r>
            <a:r>
              <a:rPr lang="ru-RU" sz="1600" b="1" dirty="0" err="1" smtClean="0"/>
              <a:t>напрямлена</a:t>
            </a:r>
            <a:r>
              <a:rPr lang="ru-RU" sz="1600" b="1" dirty="0" smtClean="0"/>
              <a:t> сила </a:t>
            </a:r>
            <a:r>
              <a:rPr lang="ru-RU" sz="1600" b="1" dirty="0" err="1" smtClean="0"/>
              <a:t>реакції</a:t>
            </a:r>
            <a:r>
              <a:rPr lang="ru-RU" sz="1600" b="1" dirty="0" smtClean="0"/>
              <a:t>. </a:t>
            </a:r>
            <a:endParaRPr lang="ru-RU" sz="1600" b="1" dirty="0"/>
          </a:p>
          <a:p>
            <a:pPr marL="447675" indent="-447675">
              <a:spcBef>
                <a:spcPct val="20000"/>
              </a:spcBef>
              <a:buClr>
                <a:schemeClr val="accent1"/>
              </a:buClr>
              <a:buSzPct val="70000"/>
              <a:buFont typeface="Wingdings" pitchFamily="2" charset="2"/>
              <a:buChar char="n"/>
            </a:pPr>
            <a:r>
              <a:rPr lang="ru-RU" sz="1600" b="1" dirty="0"/>
              <a:t>Ракета </a:t>
            </a:r>
            <a:r>
              <a:rPr lang="ru-RU" sz="1600" b="1" dirty="0" err="1" smtClean="0"/>
              <a:t>викидає</a:t>
            </a:r>
            <a:r>
              <a:rPr lang="ru-RU" sz="1600" b="1" dirty="0" smtClean="0"/>
              <a:t> </a:t>
            </a:r>
            <a:r>
              <a:rPr lang="ru-RU" sz="1600" b="1" dirty="0" err="1" smtClean="0"/>
              <a:t>струмінь</a:t>
            </a:r>
            <a:r>
              <a:rPr lang="ru-RU" sz="1600" b="1" dirty="0" smtClean="0"/>
              <a:t> газу, а сама </a:t>
            </a:r>
            <a:r>
              <a:rPr lang="ru-RU" sz="1600" b="1" dirty="0" err="1" smtClean="0"/>
              <a:t>рухається</a:t>
            </a:r>
            <a:r>
              <a:rPr lang="ru-RU" sz="1600" b="1" dirty="0" smtClean="0"/>
              <a:t> в </a:t>
            </a:r>
            <a:r>
              <a:rPr lang="ru-RU" sz="1600" b="1" dirty="0" err="1" smtClean="0"/>
              <a:t>протилежному</a:t>
            </a:r>
            <a:r>
              <a:rPr lang="ru-RU" sz="1600" b="1" dirty="0" smtClean="0"/>
              <a:t> </a:t>
            </a:r>
            <a:r>
              <a:rPr lang="ru-RU" sz="1600" b="1" dirty="0" err="1" smtClean="0"/>
              <a:t>напрямку</a:t>
            </a:r>
            <a:r>
              <a:rPr lang="ru-RU" sz="1600" b="1" dirty="0" smtClean="0"/>
              <a:t>. </a:t>
            </a:r>
            <a:endParaRPr lang="ru-RU" sz="1600" b="1" dirty="0"/>
          </a:p>
        </p:txBody>
      </p:sp>
      <p:pic>
        <p:nvPicPr>
          <p:cNvPr id="158724" name="Picture 4" descr="083-3"/>
          <p:cNvPicPr>
            <a:picLocks noChangeAspect="1" noChangeArrowheads="1"/>
          </p:cNvPicPr>
          <p:nvPr/>
        </p:nvPicPr>
        <p:blipFill>
          <a:blip r:embed="rId3" cstate="print"/>
          <a:srcRect/>
          <a:stretch>
            <a:fillRect/>
          </a:stretch>
        </p:blipFill>
        <p:spPr bwMode="auto">
          <a:xfrm>
            <a:off x="5003800" y="4652963"/>
            <a:ext cx="3241675" cy="1606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7698"/>
                                        </p:tgtEl>
                                        <p:attrNameLst>
                                          <p:attrName>style.visibility</p:attrName>
                                        </p:attrNameLst>
                                      </p:cBhvr>
                                      <p:to>
                                        <p:strVal val="visible"/>
                                      </p:to>
                                    </p:set>
                                    <p:animEffect transition="in" filter="blinds(horizontal)">
                                      <p:cBhvr>
                                        <p:cTn id="7" dur="500"/>
                                        <p:tgtEl>
                                          <p:spTgt spid="157698"/>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57702"/>
                                        </p:tgtEl>
                                        <p:attrNameLst>
                                          <p:attrName>style.visibility</p:attrName>
                                        </p:attrNameLst>
                                      </p:cBhvr>
                                      <p:to>
                                        <p:strVal val="visible"/>
                                      </p:to>
                                    </p:set>
                                    <p:animEffect transition="in" filter="strips(downLeft)">
                                      <p:cBhvr>
                                        <p:cTn id="11" dur="1000"/>
                                        <p:tgtEl>
                                          <p:spTgt spid="157702"/>
                                        </p:tgtEl>
                                      </p:cBhvr>
                                    </p:animEffect>
                                  </p:childTnLst>
                                </p:cTn>
                              </p:par>
                            </p:childTnLst>
                          </p:cTn>
                        </p:par>
                        <p:par>
                          <p:cTn id="12" fill="hold">
                            <p:stCondLst>
                              <p:cond delay="1500"/>
                            </p:stCondLst>
                            <p:childTnLst>
                              <p:par>
                                <p:cTn id="13" presetID="23" presetClass="entr" presetSubtype="16" fill="hold" nodeType="afterEffect">
                                  <p:stCondLst>
                                    <p:cond delay="0"/>
                                  </p:stCondLst>
                                  <p:childTnLst>
                                    <p:set>
                                      <p:cBhvr>
                                        <p:cTn id="14" dur="1" fill="hold">
                                          <p:stCondLst>
                                            <p:cond delay="0"/>
                                          </p:stCondLst>
                                        </p:cTn>
                                        <p:tgtEl>
                                          <p:spTgt spid="158724"/>
                                        </p:tgtEl>
                                        <p:attrNameLst>
                                          <p:attrName>style.visibility</p:attrName>
                                        </p:attrNameLst>
                                      </p:cBhvr>
                                      <p:to>
                                        <p:strVal val="visible"/>
                                      </p:to>
                                    </p:set>
                                    <p:anim calcmode="lin" valueType="num">
                                      <p:cBhvr>
                                        <p:cTn id="15" dur="500" fill="hold"/>
                                        <p:tgtEl>
                                          <p:spTgt spid="158724"/>
                                        </p:tgtEl>
                                        <p:attrNameLst>
                                          <p:attrName>ppt_w</p:attrName>
                                        </p:attrNameLst>
                                      </p:cBhvr>
                                      <p:tavLst>
                                        <p:tav tm="0">
                                          <p:val>
                                            <p:fltVal val="0"/>
                                          </p:val>
                                        </p:tav>
                                        <p:tav tm="100000">
                                          <p:val>
                                            <p:strVal val="#ppt_w"/>
                                          </p:val>
                                        </p:tav>
                                      </p:tavLst>
                                    </p:anim>
                                    <p:anim calcmode="lin" valueType="num">
                                      <p:cBhvr>
                                        <p:cTn id="16" dur="500" fill="hold"/>
                                        <p:tgtEl>
                                          <p:spTgt spid="1587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sldNum" sz="quarter" idx="12"/>
          </p:nvPr>
        </p:nvSpPr>
        <p:spPr>
          <a:ln/>
        </p:spPr>
        <p:txBody>
          <a:bodyPr/>
          <a:lstStyle/>
          <a:p>
            <a:pPr>
              <a:defRPr/>
            </a:pPr>
            <a:fld id="{A2C886FF-6A61-426C-95D0-24A998B6140F}" type="slidenum">
              <a:rPr lang="ru-RU"/>
              <a:pPr>
                <a:defRPr/>
              </a:pPr>
              <a:t>13</a:t>
            </a:fld>
            <a:endParaRPr lang="ru-RU"/>
          </a:p>
        </p:txBody>
      </p:sp>
      <p:sp>
        <p:nvSpPr>
          <p:cNvPr id="161794" name="Rectangle 2"/>
          <p:cNvSpPr>
            <a:spLocks noGrp="1" noChangeArrowheads="1"/>
          </p:cNvSpPr>
          <p:nvPr>
            <p:ph type="title"/>
          </p:nvPr>
        </p:nvSpPr>
        <p:spPr/>
        <p:txBody>
          <a:bodyPr/>
          <a:lstStyle/>
          <a:p>
            <a:pPr eaLnBrk="1" hangingPunct="1"/>
            <a:r>
              <a:rPr lang="ru-RU" dirty="0" smtClean="0"/>
              <a:t>Закон </a:t>
            </a:r>
            <a:r>
              <a:rPr lang="ru-RU" dirty="0" err="1" smtClean="0"/>
              <a:t>всесвітнього</a:t>
            </a:r>
            <a:r>
              <a:rPr lang="ru-RU" dirty="0" smtClean="0"/>
              <a:t> </a:t>
            </a:r>
            <a:r>
              <a:rPr lang="ru-RU" dirty="0" err="1" smtClean="0"/>
              <a:t>тяжіння</a:t>
            </a:r>
            <a:endParaRPr lang="ru-RU" dirty="0" smtClean="0"/>
          </a:p>
        </p:txBody>
      </p:sp>
      <p:sp>
        <p:nvSpPr>
          <p:cNvPr id="17412" name="Rectangle 4"/>
          <p:cNvSpPr>
            <a:spLocks noGrp="1" noChangeArrowheads="1"/>
          </p:cNvSpPr>
          <p:nvPr>
            <p:ph sz="half" idx="1"/>
          </p:nvPr>
        </p:nvSpPr>
        <p:spPr/>
        <p:txBody>
          <a:bodyPr/>
          <a:lstStyle/>
          <a:p>
            <a:pPr eaLnBrk="1" hangingPunct="1">
              <a:lnSpc>
                <a:spcPct val="90000"/>
              </a:lnSpc>
            </a:pPr>
            <a:r>
              <a:rPr lang="ru-RU" sz="2000" dirty="0" smtClean="0"/>
              <a:t>Сила </a:t>
            </a:r>
            <a:r>
              <a:rPr lang="ru-RU" sz="2000" dirty="0" err="1" smtClean="0"/>
              <a:t>тяжіння</a:t>
            </a:r>
            <a:r>
              <a:rPr lang="ru-RU" sz="2000" dirty="0" smtClean="0"/>
              <a:t>– </a:t>
            </a:r>
            <a:r>
              <a:rPr lang="ru-RU" sz="2000" dirty="0" err="1" smtClean="0"/>
              <a:t>сила</a:t>
            </a:r>
            <a:r>
              <a:rPr lang="ru-RU" sz="2000" dirty="0" smtClean="0"/>
              <a:t> </a:t>
            </a:r>
            <a:r>
              <a:rPr lang="ru-RU" sz="2000" dirty="0" err="1" smtClean="0"/>
              <a:t>гравитаційного</a:t>
            </a:r>
            <a:r>
              <a:rPr lang="ru-RU" sz="2000" dirty="0" smtClean="0"/>
              <a:t> </a:t>
            </a:r>
            <a:r>
              <a:rPr lang="ru-RU" sz="2000" dirty="0" err="1" smtClean="0"/>
              <a:t>притягання</a:t>
            </a:r>
            <a:r>
              <a:rPr lang="ru-RU" sz="2000" dirty="0" smtClean="0"/>
              <a:t> </a:t>
            </a:r>
            <a:r>
              <a:rPr lang="ru-RU" sz="2000" dirty="0" err="1" smtClean="0"/>
              <a:t>між</a:t>
            </a:r>
            <a:r>
              <a:rPr lang="ru-RU" sz="2000" dirty="0" smtClean="0"/>
              <a:t> </a:t>
            </a:r>
            <a:r>
              <a:rPr lang="ru-RU" sz="2000" dirty="0" err="1" smtClean="0"/>
              <a:t>тілами</a:t>
            </a:r>
            <a:r>
              <a:rPr lang="ru-RU" sz="2000" dirty="0" smtClean="0"/>
              <a:t>, </a:t>
            </a:r>
            <a:r>
              <a:rPr lang="ru-RU" sz="2000" dirty="0" err="1" smtClean="0"/>
              <a:t>розміри</a:t>
            </a:r>
            <a:r>
              <a:rPr lang="ru-RU" sz="2000" dirty="0" smtClean="0"/>
              <a:t> </a:t>
            </a:r>
            <a:r>
              <a:rPr lang="ru-RU" sz="2000" dirty="0" err="1" smtClean="0"/>
              <a:t>яких</a:t>
            </a:r>
            <a:r>
              <a:rPr lang="ru-RU" sz="2000" dirty="0" smtClean="0"/>
              <a:t> </a:t>
            </a:r>
            <a:r>
              <a:rPr lang="ru-RU" sz="2000" dirty="0" err="1" smtClean="0"/>
              <a:t>значно</a:t>
            </a:r>
            <a:r>
              <a:rPr lang="ru-RU" sz="2000" dirty="0" smtClean="0"/>
              <a:t> </a:t>
            </a:r>
            <a:r>
              <a:rPr lang="ru-RU" sz="2000" dirty="0" err="1" smtClean="0"/>
              <a:t>менші</a:t>
            </a:r>
            <a:r>
              <a:rPr lang="ru-RU" sz="2000" dirty="0" smtClean="0"/>
              <a:t> </a:t>
            </a:r>
            <a:r>
              <a:rPr lang="ru-RU" sz="2000" dirty="0" err="1" smtClean="0"/>
              <a:t>відстань</a:t>
            </a:r>
            <a:r>
              <a:rPr lang="ru-RU" sz="2000" dirty="0" smtClean="0"/>
              <a:t> </a:t>
            </a:r>
            <a:r>
              <a:rPr lang="ru-RU" sz="2000" dirty="0" err="1" smtClean="0"/>
              <a:t>між</a:t>
            </a:r>
            <a:r>
              <a:rPr lang="ru-RU" sz="2000" dirty="0" smtClean="0"/>
              <a:t> ними, прямо </a:t>
            </a:r>
            <a:r>
              <a:rPr lang="ru-RU" sz="2000" dirty="0" err="1" smtClean="0"/>
              <a:t>пропорційна</a:t>
            </a:r>
            <a:r>
              <a:rPr lang="ru-RU" sz="2000" dirty="0" smtClean="0"/>
              <a:t> </a:t>
            </a:r>
            <a:r>
              <a:rPr lang="ru-RU" sz="2000" dirty="0" err="1" smtClean="0"/>
              <a:t>їх</a:t>
            </a:r>
            <a:r>
              <a:rPr lang="ru-RU" sz="2000" dirty="0" smtClean="0"/>
              <a:t> </a:t>
            </a:r>
            <a:r>
              <a:rPr lang="ru-RU" sz="2000" dirty="0" err="1" smtClean="0"/>
              <a:t>масам</a:t>
            </a:r>
            <a:r>
              <a:rPr lang="ru-RU" sz="2000" dirty="0" smtClean="0"/>
              <a:t>, </a:t>
            </a:r>
            <a:r>
              <a:rPr lang="ru-RU" sz="2000" dirty="0" err="1" smtClean="0"/>
              <a:t>обернено</a:t>
            </a:r>
            <a:r>
              <a:rPr lang="ru-RU" sz="2000" dirty="0" smtClean="0"/>
              <a:t> </a:t>
            </a:r>
            <a:r>
              <a:rPr lang="ru-RU" sz="2000" dirty="0" err="1" smtClean="0"/>
              <a:t>пропорційна</a:t>
            </a:r>
            <a:r>
              <a:rPr lang="ru-RU" sz="2000" dirty="0" smtClean="0"/>
              <a:t> квадрату </a:t>
            </a:r>
            <a:r>
              <a:rPr lang="ru-RU" sz="2000" dirty="0" err="1" smtClean="0"/>
              <a:t>відстанні</a:t>
            </a:r>
            <a:r>
              <a:rPr lang="ru-RU" sz="2000" dirty="0" smtClean="0"/>
              <a:t> </a:t>
            </a:r>
            <a:r>
              <a:rPr lang="ru-RU" sz="2000" dirty="0" err="1" smtClean="0"/>
              <a:t>між</a:t>
            </a:r>
            <a:r>
              <a:rPr lang="ru-RU" sz="2000" dirty="0" smtClean="0"/>
              <a:t> ними </a:t>
            </a:r>
            <a:r>
              <a:rPr lang="ru-RU" sz="2000" dirty="0" err="1" smtClean="0"/>
              <a:t>і</a:t>
            </a:r>
            <a:r>
              <a:rPr lang="ru-RU" sz="2000" dirty="0" smtClean="0"/>
              <a:t> направлена </a:t>
            </a:r>
            <a:r>
              <a:rPr lang="ru-RU" sz="2000" dirty="0" err="1" smtClean="0"/>
              <a:t>вздовж</a:t>
            </a:r>
            <a:r>
              <a:rPr lang="ru-RU" sz="2000" dirty="0" smtClean="0"/>
              <a:t> </a:t>
            </a:r>
            <a:r>
              <a:rPr lang="ru-RU" sz="2000" dirty="0" err="1" smtClean="0"/>
              <a:t>з</a:t>
            </a:r>
            <a:r>
              <a:rPr lang="en-US" sz="2000" dirty="0" smtClean="0"/>
              <a:t>’</a:t>
            </a:r>
            <a:r>
              <a:rPr lang="uk-UA" sz="2000" dirty="0" err="1" smtClean="0"/>
              <a:t>єднуючої</a:t>
            </a:r>
            <a:r>
              <a:rPr lang="uk-UA" sz="2000" dirty="0" smtClean="0"/>
              <a:t> їх </a:t>
            </a:r>
            <a:r>
              <a:rPr lang="uk-UA" sz="2000" dirty="0" err="1" smtClean="0"/>
              <a:t>прямой</a:t>
            </a:r>
            <a:r>
              <a:rPr lang="ru-RU" sz="2000" dirty="0" smtClean="0"/>
              <a:t>. </a:t>
            </a:r>
            <a:endParaRPr lang="ru-RU" sz="2000" dirty="0" smtClean="0">
              <a:ea typeface="Arial Unicode MS" pitchFamily="34" charset="-128"/>
              <a:cs typeface="Arial Unicode MS" pitchFamily="34" charset="-128"/>
            </a:endParaRPr>
          </a:p>
          <a:p>
            <a:pPr eaLnBrk="1" hangingPunct="1">
              <a:lnSpc>
                <a:spcPct val="90000"/>
              </a:lnSpc>
            </a:pPr>
            <a:endParaRPr lang="ru-RU" sz="2000" dirty="0" smtClean="0"/>
          </a:p>
          <a:p>
            <a:pPr eaLnBrk="1" hangingPunct="1">
              <a:lnSpc>
                <a:spcPct val="90000"/>
              </a:lnSpc>
            </a:pPr>
            <a:endParaRPr lang="ru-RU" sz="2000" dirty="0" smtClean="0"/>
          </a:p>
        </p:txBody>
      </p:sp>
      <p:pic>
        <p:nvPicPr>
          <p:cNvPr id="161798" name="Picture 6" descr="400px-NewtonsLawOfUniversalGravitation"/>
          <p:cNvPicPr>
            <a:picLocks noGrp="1" noChangeAspect="1" noChangeArrowheads="1"/>
          </p:cNvPicPr>
          <p:nvPr>
            <p:ph sz="half" idx="2"/>
          </p:nvPr>
        </p:nvPicPr>
        <p:blipFill>
          <a:blip r:embed="rId2" cstate="print"/>
          <a:stretch>
            <a:fillRect/>
          </a:stretch>
        </p:blipFill>
        <p:spPr>
          <a:xfrm>
            <a:off x="4772819" y="2476500"/>
            <a:ext cx="3810000" cy="2667000"/>
          </a:xfrm>
        </p:spPr>
      </p:pic>
      <p:sp>
        <p:nvSpPr>
          <p:cNvPr id="17410" name="Номер слайда 6"/>
          <p:cNvSpPr txBox="1">
            <a:spLocks noGrp="1"/>
          </p:cNvSpPr>
          <p:nvPr/>
        </p:nvSpPr>
        <p:spPr bwMode="auto">
          <a:xfrm>
            <a:off x="6705600" y="6248400"/>
            <a:ext cx="1905000" cy="457200"/>
          </a:xfrm>
          <a:prstGeom prst="rect">
            <a:avLst/>
          </a:prstGeom>
          <a:noFill/>
          <a:ln w="9525">
            <a:noFill/>
            <a:miter lim="800000"/>
            <a:headEnd/>
            <a:tailEnd/>
          </a:ln>
        </p:spPr>
        <p:txBody>
          <a:bodyPr/>
          <a:lstStyle/>
          <a:p>
            <a:pPr algn="r"/>
            <a:fld id="{692BDBF7-EC00-4137-B24A-13080A01A9E4}" type="slidenum">
              <a:rPr lang="ru-RU" sz="1000"/>
              <a:pPr algn="r"/>
              <a:t>13</a:t>
            </a:fld>
            <a:endParaRPr lang="ru-RU" sz="1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1794"/>
                                        </p:tgtEl>
                                        <p:attrNameLst>
                                          <p:attrName>style.visibility</p:attrName>
                                        </p:attrNameLst>
                                      </p:cBhvr>
                                      <p:to>
                                        <p:strVal val="visible"/>
                                      </p:to>
                                    </p:set>
                                    <p:animEffect transition="in" filter="blinds(horizontal)">
                                      <p:cBhvr>
                                        <p:cTn id="7" dur="500"/>
                                        <p:tgtEl>
                                          <p:spTgt spid="161794"/>
                                        </p:tgtEl>
                                      </p:cBhvr>
                                    </p:animEffect>
                                  </p:childTnLst>
                                </p:cTn>
                              </p:par>
                            </p:childTnLst>
                          </p:cTn>
                        </p:par>
                        <p:par>
                          <p:cTn id="8" fill="hold">
                            <p:stCondLst>
                              <p:cond delay="500"/>
                            </p:stCondLst>
                            <p:childTnLst>
                              <p:par>
                                <p:cTn id="9" presetID="21" presetClass="entr" presetSubtype="4" fill="hold" nodeType="afterEffect">
                                  <p:stCondLst>
                                    <p:cond delay="0"/>
                                  </p:stCondLst>
                                  <p:childTnLst>
                                    <p:set>
                                      <p:cBhvr>
                                        <p:cTn id="10" dur="1" fill="hold">
                                          <p:stCondLst>
                                            <p:cond delay="0"/>
                                          </p:stCondLst>
                                        </p:cTn>
                                        <p:tgtEl>
                                          <p:spTgt spid="161798"/>
                                        </p:tgtEl>
                                        <p:attrNameLst>
                                          <p:attrName>style.visibility</p:attrName>
                                        </p:attrNameLst>
                                      </p:cBhvr>
                                      <p:to>
                                        <p:strVal val="visible"/>
                                      </p:to>
                                    </p:set>
                                    <p:animEffect transition="in" filter="wheel(4)">
                                      <p:cBhvr>
                                        <p:cTn id="11" dur="1000"/>
                                        <p:tgtEl>
                                          <p:spTgt spid="161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ChangeArrowheads="1"/>
          </p:cNvSpPr>
          <p:nvPr>
            <p:ph type="sldNum" sz="quarter" idx="12"/>
          </p:nvPr>
        </p:nvSpPr>
        <p:spPr>
          <a:ln/>
        </p:spPr>
        <p:txBody>
          <a:bodyPr/>
          <a:lstStyle/>
          <a:p>
            <a:pPr>
              <a:defRPr/>
            </a:pPr>
            <a:fld id="{D0CB7A1F-1B11-4492-8F26-D9C73337C78C}" type="slidenum">
              <a:rPr lang="ru-RU"/>
              <a:pPr>
                <a:defRPr/>
              </a:pPr>
              <a:t>14</a:t>
            </a:fld>
            <a:endParaRPr lang="ru-RU"/>
          </a:p>
        </p:txBody>
      </p:sp>
      <p:sp>
        <p:nvSpPr>
          <p:cNvPr id="80898" name="Rectangle 2"/>
          <p:cNvSpPr>
            <a:spLocks noGrp="1" noChangeArrowheads="1"/>
          </p:cNvSpPr>
          <p:nvPr>
            <p:ph type="title"/>
          </p:nvPr>
        </p:nvSpPr>
        <p:spPr/>
        <p:txBody>
          <a:bodyPr>
            <a:normAutofit fontScale="90000"/>
          </a:bodyPr>
          <a:lstStyle/>
          <a:p>
            <a:pPr algn="ctr" eaLnBrk="1" hangingPunct="1"/>
            <a:r>
              <a:rPr lang="ru-RU" sz="3600" dirty="0" smtClean="0"/>
              <a:t/>
            </a:r>
            <a:br>
              <a:rPr lang="ru-RU" sz="3600" dirty="0" smtClean="0"/>
            </a:br>
            <a:r>
              <a:rPr lang="ru-RU" sz="3600" dirty="0" smtClean="0">
                <a:solidFill>
                  <a:srgbClr val="000066"/>
                </a:solidFill>
              </a:rPr>
              <a:t>Оптика</a:t>
            </a:r>
            <a:br>
              <a:rPr lang="ru-RU" sz="3600" dirty="0" smtClean="0">
                <a:solidFill>
                  <a:srgbClr val="000066"/>
                </a:solidFill>
              </a:rPr>
            </a:br>
            <a:r>
              <a:rPr lang="ru-RU" sz="3600" dirty="0" smtClean="0">
                <a:solidFill>
                  <a:srgbClr val="000066"/>
                </a:solidFill>
              </a:rPr>
              <a:t>Кольце Ньютона</a:t>
            </a:r>
          </a:p>
        </p:txBody>
      </p:sp>
      <p:sp>
        <p:nvSpPr>
          <p:cNvPr id="18436" name="Rectangle 4"/>
          <p:cNvSpPr>
            <a:spLocks noGrp="1" noChangeArrowheads="1"/>
          </p:cNvSpPr>
          <p:nvPr>
            <p:ph sz="half" idx="1"/>
          </p:nvPr>
        </p:nvSpPr>
        <p:spPr>
          <a:xfrm>
            <a:off x="684213" y="1773238"/>
            <a:ext cx="4105275" cy="2232025"/>
          </a:xfrm>
        </p:spPr>
        <p:txBody>
          <a:bodyPr>
            <a:normAutofit/>
          </a:bodyPr>
          <a:lstStyle/>
          <a:p>
            <a:pPr eaLnBrk="1" hangingPunct="1">
              <a:lnSpc>
                <a:spcPct val="80000"/>
              </a:lnSpc>
              <a:buNone/>
            </a:pPr>
            <a:r>
              <a:rPr lang="ru-RU" sz="1600" dirty="0" smtClean="0"/>
              <a:t>      </a:t>
            </a:r>
            <a:r>
              <a:rPr lang="ru-RU" sz="1600" dirty="0" err="1" smtClean="0"/>
              <a:t>Його</a:t>
            </a:r>
            <a:r>
              <a:rPr lang="ru-RU" sz="1600" dirty="0" smtClean="0"/>
              <a:t> перше </a:t>
            </a:r>
            <a:r>
              <a:rPr lang="ru-RU" sz="1600" dirty="0" err="1" smtClean="0"/>
              <a:t>наукові</a:t>
            </a:r>
            <a:r>
              <a:rPr lang="ru-RU" sz="1600" dirty="0" smtClean="0"/>
              <a:t> </a:t>
            </a:r>
            <a:r>
              <a:rPr lang="ru-RU" sz="1600" dirty="0" err="1" smtClean="0"/>
              <a:t>експерименти</a:t>
            </a:r>
            <a:r>
              <a:rPr lang="ru-RU" sz="1600" dirty="0" smtClean="0"/>
              <a:t>  </a:t>
            </a:r>
            <a:r>
              <a:rPr lang="ru-RU" sz="1600" dirty="0" err="1" smtClean="0"/>
              <a:t>пов</a:t>
            </a:r>
            <a:r>
              <a:rPr lang="en-US" sz="1600" dirty="0" smtClean="0"/>
              <a:t>’</a:t>
            </a:r>
            <a:r>
              <a:rPr lang="uk-UA" sz="1600" dirty="0" err="1" smtClean="0"/>
              <a:t>язанні</a:t>
            </a:r>
            <a:r>
              <a:rPr lang="uk-UA" sz="1600" dirty="0" smtClean="0"/>
              <a:t> з дослідженням світу. </a:t>
            </a:r>
            <a:r>
              <a:rPr lang="uk-UA" sz="1600" dirty="0" err="1" smtClean="0"/>
              <a:t>Врезультаті</a:t>
            </a:r>
            <a:r>
              <a:rPr lang="uk-UA" sz="1600" dirty="0" smtClean="0"/>
              <a:t>  </a:t>
            </a:r>
            <a:r>
              <a:rPr lang="uk-UA" sz="1600" dirty="0" err="1" smtClean="0"/>
              <a:t>багаторічной</a:t>
            </a:r>
            <a:r>
              <a:rPr lang="uk-UA" sz="1600" dirty="0" smtClean="0"/>
              <a:t> роботи </a:t>
            </a:r>
            <a:r>
              <a:rPr lang="uk-UA" sz="1600" dirty="0" err="1" smtClean="0"/>
              <a:t>Ісаак</a:t>
            </a:r>
            <a:r>
              <a:rPr lang="uk-UA" sz="1600" dirty="0" smtClean="0"/>
              <a:t> Ньютон встановив, що білий сонячний промінь являє собою суміш багатьох кольорів.</a:t>
            </a:r>
            <a:r>
              <a:rPr lang="ru-RU" sz="1600" dirty="0" err="1" smtClean="0"/>
              <a:t>Вчений</a:t>
            </a:r>
            <a:r>
              <a:rPr lang="ru-RU" sz="1600" dirty="0" smtClean="0"/>
              <a:t> </a:t>
            </a:r>
            <a:r>
              <a:rPr lang="ru-RU" sz="1600" dirty="0" err="1" smtClean="0"/>
              <a:t>довів</a:t>
            </a:r>
            <a:r>
              <a:rPr lang="ru-RU" sz="1600" dirty="0" smtClean="0"/>
              <a:t>, </a:t>
            </a:r>
            <a:r>
              <a:rPr lang="ru-RU" sz="1600" dirty="0" err="1" smtClean="0"/>
              <a:t>що</a:t>
            </a:r>
            <a:r>
              <a:rPr lang="ru-RU" sz="1600" dirty="0" smtClean="0"/>
              <a:t> за </a:t>
            </a:r>
            <a:r>
              <a:rPr lang="ru-RU" sz="1600" dirty="0" err="1" smtClean="0"/>
              <a:t>допомогою</a:t>
            </a:r>
            <a:r>
              <a:rPr lang="ru-RU" sz="1600" dirty="0" smtClean="0"/>
              <a:t> </a:t>
            </a:r>
            <a:r>
              <a:rPr lang="ru-RU" sz="1600" dirty="0" err="1" smtClean="0"/>
              <a:t>призми</a:t>
            </a:r>
            <a:r>
              <a:rPr lang="ru-RU" sz="1600" dirty="0" smtClean="0"/>
              <a:t> </a:t>
            </a:r>
            <a:r>
              <a:rPr lang="ru-RU" sz="1600" dirty="0" err="1" smtClean="0"/>
              <a:t>білий</a:t>
            </a:r>
            <a:r>
              <a:rPr lang="ru-RU" sz="1600" dirty="0" smtClean="0"/>
              <a:t> </a:t>
            </a:r>
            <a:r>
              <a:rPr lang="ru-RU" sz="1600" dirty="0" err="1" smtClean="0"/>
              <a:t>колір</a:t>
            </a:r>
            <a:r>
              <a:rPr lang="ru-RU" sz="1600" dirty="0" smtClean="0"/>
              <a:t> </a:t>
            </a:r>
            <a:r>
              <a:rPr lang="ru-RU" sz="1600" dirty="0" err="1" smtClean="0"/>
              <a:t>можна</a:t>
            </a:r>
            <a:r>
              <a:rPr lang="ru-RU" sz="1600" dirty="0" smtClean="0"/>
              <a:t> </a:t>
            </a:r>
            <a:r>
              <a:rPr lang="ru-RU" sz="1600" dirty="0" err="1" smtClean="0"/>
              <a:t>розкласти</a:t>
            </a:r>
            <a:r>
              <a:rPr lang="ru-RU" sz="1600" dirty="0" smtClean="0"/>
              <a:t> на </a:t>
            </a:r>
            <a:r>
              <a:rPr lang="ru-RU" sz="1600" dirty="0" err="1" smtClean="0"/>
              <a:t>складаючі</a:t>
            </a:r>
            <a:r>
              <a:rPr lang="ru-RU" sz="1600" dirty="0" smtClean="0"/>
              <a:t> </a:t>
            </a:r>
            <a:r>
              <a:rPr lang="ru-RU" sz="1600" dirty="0" err="1" smtClean="0"/>
              <a:t>його</a:t>
            </a:r>
            <a:r>
              <a:rPr lang="ru-RU" sz="1600" dirty="0" smtClean="0"/>
              <a:t> </a:t>
            </a:r>
            <a:r>
              <a:rPr lang="ru-RU" sz="1600" dirty="0" err="1" smtClean="0"/>
              <a:t>кольори</a:t>
            </a:r>
            <a:r>
              <a:rPr lang="ru-RU" sz="1600" dirty="0" smtClean="0"/>
              <a:t>. </a:t>
            </a:r>
          </a:p>
        </p:txBody>
      </p:sp>
      <p:pic>
        <p:nvPicPr>
          <p:cNvPr id="80904" name="Picture 8" descr="Prism_rainbow_schema"/>
          <p:cNvPicPr>
            <a:picLocks noGrp="1" noChangeAspect="1" noChangeArrowheads="1"/>
          </p:cNvPicPr>
          <p:nvPr>
            <p:ph sz="half" idx="2"/>
          </p:nvPr>
        </p:nvPicPr>
        <p:blipFill>
          <a:blip r:embed="rId2" cstate="print"/>
          <a:srcRect/>
          <a:stretch>
            <a:fillRect/>
          </a:stretch>
        </p:blipFill>
        <p:spPr>
          <a:xfrm>
            <a:off x="5508625" y="1844675"/>
            <a:ext cx="3168650" cy="1990725"/>
          </a:xfrm>
          <a:ln>
            <a:solidFill>
              <a:schemeClr val="tx2"/>
            </a:solidFill>
          </a:ln>
        </p:spPr>
      </p:pic>
      <p:pic>
        <p:nvPicPr>
          <p:cNvPr id="105476" name="Picture 4" descr="kolcanutona"/>
          <p:cNvPicPr>
            <a:picLocks noChangeAspect="1" noChangeArrowheads="1"/>
          </p:cNvPicPr>
          <p:nvPr/>
        </p:nvPicPr>
        <p:blipFill>
          <a:blip r:embed="rId3" cstate="print"/>
          <a:srcRect/>
          <a:stretch>
            <a:fillRect/>
          </a:stretch>
        </p:blipFill>
        <p:spPr bwMode="auto">
          <a:xfrm>
            <a:off x="5580063" y="3933825"/>
            <a:ext cx="2736850" cy="2705100"/>
          </a:xfrm>
          <a:prstGeom prst="rect">
            <a:avLst/>
          </a:prstGeom>
          <a:noFill/>
          <a:ln w="9525">
            <a:solidFill>
              <a:schemeClr val="tx2"/>
            </a:solidFill>
            <a:miter lim="800000"/>
            <a:headEnd/>
            <a:tailEnd/>
          </a:ln>
        </p:spPr>
      </p:pic>
      <p:sp>
        <p:nvSpPr>
          <p:cNvPr id="18434" name="Номер слайда 6"/>
          <p:cNvSpPr txBox="1">
            <a:spLocks noGrp="1"/>
          </p:cNvSpPr>
          <p:nvPr/>
        </p:nvSpPr>
        <p:spPr bwMode="auto">
          <a:xfrm>
            <a:off x="6705600" y="6248400"/>
            <a:ext cx="1905000" cy="457200"/>
          </a:xfrm>
          <a:prstGeom prst="rect">
            <a:avLst/>
          </a:prstGeom>
          <a:noFill/>
          <a:ln w="9525">
            <a:noFill/>
            <a:miter lim="800000"/>
            <a:headEnd/>
            <a:tailEnd/>
          </a:ln>
        </p:spPr>
        <p:txBody>
          <a:bodyPr/>
          <a:lstStyle/>
          <a:p>
            <a:pPr algn="r"/>
            <a:fld id="{0B2EC603-F1AD-438A-B36D-6EF89D31E95F}" type="slidenum">
              <a:rPr lang="ru-RU" sz="1000"/>
              <a:pPr algn="r"/>
              <a:t>14</a:t>
            </a:fld>
            <a:endParaRPr lang="ru-RU" sz="1000"/>
          </a:p>
        </p:txBody>
      </p:sp>
      <p:sp>
        <p:nvSpPr>
          <p:cNvPr id="18439" name="Rectangle 3"/>
          <p:cNvSpPr>
            <a:spLocks noChangeArrowheads="1"/>
          </p:cNvSpPr>
          <p:nvPr/>
        </p:nvSpPr>
        <p:spPr bwMode="auto">
          <a:xfrm>
            <a:off x="684213" y="4149725"/>
            <a:ext cx="4175125" cy="1368425"/>
          </a:xfrm>
          <a:prstGeom prst="rect">
            <a:avLst/>
          </a:prstGeom>
          <a:noFill/>
          <a:ln w="9525">
            <a:noFill/>
            <a:miter lim="800000"/>
            <a:headEnd/>
            <a:tailEnd/>
          </a:ln>
        </p:spPr>
        <p:txBody>
          <a:bodyPr/>
          <a:lstStyle/>
          <a:p>
            <a:pPr marL="447675" indent="-447675">
              <a:lnSpc>
                <a:spcPct val="90000"/>
              </a:lnSpc>
              <a:spcBef>
                <a:spcPct val="20000"/>
              </a:spcBef>
              <a:buClr>
                <a:schemeClr val="accent1"/>
              </a:buClr>
              <a:buSzPct val="70000"/>
              <a:buFont typeface="Wingdings" pitchFamily="2" charset="2"/>
              <a:buChar char="n"/>
            </a:pPr>
            <a:r>
              <a:rPr lang="ru-RU" dirty="0"/>
              <a:t>Ньютон </a:t>
            </a:r>
            <a:r>
              <a:rPr lang="ru-RU" dirty="0" smtClean="0"/>
              <a:t>створив </a:t>
            </a:r>
            <a:r>
              <a:rPr lang="ru-RU" dirty="0" err="1" smtClean="0"/>
              <a:t>математичну</a:t>
            </a:r>
            <a:r>
              <a:rPr lang="ru-RU" dirty="0" smtClean="0"/>
              <a:t> </a:t>
            </a:r>
            <a:r>
              <a:rPr lang="ru-RU" dirty="0" err="1" smtClean="0"/>
              <a:t>теорію</a:t>
            </a:r>
            <a:r>
              <a:rPr lang="ru-RU" dirty="0" smtClean="0"/>
              <a:t> </a:t>
            </a:r>
            <a:r>
              <a:rPr lang="ru-RU" dirty="0" err="1" smtClean="0"/>
              <a:t>відкритих</a:t>
            </a:r>
            <a:r>
              <a:rPr lang="ru-RU" dirty="0" smtClean="0"/>
              <a:t> Гуком </a:t>
            </a:r>
            <a:r>
              <a:rPr lang="ru-RU" dirty="0" err="1" smtClean="0"/>
              <a:t>інтерференціональних</a:t>
            </a:r>
            <a:r>
              <a:rPr lang="ru-RU" dirty="0" smtClean="0"/>
              <a:t> </a:t>
            </a:r>
            <a:r>
              <a:rPr lang="ru-RU" dirty="0" err="1" smtClean="0"/>
              <a:t>кілець</a:t>
            </a:r>
            <a:r>
              <a:rPr lang="ru-RU" dirty="0" smtClean="0"/>
              <a:t>, </a:t>
            </a:r>
            <a:r>
              <a:rPr lang="ru-RU" dirty="0" err="1" smtClean="0"/>
              <a:t>які</a:t>
            </a:r>
            <a:r>
              <a:rPr lang="ru-RU" dirty="0" smtClean="0"/>
              <a:t> </a:t>
            </a:r>
            <a:r>
              <a:rPr lang="ru-RU" dirty="0" err="1" smtClean="0"/>
              <a:t>з</a:t>
            </a:r>
            <a:r>
              <a:rPr lang="ru-RU" dirty="0" smtClean="0"/>
              <a:t> тих </a:t>
            </a:r>
            <a:r>
              <a:rPr lang="ru-RU" dirty="0" err="1" smtClean="0"/>
              <a:t>пір</a:t>
            </a:r>
            <a:r>
              <a:rPr lang="ru-RU" dirty="0" smtClean="0"/>
              <a:t> одержали </a:t>
            </a:r>
            <a:r>
              <a:rPr lang="ru-RU" dirty="0" err="1" smtClean="0"/>
              <a:t>назву</a:t>
            </a:r>
            <a:r>
              <a:rPr lang="ru-RU" dirty="0" smtClean="0"/>
              <a:t> «</a:t>
            </a:r>
            <a:r>
              <a:rPr lang="ru-RU" dirty="0" err="1" smtClean="0"/>
              <a:t>кільця</a:t>
            </a:r>
            <a:r>
              <a:rPr lang="ru-RU" dirty="0" smtClean="0"/>
              <a:t> Ньютона».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grpId="0" nodeType="after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blinds(vertical)">
                                      <p:cBhvr>
                                        <p:cTn id="7" dur="500"/>
                                        <p:tgtEl>
                                          <p:spTgt spid="80898"/>
                                        </p:tgtEl>
                                      </p:cBhvr>
                                    </p:animEffect>
                                  </p:childTnLst>
                                </p:cTn>
                              </p:par>
                            </p:childTnLst>
                          </p:cTn>
                        </p:par>
                        <p:par>
                          <p:cTn id="8" fill="hold">
                            <p:stCondLst>
                              <p:cond delay="500"/>
                            </p:stCondLst>
                            <p:childTnLst>
                              <p:par>
                                <p:cTn id="9" presetID="8" presetClass="entr" presetSubtype="32" fill="hold" nodeType="afterEffect">
                                  <p:stCondLst>
                                    <p:cond delay="0"/>
                                  </p:stCondLst>
                                  <p:childTnLst>
                                    <p:set>
                                      <p:cBhvr>
                                        <p:cTn id="10" dur="1" fill="hold">
                                          <p:stCondLst>
                                            <p:cond delay="0"/>
                                          </p:stCondLst>
                                        </p:cTn>
                                        <p:tgtEl>
                                          <p:spTgt spid="80904"/>
                                        </p:tgtEl>
                                        <p:attrNameLst>
                                          <p:attrName>style.visibility</p:attrName>
                                        </p:attrNameLst>
                                      </p:cBhvr>
                                      <p:to>
                                        <p:strVal val="visible"/>
                                      </p:to>
                                    </p:set>
                                    <p:animEffect transition="in" filter="diamond(out)">
                                      <p:cBhvr>
                                        <p:cTn id="11" dur="1000"/>
                                        <p:tgtEl>
                                          <p:spTgt spid="80904"/>
                                        </p:tgtEl>
                                      </p:cBhvr>
                                    </p:animEffect>
                                  </p:childTnLst>
                                </p:cTn>
                              </p:par>
                            </p:childTnLst>
                          </p:cTn>
                        </p:par>
                        <p:par>
                          <p:cTn id="12" fill="hold">
                            <p:stCondLst>
                              <p:cond delay="1500"/>
                            </p:stCondLst>
                            <p:childTnLst>
                              <p:par>
                                <p:cTn id="13" presetID="21" presetClass="entr" presetSubtype="4" fill="hold" nodeType="afterEffect">
                                  <p:stCondLst>
                                    <p:cond delay="0"/>
                                  </p:stCondLst>
                                  <p:childTnLst>
                                    <p:set>
                                      <p:cBhvr>
                                        <p:cTn id="14" dur="1" fill="hold">
                                          <p:stCondLst>
                                            <p:cond delay="0"/>
                                          </p:stCondLst>
                                        </p:cTn>
                                        <p:tgtEl>
                                          <p:spTgt spid="105476"/>
                                        </p:tgtEl>
                                        <p:attrNameLst>
                                          <p:attrName>style.visibility</p:attrName>
                                        </p:attrNameLst>
                                      </p:cBhvr>
                                      <p:to>
                                        <p:strVal val="visible"/>
                                      </p:to>
                                    </p:set>
                                    <p:animEffect transition="in" filter="wheel(4)">
                                      <p:cBhvr>
                                        <p:cTn id="15" dur="1000"/>
                                        <p:tgtEl>
                                          <p:spTgt spid="105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sldNum" sz="quarter" idx="12"/>
          </p:nvPr>
        </p:nvSpPr>
        <p:spPr>
          <a:ln/>
        </p:spPr>
        <p:txBody>
          <a:bodyPr/>
          <a:lstStyle/>
          <a:p>
            <a:pPr>
              <a:defRPr/>
            </a:pPr>
            <a:fld id="{F65CA2C7-C51E-4659-B1F7-A7AD92714AA5}" type="slidenum">
              <a:rPr lang="ru-RU"/>
              <a:pPr>
                <a:defRPr/>
              </a:pPr>
              <a:t>15</a:t>
            </a:fld>
            <a:endParaRPr lang="ru-RU"/>
          </a:p>
        </p:txBody>
      </p:sp>
      <p:sp>
        <p:nvSpPr>
          <p:cNvPr id="146436" name="Rectangle 4"/>
          <p:cNvSpPr>
            <a:spLocks noGrp="1" noChangeArrowheads="1"/>
          </p:cNvSpPr>
          <p:nvPr>
            <p:ph type="title"/>
          </p:nvPr>
        </p:nvSpPr>
        <p:spPr/>
        <p:txBody>
          <a:bodyPr/>
          <a:lstStyle/>
          <a:p>
            <a:pPr eaLnBrk="1" hangingPunct="1"/>
            <a:r>
              <a:rPr lang="ru-RU" smtClean="0"/>
              <a:t>Телескоп</a:t>
            </a:r>
          </a:p>
        </p:txBody>
      </p:sp>
      <p:sp>
        <p:nvSpPr>
          <p:cNvPr id="20484" name="Rectangle 5"/>
          <p:cNvSpPr>
            <a:spLocks noGrp="1" noChangeArrowheads="1"/>
          </p:cNvSpPr>
          <p:nvPr>
            <p:ph sz="half" idx="1"/>
          </p:nvPr>
        </p:nvSpPr>
        <p:spPr/>
        <p:txBody>
          <a:bodyPr/>
          <a:lstStyle/>
          <a:p>
            <a:pPr eaLnBrk="1" hangingPunct="1"/>
            <a:r>
              <a:rPr lang="ru-RU" dirty="0" smtClean="0"/>
              <a:t>Ньютон </a:t>
            </a:r>
            <a:r>
              <a:rPr lang="ru-RU" dirty="0" err="1" smtClean="0"/>
              <a:t>побудував</a:t>
            </a:r>
            <a:r>
              <a:rPr lang="ru-RU" dirty="0" smtClean="0"/>
              <a:t> </a:t>
            </a:r>
            <a:r>
              <a:rPr lang="ru-RU" dirty="0" err="1" smtClean="0"/>
              <a:t>змішаний</a:t>
            </a:r>
            <a:r>
              <a:rPr lang="ru-RU" dirty="0" smtClean="0"/>
              <a:t> телескоп – рефлектор (</a:t>
            </a:r>
            <a:r>
              <a:rPr lang="ru-RU" dirty="0" err="1" smtClean="0"/>
              <a:t>лінза</a:t>
            </a:r>
            <a:r>
              <a:rPr lang="ru-RU" dirty="0" smtClean="0"/>
              <a:t> </a:t>
            </a:r>
            <a:r>
              <a:rPr lang="ru-RU" dirty="0" err="1" smtClean="0"/>
              <a:t>і</a:t>
            </a:r>
            <a:r>
              <a:rPr lang="ru-RU" dirty="0" smtClean="0"/>
              <a:t> </a:t>
            </a:r>
            <a:r>
              <a:rPr lang="ru-RU" dirty="0" err="1" smtClean="0"/>
              <a:t>вигнуте</a:t>
            </a:r>
            <a:r>
              <a:rPr lang="ru-RU" dirty="0" smtClean="0"/>
              <a:t>  </a:t>
            </a:r>
            <a:r>
              <a:rPr lang="ru-RU" dirty="0" err="1" smtClean="0"/>
              <a:t>дзеркало</a:t>
            </a:r>
            <a:r>
              <a:rPr lang="ru-RU" dirty="0" smtClean="0"/>
              <a:t>, яке </a:t>
            </a:r>
            <a:r>
              <a:rPr lang="ru-RU" dirty="0" err="1" smtClean="0"/>
              <a:t>відбилив</a:t>
            </a:r>
            <a:r>
              <a:rPr lang="ru-RU" dirty="0" smtClean="0"/>
              <a:t> сам) </a:t>
            </a:r>
          </a:p>
          <a:p>
            <a:pPr eaLnBrk="1" hangingPunct="1"/>
            <a:endParaRPr lang="ru-RU" dirty="0" smtClean="0"/>
          </a:p>
        </p:txBody>
      </p:sp>
      <p:pic>
        <p:nvPicPr>
          <p:cNvPr id="146439" name="Picture 7" descr="newton02"/>
          <p:cNvPicPr>
            <a:picLocks noGrp="1" noChangeAspect="1" noChangeArrowheads="1"/>
          </p:cNvPicPr>
          <p:nvPr>
            <p:ph sz="half" idx="2"/>
          </p:nvPr>
        </p:nvPicPr>
        <p:blipFill>
          <a:blip r:embed="rId2" cstate="print"/>
          <a:stretch>
            <a:fillRect/>
          </a:stretch>
        </p:blipFill>
        <p:spPr>
          <a:xfrm>
            <a:off x="4648200" y="2042552"/>
            <a:ext cx="4059238" cy="3534895"/>
          </a:xfrm>
          <a:noFill/>
          <a:ln>
            <a:solidFill>
              <a:schemeClr val="tx2"/>
            </a:solidFill>
          </a:ln>
        </p:spPr>
      </p:pic>
      <p:sp>
        <p:nvSpPr>
          <p:cNvPr id="20482" name="Номер слайда 6"/>
          <p:cNvSpPr txBox="1">
            <a:spLocks noGrp="1"/>
          </p:cNvSpPr>
          <p:nvPr/>
        </p:nvSpPr>
        <p:spPr bwMode="auto">
          <a:xfrm>
            <a:off x="6705600" y="6248400"/>
            <a:ext cx="1905000" cy="457200"/>
          </a:xfrm>
          <a:prstGeom prst="rect">
            <a:avLst/>
          </a:prstGeom>
          <a:noFill/>
          <a:ln w="9525">
            <a:noFill/>
            <a:miter lim="800000"/>
            <a:headEnd/>
            <a:tailEnd/>
          </a:ln>
        </p:spPr>
        <p:txBody>
          <a:bodyPr/>
          <a:lstStyle/>
          <a:p>
            <a:pPr algn="r"/>
            <a:fld id="{A8BC1A49-4843-47B8-824B-1BA5FD107227}" type="slidenum">
              <a:rPr lang="ru-RU" sz="1000"/>
              <a:pPr algn="r"/>
              <a:t>15</a:t>
            </a:fld>
            <a:endParaRPr lang="ru-RU" sz="1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6436"/>
                                        </p:tgtEl>
                                        <p:attrNameLst>
                                          <p:attrName>style.visibility</p:attrName>
                                        </p:attrNameLst>
                                      </p:cBhvr>
                                      <p:to>
                                        <p:strVal val="visible"/>
                                      </p:to>
                                    </p:set>
                                    <p:animEffect transition="in" filter="blinds(horizontal)">
                                      <p:cBhvr>
                                        <p:cTn id="7" dur="500"/>
                                        <p:tgtEl>
                                          <p:spTgt spid="146436"/>
                                        </p:tgtEl>
                                      </p:cBhvr>
                                    </p:animEffect>
                                  </p:childTnLst>
                                </p:cTn>
                              </p:par>
                            </p:childTnLst>
                          </p:cTn>
                        </p:par>
                        <p:par>
                          <p:cTn id="8" fill="hold">
                            <p:stCondLst>
                              <p:cond delay="500"/>
                            </p:stCondLst>
                            <p:childTnLst>
                              <p:par>
                                <p:cTn id="9" presetID="18" presetClass="entr" presetSubtype="6" fill="hold" nodeType="afterEffect">
                                  <p:stCondLst>
                                    <p:cond delay="0"/>
                                  </p:stCondLst>
                                  <p:childTnLst>
                                    <p:set>
                                      <p:cBhvr>
                                        <p:cTn id="10" dur="1" fill="hold">
                                          <p:stCondLst>
                                            <p:cond delay="0"/>
                                          </p:stCondLst>
                                        </p:cTn>
                                        <p:tgtEl>
                                          <p:spTgt spid="146439"/>
                                        </p:tgtEl>
                                        <p:attrNameLst>
                                          <p:attrName>style.visibility</p:attrName>
                                        </p:attrNameLst>
                                      </p:cBhvr>
                                      <p:to>
                                        <p:strVal val="visible"/>
                                      </p:to>
                                    </p:set>
                                    <p:animEffect transition="in" filter="strips(downRight)">
                                      <p:cBhvr>
                                        <p:cTn id="11" dur="1000"/>
                                        <p:tgtEl>
                                          <p:spTgt spid="146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3"/>
          <p:cNvSpPr>
            <a:spLocks noGrp="1" noChangeArrowheads="1"/>
          </p:cNvSpPr>
          <p:nvPr>
            <p:ph idx="1"/>
          </p:nvPr>
        </p:nvSpPr>
        <p:spPr>
          <a:xfrm>
            <a:off x="684213" y="1989138"/>
            <a:ext cx="3983037" cy="1952625"/>
          </a:xfrm>
        </p:spPr>
        <p:txBody>
          <a:bodyPr>
            <a:normAutofit/>
          </a:bodyPr>
          <a:lstStyle/>
          <a:p>
            <a:pPr eaLnBrk="1" hangingPunct="1"/>
            <a:r>
              <a:rPr lang="ru-RU" sz="1800" b="1" dirty="0" smtClean="0">
                <a:latin typeface="Arno Pro" pitchFamily="18" charset="0"/>
              </a:rPr>
              <a:t>Ньютон </a:t>
            </a:r>
            <a:r>
              <a:rPr lang="ru-RU" sz="1800" b="1" dirty="0" err="1" smtClean="0">
                <a:latin typeface="Arno Pro" pitchFamily="18" charset="0"/>
              </a:rPr>
              <a:t>зміг</a:t>
            </a:r>
            <a:r>
              <a:rPr lang="ru-RU" sz="1800" b="1" dirty="0" smtClean="0">
                <a:latin typeface="Arno Pro" pitchFamily="18" charset="0"/>
              </a:rPr>
              <a:t> </a:t>
            </a:r>
            <a:r>
              <a:rPr lang="ru-RU" sz="1800" b="1" dirty="0" err="1" smtClean="0">
                <a:latin typeface="Arno Pro" pitchFamily="18" charset="0"/>
              </a:rPr>
              <a:t>розрахувати</a:t>
            </a:r>
            <a:r>
              <a:rPr lang="ru-RU" sz="1800" b="1" dirty="0" smtClean="0">
                <a:latin typeface="Arno Pro" pitchFamily="18" charset="0"/>
              </a:rPr>
              <a:t> </a:t>
            </a:r>
            <a:r>
              <a:rPr lang="ru-RU" sz="1800" b="1" dirty="0" err="1" smtClean="0">
                <a:latin typeface="Arno Pro" pitchFamily="18" charset="0"/>
              </a:rPr>
              <a:t>орбіти</a:t>
            </a:r>
            <a:r>
              <a:rPr lang="ru-RU" sz="1800" b="1" dirty="0" smtClean="0">
                <a:latin typeface="Arno Pro" pitchFamily="18" charset="0"/>
              </a:rPr>
              <a:t>, на </a:t>
            </a:r>
            <a:r>
              <a:rPr lang="ru-RU" sz="1800" b="1" dirty="0" err="1" smtClean="0">
                <a:latin typeface="Arno Pro" pitchFamily="18" charset="0"/>
              </a:rPr>
              <a:t>яких</a:t>
            </a:r>
            <a:r>
              <a:rPr lang="ru-RU" sz="1800" b="1" dirty="0" smtClean="0">
                <a:latin typeface="Arno Pro" pitchFamily="18" charset="0"/>
              </a:rPr>
              <a:t> </a:t>
            </a:r>
            <a:r>
              <a:rPr lang="ru-RU" sz="1800" b="1" dirty="0" err="1" smtClean="0">
                <a:latin typeface="Arno Pro" pitchFamily="18" charset="0"/>
              </a:rPr>
              <a:t>рухаються</a:t>
            </a:r>
            <a:r>
              <a:rPr lang="ru-RU" sz="1800" b="1" dirty="0" smtClean="0">
                <a:latin typeface="Arno Pro" pitchFamily="18" charset="0"/>
              </a:rPr>
              <a:t> </a:t>
            </a:r>
            <a:r>
              <a:rPr lang="ru-RU" sz="1800" b="1" dirty="0" err="1" smtClean="0">
                <a:latin typeface="Arno Pro" pitchFamily="18" charset="0"/>
              </a:rPr>
              <a:t>супутники</a:t>
            </a:r>
            <a:r>
              <a:rPr lang="ru-RU" sz="1800" b="1" dirty="0" smtClean="0">
                <a:latin typeface="Arno Pro" pitchFamily="18" charset="0"/>
              </a:rPr>
              <a:t> </a:t>
            </a:r>
            <a:r>
              <a:rPr lang="ru-RU" sz="1800" b="1" dirty="0" err="1" smtClean="0">
                <a:latin typeface="Arno Pro" pitchFamily="18" charset="0"/>
              </a:rPr>
              <a:t>Юпітера</a:t>
            </a:r>
            <a:r>
              <a:rPr lang="ru-RU" sz="1800" b="1" dirty="0" smtClean="0">
                <a:latin typeface="Arno Pro" pitchFamily="18" charset="0"/>
              </a:rPr>
              <a:t> </a:t>
            </a:r>
            <a:r>
              <a:rPr lang="ru-RU" sz="1800" b="1" dirty="0" err="1" smtClean="0">
                <a:latin typeface="Arno Pro" pitchFamily="18" charset="0"/>
              </a:rPr>
              <a:t>і</a:t>
            </a:r>
            <a:r>
              <a:rPr lang="ru-RU" sz="1800" b="1" dirty="0" smtClean="0">
                <a:latin typeface="Arno Pro" pitchFamily="18" charset="0"/>
              </a:rPr>
              <a:t> Сатурна, а </a:t>
            </a:r>
            <a:r>
              <a:rPr lang="ru-RU" sz="1800" b="1" dirty="0" err="1" smtClean="0">
                <a:latin typeface="Arno Pro" pitchFamily="18" charset="0"/>
              </a:rPr>
              <a:t>користуючись</a:t>
            </a:r>
            <a:r>
              <a:rPr lang="ru-RU" sz="1800" b="1" dirty="0" smtClean="0">
                <a:latin typeface="Arno Pro" pitchFamily="18" charset="0"/>
              </a:rPr>
              <a:t> </a:t>
            </a:r>
            <a:r>
              <a:rPr lang="ru-RU" sz="1800" b="1" dirty="0" err="1" smtClean="0">
                <a:latin typeface="Arno Pro" pitchFamily="18" charset="0"/>
              </a:rPr>
              <a:t>цими</a:t>
            </a:r>
            <a:r>
              <a:rPr lang="ru-RU" sz="1800" b="1" dirty="0" smtClean="0">
                <a:latin typeface="Arno Pro" pitchFamily="18" charset="0"/>
              </a:rPr>
              <a:t> </a:t>
            </a:r>
            <a:r>
              <a:rPr lang="ru-RU" sz="1800" b="1" dirty="0" err="1" smtClean="0">
                <a:latin typeface="Arno Pro" pitchFamily="18" charset="0"/>
              </a:rPr>
              <a:t>даними</a:t>
            </a:r>
            <a:r>
              <a:rPr lang="ru-RU" sz="1800" b="1" dirty="0" smtClean="0">
                <a:latin typeface="Arno Pro" pitchFamily="18" charset="0"/>
              </a:rPr>
              <a:t>, </a:t>
            </a:r>
            <a:r>
              <a:rPr lang="ru-RU" sz="1800" b="1" dirty="0" err="1" smtClean="0">
                <a:latin typeface="Arno Pro" pitchFamily="18" charset="0"/>
              </a:rPr>
              <a:t>визначити</a:t>
            </a:r>
            <a:r>
              <a:rPr lang="ru-RU" sz="1800" b="1" dirty="0" smtClean="0">
                <a:latin typeface="Arno Pro" pitchFamily="18" charset="0"/>
              </a:rPr>
              <a:t>, </a:t>
            </a:r>
            <a:r>
              <a:rPr lang="ru-RU" sz="1800" b="1" dirty="0" err="1" smtClean="0">
                <a:latin typeface="Arno Pro" pitchFamily="18" charset="0"/>
              </a:rPr>
              <a:t>з</a:t>
            </a:r>
            <a:r>
              <a:rPr lang="ru-RU" sz="1800" b="1" dirty="0" smtClean="0">
                <a:latin typeface="Arno Pro" pitchFamily="18" charset="0"/>
              </a:rPr>
              <a:t> </a:t>
            </a:r>
            <a:r>
              <a:rPr lang="ru-RU" sz="1800" b="1" dirty="0" err="1" smtClean="0">
                <a:latin typeface="Arno Pro" pitchFamily="18" charset="0"/>
              </a:rPr>
              <a:t>якою</a:t>
            </a:r>
            <a:r>
              <a:rPr lang="ru-RU" sz="1800" b="1" dirty="0" smtClean="0">
                <a:latin typeface="Arno Pro" pitchFamily="18" charset="0"/>
              </a:rPr>
              <a:t> силою Земля </a:t>
            </a:r>
            <a:r>
              <a:rPr lang="ru-RU" sz="1800" b="1" dirty="0" err="1" smtClean="0">
                <a:latin typeface="Arno Pro" pitchFamily="18" charset="0"/>
              </a:rPr>
              <a:t>притягу</a:t>
            </a:r>
            <a:r>
              <a:rPr lang="ru-RU" sz="1800" b="1" dirty="0" smtClean="0">
                <a:latin typeface="Arno Pro" pitchFamily="18" charset="0"/>
              </a:rPr>
              <a:t> </a:t>
            </a:r>
            <a:r>
              <a:rPr lang="ru-RU" sz="1800" b="1" dirty="0" err="1" smtClean="0">
                <a:latin typeface="Arno Pro" pitchFamily="18" charset="0"/>
              </a:rPr>
              <a:t>Місяць</a:t>
            </a:r>
            <a:r>
              <a:rPr lang="ru-RU" sz="1800" b="1" dirty="0" smtClean="0">
                <a:latin typeface="Arno Pro" pitchFamily="18" charset="0"/>
              </a:rPr>
              <a:t>.</a:t>
            </a:r>
          </a:p>
        </p:txBody>
      </p:sp>
      <p:sp>
        <p:nvSpPr>
          <p:cNvPr id="9" name="Rectangle 8"/>
          <p:cNvSpPr>
            <a:spLocks noGrp="1" noChangeArrowheads="1"/>
          </p:cNvSpPr>
          <p:nvPr>
            <p:ph type="sldNum" sz="quarter" idx="15"/>
          </p:nvPr>
        </p:nvSpPr>
        <p:spPr>
          <a:ln/>
        </p:spPr>
        <p:txBody>
          <a:bodyPr/>
          <a:lstStyle/>
          <a:p>
            <a:pPr>
              <a:defRPr/>
            </a:pPr>
            <a:fld id="{39C5DE32-1836-41CF-B8F4-A85609AB05DF}" type="slidenum">
              <a:rPr lang="ru-RU"/>
              <a:pPr>
                <a:defRPr/>
              </a:pPr>
              <a:t>16</a:t>
            </a:fld>
            <a:endParaRPr lang="ru-RU"/>
          </a:p>
        </p:txBody>
      </p:sp>
      <p:sp>
        <p:nvSpPr>
          <p:cNvPr id="103426" name="Rectangle 2"/>
          <p:cNvSpPr>
            <a:spLocks noGrp="1" noChangeArrowheads="1"/>
          </p:cNvSpPr>
          <p:nvPr>
            <p:ph type="title"/>
          </p:nvPr>
        </p:nvSpPr>
        <p:spPr/>
        <p:txBody>
          <a:bodyPr/>
          <a:lstStyle/>
          <a:p>
            <a:pPr algn="ctr" eaLnBrk="1" hangingPunct="1"/>
            <a:r>
              <a:rPr lang="ru-RU" dirty="0" err="1" smtClean="0">
                <a:solidFill>
                  <a:srgbClr val="000066"/>
                </a:solidFill>
              </a:rPr>
              <a:t>Астрономія</a:t>
            </a:r>
            <a:r>
              <a:rPr lang="ru-RU" dirty="0" smtClean="0">
                <a:solidFill>
                  <a:srgbClr val="000066"/>
                </a:solidFill>
              </a:rPr>
              <a:t> </a:t>
            </a:r>
          </a:p>
        </p:txBody>
      </p:sp>
      <p:pic>
        <p:nvPicPr>
          <p:cNvPr id="104452" name="Picture 4" descr="Geoid_EGM96"/>
          <p:cNvPicPr>
            <a:picLocks noChangeAspect="1" noChangeArrowheads="1"/>
          </p:cNvPicPr>
          <p:nvPr/>
        </p:nvPicPr>
        <p:blipFill>
          <a:blip r:embed="rId2" cstate="print"/>
          <a:srcRect/>
          <a:stretch>
            <a:fillRect/>
          </a:stretch>
        </p:blipFill>
        <p:spPr bwMode="auto">
          <a:xfrm>
            <a:off x="5364163" y="4076700"/>
            <a:ext cx="3529012" cy="2397125"/>
          </a:xfrm>
          <a:prstGeom prst="rect">
            <a:avLst/>
          </a:prstGeom>
          <a:noFill/>
          <a:ln w="9525">
            <a:noFill/>
            <a:miter lim="800000"/>
            <a:headEnd/>
            <a:tailEnd/>
          </a:ln>
        </p:spPr>
      </p:pic>
      <p:sp>
        <p:nvSpPr>
          <p:cNvPr id="21506" name="Номер слайда 5"/>
          <p:cNvSpPr txBox="1">
            <a:spLocks noGrp="1"/>
          </p:cNvSpPr>
          <p:nvPr/>
        </p:nvSpPr>
        <p:spPr bwMode="auto">
          <a:xfrm>
            <a:off x="6705600" y="6248400"/>
            <a:ext cx="1905000" cy="457200"/>
          </a:xfrm>
          <a:prstGeom prst="rect">
            <a:avLst/>
          </a:prstGeom>
          <a:noFill/>
          <a:ln w="9525">
            <a:noFill/>
            <a:miter lim="800000"/>
            <a:headEnd/>
            <a:tailEnd/>
          </a:ln>
        </p:spPr>
        <p:txBody>
          <a:bodyPr/>
          <a:lstStyle/>
          <a:p>
            <a:pPr algn="r"/>
            <a:fld id="{90138F9E-D4FB-43EA-9E37-909F3591814D}" type="slidenum">
              <a:rPr lang="ru-RU" sz="1000"/>
              <a:pPr algn="r"/>
              <a:t>16</a:t>
            </a:fld>
            <a:endParaRPr lang="ru-RU" sz="1000"/>
          </a:p>
        </p:txBody>
      </p:sp>
      <p:pic>
        <p:nvPicPr>
          <p:cNvPr id="103428" name="Picture 4" descr="1241854461_migrate-planet-x"/>
          <p:cNvPicPr>
            <a:picLocks noChangeAspect="1" noChangeArrowheads="1"/>
          </p:cNvPicPr>
          <p:nvPr/>
        </p:nvPicPr>
        <p:blipFill>
          <a:blip r:embed="rId3" cstate="print"/>
          <a:srcRect/>
          <a:stretch>
            <a:fillRect/>
          </a:stretch>
        </p:blipFill>
        <p:spPr bwMode="auto">
          <a:xfrm>
            <a:off x="5148263" y="1844675"/>
            <a:ext cx="3816350" cy="2068513"/>
          </a:xfrm>
          <a:prstGeom prst="rect">
            <a:avLst/>
          </a:prstGeom>
          <a:noFill/>
          <a:ln w="9525">
            <a:noFill/>
            <a:miter lim="800000"/>
            <a:headEnd/>
            <a:tailEnd/>
          </a:ln>
        </p:spPr>
      </p:pic>
      <p:sp>
        <p:nvSpPr>
          <p:cNvPr id="21511" name="Rectangle 3"/>
          <p:cNvSpPr>
            <a:spLocks noChangeArrowheads="1"/>
          </p:cNvSpPr>
          <p:nvPr/>
        </p:nvSpPr>
        <p:spPr bwMode="auto">
          <a:xfrm>
            <a:off x="755650" y="4292600"/>
            <a:ext cx="4248150" cy="2232025"/>
          </a:xfrm>
          <a:prstGeom prst="rect">
            <a:avLst/>
          </a:prstGeom>
          <a:noFill/>
          <a:ln w="9525">
            <a:noFill/>
            <a:miter lim="800000"/>
            <a:headEnd/>
            <a:tailEnd/>
          </a:ln>
        </p:spPr>
        <p:txBody>
          <a:bodyPr/>
          <a:lstStyle/>
          <a:p>
            <a:pPr marL="447675" indent="-447675">
              <a:spcBef>
                <a:spcPct val="20000"/>
              </a:spcBef>
              <a:buClr>
                <a:schemeClr val="accent1"/>
              </a:buClr>
              <a:buSzPct val="70000"/>
              <a:buFont typeface="Wingdings" pitchFamily="2" charset="2"/>
              <a:buChar char="n"/>
            </a:pPr>
            <a:r>
              <a:rPr lang="ru-RU" dirty="0" err="1" smtClean="0">
                <a:latin typeface="Arno Pro" pitchFamily="18" charset="0"/>
              </a:rPr>
              <a:t>Далі</a:t>
            </a:r>
            <a:r>
              <a:rPr lang="ru-RU" dirty="0" smtClean="0">
                <a:latin typeface="Arno Pro" pitchFamily="18" charset="0"/>
              </a:rPr>
              <a:t> </a:t>
            </a:r>
            <a:r>
              <a:rPr lang="ru-RU" dirty="0" err="1" smtClean="0">
                <a:latin typeface="Arno Pro" pitchFamily="18" charset="0"/>
              </a:rPr>
              <a:t>Ісаак</a:t>
            </a:r>
            <a:r>
              <a:rPr lang="ru-RU" dirty="0" smtClean="0">
                <a:latin typeface="Arno Pro" pitchFamily="18" charset="0"/>
              </a:rPr>
              <a:t> </a:t>
            </a:r>
            <a:r>
              <a:rPr lang="ru-RU" dirty="0" err="1" smtClean="0">
                <a:latin typeface="Arno Pro" pitchFamily="18" charset="0"/>
              </a:rPr>
              <a:t>Нютон</a:t>
            </a:r>
            <a:r>
              <a:rPr lang="ru-RU" dirty="0" smtClean="0">
                <a:latin typeface="Arno Pro" pitchFamily="18" charset="0"/>
              </a:rPr>
              <a:t> приступив до </a:t>
            </a:r>
            <a:r>
              <a:rPr lang="ru-RU" dirty="0" err="1" smtClean="0">
                <a:latin typeface="Arno Pro" pitchFamily="18" charset="0"/>
              </a:rPr>
              <a:t>вичеслення</a:t>
            </a:r>
            <a:r>
              <a:rPr lang="ru-RU" dirty="0" smtClean="0">
                <a:latin typeface="Arno Pro" pitchFamily="18" charset="0"/>
              </a:rPr>
              <a:t> </a:t>
            </a:r>
            <a:r>
              <a:rPr lang="ru-RU" dirty="0" err="1" smtClean="0">
                <a:latin typeface="Arno Pro" pitchFamily="18" charset="0"/>
              </a:rPr>
              <a:t>фігури</a:t>
            </a:r>
            <a:r>
              <a:rPr lang="ru-RU" dirty="0" smtClean="0">
                <a:latin typeface="Arno Pro" pitchFamily="18" charset="0"/>
              </a:rPr>
              <a:t> </a:t>
            </a:r>
            <a:r>
              <a:rPr lang="ru-RU" dirty="0" err="1" smtClean="0">
                <a:latin typeface="Arno Pro" pitchFamily="18" charset="0"/>
              </a:rPr>
              <a:t>земної</a:t>
            </a:r>
            <a:r>
              <a:rPr lang="ru-RU" dirty="0" smtClean="0">
                <a:latin typeface="Arno Pro" pitchFamily="18" charset="0"/>
              </a:rPr>
              <a:t> </a:t>
            </a:r>
            <a:r>
              <a:rPr lang="ru-RU" dirty="0" err="1" smtClean="0">
                <a:latin typeface="Arno Pro" pitchFamily="18" charset="0"/>
              </a:rPr>
              <a:t>поверхні</a:t>
            </a:r>
            <a:r>
              <a:rPr lang="ru-RU" dirty="0" smtClean="0">
                <a:latin typeface="Arno Pro" pitchFamily="18" charset="0"/>
              </a:rPr>
              <a:t>. </a:t>
            </a:r>
            <a:r>
              <a:rPr lang="ru-RU" dirty="0" err="1" smtClean="0">
                <a:latin typeface="Arno Pro" pitchFamily="18" charset="0"/>
              </a:rPr>
              <a:t>Він</a:t>
            </a:r>
            <a:r>
              <a:rPr lang="ru-RU" dirty="0" smtClean="0">
                <a:latin typeface="Arno Pro" pitchFamily="18" charset="0"/>
              </a:rPr>
              <a:t> показав, </a:t>
            </a:r>
            <a:r>
              <a:rPr lang="ru-RU" dirty="0" err="1" smtClean="0">
                <a:latin typeface="Arno Pro" pitchFamily="18" charset="0"/>
              </a:rPr>
              <a:t>що</a:t>
            </a:r>
            <a:r>
              <a:rPr lang="ru-RU" dirty="0" smtClean="0">
                <a:latin typeface="Arno Pro" pitchFamily="18" charset="0"/>
              </a:rPr>
              <a:t> Земля </a:t>
            </a:r>
            <a:r>
              <a:rPr lang="ru-RU" dirty="0" err="1" smtClean="0">
                <a:latin typeface="Arno Pro" pitchFamily="18" charset="0"/>
              </a:rPr>
              <a:t>має</a:t>
            </a:r>
            <a:r>
              <a:rPr lang="ru-RU" dirty="0" smtClean="0">
                <a:latin typeface="Arno Pro" pitchFamily="18" charset="0"/>
              </a:rPr>
              <a:t> </a:t>
            </a:r>
            <a:r>
              <a:rPr lang="ru-RU" dirty="0" err="1" smtClean="0">
                <a:latin typeface="Arno Pro" pitchFamily="18" charset="0"/>
              </a:rPr>
              <a:t>сферичну</a:t>
            </a:r>
            <a:r>
              <a:rPr lang="ru-RU" dirty="0" smtClean="0">
                <a:latin typeface="Arno Pro" pitchFamily="18" charset="0"/>
              </a:rPr>
              <a:t> форму, а </a:t>
            </a:r>
            <a:r>
              <a:rPr lang="ru-RU" dirty="0" err="1" smtClean="0">
                <a:latin typeface="Arno Pro" pitchFamily="18" charset="0"/>
              </a:rPr>
              <a:t>саме</a:t>
            </a:r>
            <a:r>
              <a:rPr lang="ru-RU" dirty="0" smtClean="0">
                <a:latin typeface="Arno Pro" pitchFamily="18" charset="0"/>
              </a:rPr>
              <a:t> </a:t>
            </a:r>
            <a:r>
              <a:rPr lang="ru-RU" dirty="0" err="1" smtClean="0">
                <a:latin typeface="Arno Pro" pitchFamily="18" charset="0"/>
              </a:rPr>
              <a:t>представляє</a:t>
            </a:r>
            <a:r>
              <a:rPr lang="ru-RU" dirty="0" smtClean="0">
                <a:latin typeface="Arno Pro" pitchFamily="18" charset="0"/>
              </a:rPr>
              <a:t> </a:t>
            </a:r>
            <a:r>
              <a:rPr lang="ru-RU" dirty="0" err="1" smtClean="0">
                <a:latin typeface="Arno Pro" pitchFamily="18" charset="0"/>
              </a:rPr>
              <a:t>ніби</a:t>
            </a:r>
            <a:r>
              <a:rPr lang="ru-RU" dirty="0" smtClean="0">
                <a:latin typeface="Arno Pro" pitchFamily="18" charset="0"/>
              </a:rPr>
              <a:t> шар, </a:t>
            </a:r>
            <a:r>
              <a:rPr lang="ru-RU" dirty="0" err="1" smtClean="0">
                <a:latin typeface="Arno Pro" pitchFamily="18" charset="0"/>
              </a:rPr>
              <a:t>розширений</a:t>
            </a:r>
            <a:r>
              <a:rPr lang="ru-RU" dirty="0" smtClean="0">
                <a:latin typeface="Arno Pro" pitchFamily="18" charset="0"/>
              </a:rPr>
              <a:t> </a:t>
            </a:r>
            <a:r>
              <a:rPr lang="ru-RU" dirty="0" err="1" smtClean="0">
                <a:latin typeface="Arno Pro" pitchFamily="18" charset="0"/>
              </a:rPr>
              <a:t>біля</a:t>
            </a:r>
            <a:r>
              <a:rPr lang="ru-RU" dirty="0" smtClean="0">
                <a:latin typeface="Arno Pro" pitchFamily="18" charset="0"/>
              </a:rPr>
              <a:t> </a:t>
            </a:r>
            <a:r>
              <a:rPr lang="ru-RU" dirty="0" err="1" smtClean="0">
                <a:latin typeface="Arno Pro" pitchFamily="18" charset="0"/>
              </a:rPr>
              <a:t>екватора</a:t>
            </a:r>
            <a:r>
              <a:rPr lang="ru-RU" dirty="0" smtClean="0">
                <a:latin typeface="Arno Pro" pitchFamily="18" charset="0"/>
              </a:rPr>
              <a:t> </a:t>
            </a:r>
            <a:r>
              <a:rPr lang="ru-RU" dirty="0" err="1" smtClean="0">
                <a:latin typeface="Arno Pro" pitchFamily="18" charset="0"/>
              </a:rPr>
              <a:t>і</a:t>
            </a:r>
            <a:r>
              <a:rPr lang="ru-RU" dirty="0" smtClean="0">
                <a:latin typeface="Arno Pro" pitchFamily="18" charset="0"/>
              </a:rPr>
              <a:t> </a:t>
            </a:r>
            <a:r>
              <a:rPr lang="ru-RU" dirty="0" err="1" smtClean="0">
                <a:latin typeface="Arno Pro" pitchFamily="18" charset="0"/>
              </a:rPr>
              <a:t>стиснутий</a:t>
            </a:r>
            <a:r>
              <a:rPr lang="ru-RU" dirty="0" smtClean="0">
                <a:latin typeface="Arno Pro" pitchFamily="18" charset="0"/>
              </a:rPr>
              <a:t> </a:t>
            </a:r>
            <a:r>
              <a:rPr lang="ru-RU" dirty="0" err="1" smtClean="0">
                <a:latin typeface="Arno Pro" pitchFamily="18" charset="0"/>
              </a:rPr>
              <a:t>біля</a:t>
            </a:r>
            <a:r>
              <a:rPr lang="ru-RU" dirty="0" smtClean="0">
                <a:latin typeface="Arno Pro" pitchFamily="18" charset="0"/>
              </a:rPr>
              <a:t> </a:t>
            </a:r>
            <a:r>
              <a:rPr lang="ru-RU" dirty="0" err="1" smtClean="0">
                <a:latin typeface="Arno Pro" pitchFamily="18" charset="0"/>
              </a:rPr>
              <a:t>полюсів</a:t>
            </a:r>
            <a:r>
              <a:rPr lang="ru-RU" dirty="0" smtClean="0">
                <a:latin typeface="Arno Pro" pitchFamily="18" charset="0"/>
              </a:rPr>
              <a:t>.</a:t>
            </a:r>
            <a:endParaRPr lang="ru-RU" dirty="0">
              <a:latin typeface="Arno Pro" pitchFamily="18" charset="0"/>
            </a:endParaRPr>
          </a:p>
          <a:p>
            <a:pPr marL="447675" indent="-447675">
              <a:spcBef>
                <a:spcPct val="20000"/>
              </a:spcBef>
              <a:buClr>
                <a:schemeClr val="accent1"/>
              </a:buClr>
              <a:buSzPct val="70000"/>
              <a:buFont typeface="Wingdings" pitchFamily="2" charset="2"/>
              <a:buChar char="n"/>
            </a:pPr>
            <a:endParaRPr lang="ru-RU"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03426"/>
                                        </p:tgtEl>
                                        <p:attrNameLst>
                                          <p:attrName>style.visibility</p:attrName>
                                        </p:attrNameLst>
                                      </p:cBhvr>
                                      <p:to>
                                        <p:strVal val="visible"/>
                                      </p:to>
                                    </p:set>
                                    <p:animEffect transition="in" filter="strips(downRight)">
                                      <p:cBhvr>
                                        <p:cTn id="7" dur="2000"/>
                                        <p:tgtEl>
                                          <p:spTgt spid="103426"/>
                                        </p:tgtEl>
                                      </p:cBhvr>
                                    </p:animEffect>
                                  </p:childTnLst>
                                </p:cTn>
                              </p:par>
                            </p:childTnLst>
                          </p:cTn>
                        </p:par>
                        <p:par>
                          <p:cTn id="8" fill="hold">
                            <p:stCondLst>
                              <p:cond delay="2000"/>
                            </p:stCondLst>
                            <p:childTnLst>
                              <p:par>
                                <p:cTn id="9" presetID="23" presetClass="entr" presetSubtype="16" fill="hold" nodeType="afterEffect">
                                  <p:stCondLst>
                                    <p:cond delay="0"/>
                                  </p:stCondLst>
                                  <p:childTnLst>
                                    <p:set>
                                      <p:cBhvr>
                                        <p:cTn id="10" dur="1" fill="hold">
                                          <p:stCondLst>
                                            <p:cond delay="0"/>
                                          </p:stCondLst>
                                        </p:cTn>
                                        <p:tgtEl>
                                          <p:spTgt spid="103428"/>
                                        </p:tgtEl>
                                        <p:attrNameLst>
                                          <p:attrName>style.visibility</p:attrName>
                                        </p:attrNameLst>
                                      </p:cBhvr>
                                      <p:to>
                                        <p:strVal val="visible"/>
                                      </p:to>
                                    </p:set>
                                    <p:anim calcmode="lin" valueType="num">
                                      <p:cBhvr>
                                        <p:cTn id="11" dur="500" fill="hold"/>
                                        <p:tgtEl>
                                          <p:spTgt spid="103428"/>
                                        </p:tgtEl>
                                        <p:attrNameLst>
                                          <p:attrName>ppt_w</p:attrName>
                                        </p:attrNameLst>
                                      </p:cBhvr>
                                      <p:tavLst>
                                        <p:tav tm="0">
                                          <p:val>
                                            <p:fltVal val="0"/>
                                          </p:val>
                                        </p:tav>
                                        <p:tav tm="100000">
                                          <p:val>
                                            <p:strVal val="#ppt_w"/>
                                          </p:val>
                                        </p:tav>
                                      </p:tavLst>
                                    </p:anim>
                                    <p:anim calcmode="lin" valueType="num">
                                      <p:cBhvr>
                                        <p:cTn id="12" dur="500" fill="hold"/>
                                        <p:tgtEl>
                                          <p:spTgt spid="103428"/>
                                        </p:tgtEl>
                                        <p:attrNameLst>
                                          <p:attrName>ppt_h</p:attrName>
                                        </p:attrNameLst>
                                      </p:cBhvr>
                                      <p:tavLst>
                                        <p:tav tm="0">
                                          <p:val>
                                            <p:fltVal val="0"/>
                                          </p:val>
                                        </p:tav>
                                        <p:tav tm="100000">
                                          <p:val>
                                            <p:strVal val="#ppt_h"/>
                                          </p:val>
                                        </p:tav>
                                      </p:tavLst>
                                    </p:anim>
                                  </p:childTnLst>
                                </p:cTn>
                              </p:par>
                            </p:childTnLst>
                          </p:cTn>
                        </p:par>
                        <p:par>
                          <p:cTn id="13" fill="hold">
                            <p:stCondLst>
                              <p:cond delay="2500"/>
                            </p:stCondLst>
                            <p:childTnLst>
                              <p:par>
                                <p:cTn id="14" presetID="5" presetClass="entr" presetSubtype="10" fill="hold" nodeType="afterEffect">
                                  <p:stCondLst>
                                    <p:cond delay="0"/>
                                  </p:stCondLst>
                                  <p:childTnLst>
                                    <p:set>
                                      <p:cBhvr>
                                        <p:cTn id="15" dur="1" fill="hold">
                                          <p:stCondLst>
                                            <p:cond delay="0"/>
                                          </p:stCondLst>
                                        </p:cTn>
                                        <p:tgtEl>
                                          <p:spTgt spid="104452"/>
                                        </p:tgtEl>
                                        <p:attrNameLst>
                                          <p:attrName>style.visibility</p:attrName>
                                        </p:attrNameLst>
                                      </p:cBhvr>
                                      <p:to>
                                        <p:strVal val="visible"/>
                                      </p:to>
                                    </p:set>
                                    <p:animEffect transition="in" filter="checkerboard(across)">
                                      <p:cBhvr>
                                        <p:cTn id="16" dur="500"/>
                                        <p:tgtEl>
                                          <p:spTgt spid="1044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ChangeArrowheads="1"/>
          </p:cNvSpPr>
          <p:nvPr>
            <p:ph type="sldNum" sz="quarter" idx="12"/>
          </p:nvPr>
        </p:nvSpPr>
        <p:spPr>
          <a:ln/>
        </p:spPr>
        <p:txBody>
          <a:bodyPr/>
          <a:lstStyle/>
          <a:p>
            <a:pPr>
              <a:defRPr/>
            </a:pPr>
            <a:fld id="{AFA06B07-799C-4D83-AC93-7B3B2FED6DC4}" type="slidenum">
              <a:rPr lang="ru-RU"/>
              <a:pPr>
                <a:defRPr/>
              </a:pPr>
              <a:t>17</a:t>
            </a:fld>
            <a:endParaRPr lang="ru-RU"/>
          </a:p>
        </p:txBody>
      </p:sp>
      <p:sp>
        <p:nvSpPr>
          <p:cNvPr id="150530" name="Rectangle 2"/>
          <p:cNvSpPr>
            <a:spLocks noGrp="1" noChangeArrowheads="1"/>
          </p:cNvSpPr>
          <p:nvPr>
            <p:ph type="title"/>
          </p:nvPr>
        </p:nvSpPr>
        <p:spPr/>
        <p:txBody>
          <a:bodyPr>
            <a:normAutofit/>
          </a:bodyPr>
          <a:lstStyle/>
          <a:p>
            <a:pPr algn="ctr" eaLnBrk="1" hangingPunct="1"/>
            <a:r>
              <a:rPr lang="ru-RU" dirty="0" err="1" smtClean="0"/>
              <a:t>Праці</a:t>
            </a:r>
            <a:r>
              <a:rPr lang="ru-RU" dirty="0" smtClean="0"/>
              <a:t>, </a:t>
            </a:r>
            <a:r>
              <a:rPr lang="ru-RU" dirty="0" err="1" smtClean="0"/>
              <a:t>опубліковані</a:t>
            </a:r>
            <a:r>
              <a:rPr lang="ru-RU" dirty="0" smtClean="0"/>
              <a:t> при </a:t>
            </a:r>
            <a:r>
              <a:rPr lang="ru-RU" dirty="0" err="1" smtClean="0"/>
              <a:t>житті</a:t>
            </a:r>
            <a:endParaRPr lang="ru-RU" dirty="0" smtClean="0"/>
          </a:p>
        </p:txBody>
      </p:sp>
      <p:sp>
        <p:nvSpPr>
          <p:cNvPr id="23556" name="Rectangle 4"/>
          <p:cNvSpPr>
            <a:spLocks noGrp="1" noChangeArrowheads="1"/>
          </p:cNvSpPr>
          <p:nvPr>
            <p:ph sz="half" idx="1"/>
          </p:nvPr>
        </p:nvSpPr>
        <p:spPr>
          <a:xfrm>
            <a:off x="900113" y="1557338"/>
            <a:ext cx="3754437" cy="4114800"/>
          </a:xfrm>
        </p:spPr>
        <p:txBody>
          <a:bodyPr>
            <a:normAutofit/>
          </a:bodyPr>
          <a:lstStyle/>
          <a:p>
            <a:pPr eaLnBrk="1" hangingPunct="1">
              <a:lnSpc>
                <a:spcPct val="80000"/>
              </a:lnSpc>
            </a:pPr>
            <a:r>
              <a:rPr lang="ru-RU" sz="1600" i="1" dirty="0" smtClean="0"/>
              <a:t>«Нова </a:t>
            </a:r>
            <a:r>
              <a:rPr lang="ru-RU" sz="1600" i="1" dirty="0" err="1" smtClean="0"/>
              <a:t>торія</a:t>
            </a:r>
            <a:r>
              <a:rPr lang="ru-RU" sz="1600" i="1" dirty="0" smtClean="0"/>
              <a:t> </a:t>
            </a:r>
            <a:r>
              <a:rPr lang="ru-RU" sz="1600" i="1" dirty="0" err="1" smtClean="0"/>
              <a:t>світла</a:t>
            </a:r>
            <a:r>
              <a:rPr lang="ru-RU" sz="1600" i="1" dirty="0" smtClean="0"/>
              <a:t> </a:t>
            </a:r>
            <a:r>
              <a:rPr lang="ru-RU" sz="1600" i="1" dirty="0" err="1" smtClean="0"/>
              <a:t>і</a:t>
            </a:r>
            <a:r>
              <a:rPr lang="ru-RU" sz="1600" i="1" dirty="0" smtClean="0"/>
              <a:t> </a:t>
            </a:r>
            <a:r>
              <a:rPr lang="ru-RU" sz="1600" i="1" dirty="0" err="1" smtClean="0"/>
              <a:t>кольорів</a:t>
            </a:r>
            <a:r>
              <a:rPr lang="ru-RU" sz="1600" i="1" dirty="0" smtClean="0"/>
              <a:t>», </a:t>
            </a:r>
            <a:r>
              <a:rPr lang="ru-RU" sz="1600" i="1" dirty="0" smtClean="0">
                <a:solidFill>
                  <a:schemeClr val="hlink"/>
                </a:solidFill>
              </a:rPr>
              <a:t>1672р</a:t>
            </a:r>
          </a:p>
          <a:p>
            <a:pPr eaLnBrk="1" hangingPunct="1">
              <a:lnSpc>
                <a:spcPct val="80000"/>
              </a:lnSpc>
            </a:pPr>
            <a:r>
              <a:rPr lang="ru-RU" sz="1600" i="1" dirty="0" smtClean="0"/>
              <a:t>«Рух </a:t>
            </a:r>
            <a:r>
              <a:rPr lang="ru-RU" sz="1600" i="1" dirty="0" err="1" smtClean="0"/>
              <a:t>тіл</a:t>
            </a:r>
            <a:r>
              <a:rPr lang="ru-RU" sz="1600" i="1" dirty="0" smtClean="0"/>
              <a:t> по </a:t>
            </a:r>
            <a:r>
              <a:rPr lang="ru-RU" sz="1600" i="1" dirty="0" err="1" smtClean="0"/>
              <a:t>орбіті</a:t>
            </a:r>
            <a:r>
              <a:rPr lang="ru-RU" sz="1600" i="1" dirty="0" smtClean="0"/>
              <a:t>»</a:t>
            </a:r>
            <a:r>
              <a:rPr lang="ru-RU" sz="1600" i="1" dirty="0" smtClean="0">
                <a:solidFill>
                  <a:schemeClr val="hlink"/>
                </a:solidFill>
              </a:rPr>
              <a:t>1684 </a:t>
            </a:r>
            <a:r>
              <a:rPr lang="ru-RU" sz="1600" i="1" dirty="0" err="1" smtClean="0">
                <a:solidFill>
                  <a:schemeClr val="hlink"/>
                </a:solidFill>
              </a:rPr>
              <a:t>р</a:t>
            </a:r>
            <a:r>
              <a:rPr lang="ru-RU" sz="1600" i="1" dirty="0" smtClean="0">
                <a:solidFill>
                  <a:schemeClr val="hlink"/>
                </a:solidFill>
              </a:rPr>
              <a:t> </a:t>
            </a:r>
            <a:r>
              <a:rPr lang="ru-RU" sz="1600" i="1" dirty="0" smtClean="0"/>
              <a:t>«</a:t>
            </a:r>
            <a:r>
              <a:rPr lang="ru-RU" sz="1600" i="1" dirty="0" err="1" smtClean="0"/>
              <a:t>математичний</a:t>
            </a:r>
            <a:r>
              <a:rPr lang="ru-RU" sz="1600" i="1" dirty="0" smtClean="0"/>
              <a:t> початок </a:t>
            </a:r>
            <a:r>
              <a:rPr lang="ru-RU" sz="1600" i="1" dirty="0" err="1" smtClean="0"/>
              <a:t>натуральної</a:t>
            </a:r>
            <a:r>
              <a:rPr lang="ru-RU" sz="1600" i="1" dirty="0" smtClean="0"/>
              <a:t> </a:t>
            </a:r>
            <a:r>
              <a:rPr lang="ru-RU" sz="1600" i="1" dirty="0" err="1" smtClean="0"/>
              <a:t>філософії</a:t>
            </a:r>
            <a:r>
              <a:rPr lang="ru-RU" sz="1600" i="1" dirty="0" smtClean="0"/>
              <a:t>», </a:t>
            </a:r>
            <a:r>
              <a:rPr lang="ru-RU" sz="1600" i="1" dirty="0" smtClean="0">
                <a:solidFill>
                  <a:schemeClr val="hlink"/>
                </a:solidFill>
              </a:rPr>
              <a:t>1687 г</a:t>
            </a:r>
          </a:p>
          <a:p>
            <a:pPr>
              <a:lnSpc>
                <a:spcPct val="80000"/>
              </a:lnSpc>
            </a:pPr>
            <a:r>
              <a:rPr lang="ru-RU" sz="1600" i="1" dirty="0" smtClean="0"/>
              <a:t>«Оптика </a:t>
            </a:r>
            <a:r>
              <a:rPr lang="ru-RU" sz="1600" i="1" dirty="0" err="1" smtClean="0"/>
              <a:t>або</a:t>
            </a:r>
            <a:r>
              <a:rPr lang="ru-RU" sz="1600" i="1" dirty="0" smtClean="0"/>
              <a:t> трактат про </a:t>
            </a:r>
            <a:r>
              <a:rPr lang="ru-RU" sz="1600" i="1" dirty="0" err="1" smtClean="0"/>
              <a:t>відбивання</a:t>
            </a:r>
            <a:r>
              <a:rPr lang="ru-RU" sz="1600" i="1" dirty="0" smtClean="0"/>
              <a:t>, </a:t>
            </a:r>
            <a:r>
              <a:rPr lang="ru-RU" sz="1600" i="1" dirty="0" err="1" smtClean="0"/>
              <a:t>переломлення</a:t>
            </a:r>
            <a:r>
              <a:rPr lang="ru-RU" sz="1600" i="1" dirty="0" smtClean="0"/>
              <a:t>, </a:t>
            </a:r>
            <a:r>
              <a:rPr lang="ru-RU" sz="1600" i="1" dirty="0" err="1" smtClean="0"/>
              <a:t>вивихи</a:t>
            </a:r>
            <a:r>
              <a:rPr lang="ru-RU" sz="1600" i="1" dirty="0" smtClean="0"/>
              <a:t>     </a:t>
            </a:r>
            <a:r>
              <a:rPr lang="ru-RU" sz="1600" i="1" dirty="0" err="1" smtClean="0"/>
              <a:t>і</a:t>
            </a:r>
            <a:r>
              <a:rPr lang="ru-RU" sz="1600" i="1" dirty="0" smtClean="0"/>
              <a:t> </a:t>
            </a:r>
            <a:r>
              <a:rPr lang="ru-RU" sz="1600" i="1" dirty="0" err="1" smtClean="0"/>
              <a:t>кольори</a:t>
            </a:r>
            <a:r>
              <a:rPr lang="ru-RU" sz="1600" i="1" dirty="0" smtClean="0"/>
              <a:t> </a:t>
            </a:r>
            <a:r>
              <a:rPr lang="ru-RU" sz="1600" i="1" dirty="0" err="1" smtClean="0"/>
              <a:t>світла</a:t>
            </a:r>
            <a:r>
              <a:rPr lang="ru-RU" sz="1600" i="1" dirty="0" smtClean="0"/>
              <a:t>» </a:t>
            </a:r>
            <a:r>
              <a:rPr lang="ru-RU" sz="1600" i="1" dirty="0" smtClean="0">
                <a:solidFill>
                  <a:schemeClr val="hlink"/>
                </a:solidFill>
              </a:rPr>
              <a:t>1704р</a:t>
            </a:r>
          </a:p>
          <a:p>
            <a:pPr lvl="1" eaLnBrk="1" hangingPunct="1">
              <a:lnSpc>
                <a:spcPct val="80000"/>
              </a:lnSpc>
            </a:pPr>
            <a:r>
              <a:rPr lang="ru-RU" sz="1600" i="1" dirty="0" smtClean="0"/>
              <a:t>«Про </a:t>
            </a:r>
            <a:r>
              <a:rPr lang="ru-RU" sz="1600" i="1" dirty="0" err="1" smtClean="0"/>
              <a:t>квадрати</a:t>
            </a:r>
            <a:r>
              <a:rPr lang="ru-RU" sz="1600" i="1" dirty="0" smtClean="0"/>
              <a:t> </a:t>
            </a:r>
            <a:r>
              <a:rPr lang="ru-RU" sz="1600" i="1" dirty="0" err="1" smtClean="0"/>
              <a:t>прямих</a:t>
            </a:r>
            <a:r>
              <a:rPr lang="ru-RU" sz="1600" i="1" dirty="0" smtClean="0"/>
              <a:t>»,</a:t>
            </a:r>
            <a:r>
              <a:rPr lang="ru-RU" sz="1600" dirty="0" smtClean="0"/>
              <a:t> </a:t>
            </a:r>
            <a:r>
              <a:rPr lang="ru-RU" sz="1600" dirty="0" err="1" smtClean="0"/>
              <a:t>додаток</a:t>
            </a:r>
            <a:r>
              <a:rPr lang="ru-RU" sz="1600" dirty="0" smtClean="0"/>
              <a:t> до «Оптики» </a:t>
            </a:r>
          </a:p>
          <a:p>
            <a:pPr lvl="1" eaLnBrk="1" hangingPunct="1">
              <a:lnSpc>
                <a:spcPct val="80000"/>
              </a:lnSpc>
            </a:pPr>
            <a:r>
              <a:rPr lang="ru-RU" sz="1600" i="1" dirty="0" smtClean="0"/>
              <a:t>«</a:t>
            </a:r>
            <a:r>
              <a:rPr lang="ru-RU" sz="1600" i="1" dirty="0" err="1" smtClean="0"/>
              <a:t>Прелік</a:t>
            </a:r>
            <a:r>
              <a:rPr lang="ru-RU" sz="1600" i="1" dirty="0" smtClean="0"/>
              <a:t> </a:t>
            </a:r>
            <a:r>
              <a:rPr lang="ru-RU" sz="1600" i="1" dirty="0" err="1" smtClean="0"/>
              <a:t>ліні</a:t>
            </a:r>
            <a:r>
              <a:rPr lang="ru-RU" sz="1600" i="1" dirty="0" smtClean="0"/>
              <a:t> </a:t>
            </a:r>
            <a:r>
              <a:rPr lang="ru-RU" sz="1600" i="1" dirty="0" err="1" smtClean="0"/>
              <a:t>третього</a:t>
            </a:r>
            <a:r>
              <a:rPr lang="ru-RU" sz="1600" i="1" dirty="0" smtClean="0"/>
              <a:t> порядку»,</a:t>
            </a:r>
            <a:r>
              <a:rPr lang="ru-RU" sz="1600" dirty="0" smtClean="0"/>
              <a:t> </a:t>
            </a:r>
            <a:r>
              <a:rPr lang="ru-RU" sz="1600" dirty="0" err="1" smtClean="0"/>
              <a:t>додаток</a:t>
            </a:r>
            <a:r>
              <a:rPr lang="ru-RU" sz="1600" dirty="0" smtClean="0"/>
              <a:t>  до«Оптики»</a:t>
            </a:r>
          </a:p>
          <a:p>
            <a:pPr eaLnBrk="1" hangingPunct="1">
              <a:lnSpc>
                <a:spcPct val="80000"/>
              </a:lnSpc>
            </a:pPr>
            <a:r>
              <a:rPr lang="ru-RU" sz="1600" i="1" dirty="0" smtClean="0"/>
              <a:t>«</a:t>
            </a:r>
            <a:r>
              <a:rPr lang="ru-RU" sz="1600" i="1" dirty="0" err="1" smtClean="0"/>
              <a:t>Універсальна</a:t>
            </a:r>
            <a:r>
              <a:rPr lang="ru-RU" sz="1600" i="1" dirty="0" smtClean="0"/>
              <a:t> арифметика», </a:t>
            </a:r>
            <a:r>
              <a:rPr lang="ru-RU" sz="1600" i="1" dirty="0" smtClean="0">
                <a:solidFill>
                  <a:schemeClr val="hlink"/>
                </a:solidFill>
              </a:rPr>
              <a:t>1707р</a:t>
            </a:r>
            <a:r>
              <a:rPr lang="ru-RU" sz="1600" i="1" dirty="0" smtClean="0"/>
              <a:t> </a:t>
            </a:r>
          </a:p>
          <a:p>
            <a:pPr eaLnBrk="1" hangingPunct="1">
              <a:lnSpc>
                <a:spcPct val="80000"/>
              </a:lnSpc>
            </a:pPr>
            <a:r>
              <a:rPr lang="ru-RU" sz="1600" i="1" dirty="0" smtClean="0"/>
              <a:t>«</a:t>
            </a:r>
            <a:r>
              <a:rPr lang="ru-RU" sz="1600" i="1" dirty="0" err="1" smtClean="0"/>
              <a:t>Аналіз</a:t>
            </a:r>
            <a:r>
              <a:rPr lang="ru-RU" sz="1600" i="1" dirty="0" smtClean="0"/>
              <a:t> за </a:t>
            </a:r>
            <a:r>
              <a:rPr lang="ru-RU" sz="1600" i="1" dirty="0" err="1" smtClean="0"/>
              <a:t>допомогою</a:t>
            </a:r>
            <a:r>
              <a:rPr lang="ru-RU" sz="1600" i="1" dirty="0" smtClean="0"/>
              <a:t> </a:t>
            </a:r>
            <a:r>
              <a:rPr lang="ru-RU" sz="1600" i="1" dirty="0" err="1" smtClean="0"/>
              <a:t>рівнянь</a:t>
            </a:r>
            <a:r>
              <a:rPr lang="ru-RU" sz="1600" i="1" dirty="0" smtClean="0"/>
              <a:t> </a:t>
            </a:r>
            <a:r>
              <a:rPr lang="ru-RU" sz="1600" i="1" dirty="0" err="1" smtClean="0"/>
              <a:t>з</a:t>
            </a:r>
            <a:r>
              <a:rPr lang="ru-RU" sz="1600" i="1" dirty="0" smtClean="0"/>
              <a:t> </a:t>
            </a:r>
            <a:r>
              <a:rPr lang="ru-RU" sz="1600" i="1" dirty="0" err="1" smtClean="0"/>
              <a:t>нескіненним</a:t>
            </a:r>
            <a:r>
              <a:rPr lang="ru-RU" sz="1600" i="1" dirty="0" smtClean="0"/>
              <a:t> числом </a:t>
            </a:r>
            <a:r>
              <a:rPr lang="ru-RU" sz="1600" i="1" dirty="0" err="1" smtClean="0"/>
              <a:t>членів</a:t>
            </a:r>
            <a:r>
              <a:rPr lang="ru-RU" sz="1600" i="1" dirty="0" smtClean="0"/>
              <a:t>», </a:t>
            </a:r>
            <a:r>
              <a:rPr lang="ru-RU" sz="1600" i="1" dirty="0" smtClean="0">
                <a:solidFill>
                  <a:schemeClr val="hlink"/>
                </a:solidFill>
              </a:rPr>
              <a:t>1711 </a:t>
            </a:r>
            <a:r>
              <a:rPr lang="ru-RU" sz="1600" i="1" dirty="0" err="1" smtClean="0">
                <a:solidFill>
                  <a:schemeClr val="hlink"/>
                </a:solidFill>
              </a:rPr>
              <a:t>р</a:t>
            </a:r>
            <a:endParaRPr lang="ru-RU" sz="1600" i="1" dirty="0" smtClean="0">
              <a:solidFill>
                <a:schemeClr val="hlink"/>
              </a:solidFill>
            </a:endParaRPr>
          </a:p>
          <a:p>
            <a:pPr eaLnBrk="1" hangingPunct="1">
              <a:lnSpc>
                <a:spcPct val="80000"/>
              </a:lnSpc>
            </a:pPr>
            <a:r>
              <a:rPr lang="ru-RU" sz="1600" i="1" dirty="0" smtClean="0"/>
              <a:t>«Метод </a:t>
            </a:r>
            <a:r>
              <a:rPr lang="ru-RU" sz="1600" i="1" dirty="0" err="1" smtClean="0"/>
              <a:t>різниць</a:t>
            </a:r>
            <a:r>
              <a:rPr lang="ru-RU" sz="1600" i="1" dirty="0" smtClean="0"/>
              <a:t>»</a:t>
            </a:r>
            <a:r>
              <a:rPr lang="ru-RU" sz="1600" i="1" dirty="0" smtClean="0">
                <a:solidFill>
                  <a:schemeClr val="hlink"/>
                </a:solidFill>
              </a:rPr>
              <a:t>1711 </a:t>
            </a:r>
            <a:r>
              <a:rPr lang="ru-RU" sz="1600" i="1" dirty="0" err="1" smtClean="0">
                <a:solidFill>
                  <a:schemeClr val="hlink"/>
                </a:solidFill>
              </a:rPr>
              <a:t>р</a:t>
            </a:r>
            <a:endParaRPr lang="ru-RU" sz="1600" i="1" dirty="0" smtClean="0"/>
          </a:p>
        </p:txBody>
      </p:sp>
      <p:sp>
        <p:nvSpPr>
          <p:cNvPr id="23557" name="Rectangle 6"/>
          <p:cNvSpPr>
            <a:spLocks noGrp="1" noChangeArrowheads="1"/>
          </p:cNvSpPr>
          <p:nvPr>
            <p:ph sz="half" idx="2"/>
          </p:nvPr>
        </p:nvSpPr>
        <p:spPr/>
        <p:txBody>
          <a:bodyPr>
            <a:normAutofit/>
          </a:bodyPr>
          <a:lstStyle/>
          <a:p>
            <a:pPr eaLnBrk="1" hangingPunct="1">
              <a:lnSpc>
                <a:spcPct val="80000"/>
              </a:lnSpc>
              <a:buFont typeface="Wingdings" pitchFamily="2" charset="2"/>
              <a:buNone/>
            </a:pPr>
            <a:endParaRPr lang="ru-RU" sz="1400" smtClean="0"/>
          </a:p>
        </p:txBody>
      </p:sp>
      <p:sp>
        <p:nvSpPr>
          <p:cNvPr id="23554" name="Номер слайда 6"/>
          <p:cNvSpPr txBox="1">
            <a:spLocks noGrp="1"/>
          </p:cNvSpPr>
          <p:nvPr/>
        </p:nvSpPr>
        <p:spPr bwMode="auto">
          <a:xfrm>
            <a:off x="6705600" y="6248400"/>
            <a:ext cx="1905000" cy="457200"/>
          </a:xfrm>
          <a:prstGeom prst="rect">
            <a:avLst/>
          </a:prstGeom>
          <a:noFill/>
          <a:ln w="9525">
            <a:noFill/>
            <a:miter lim="800000"/>
            <a:headEnd/>
            <a:tailEnd/>
          </a:ln>
        </p:spPr>
        <p:txBody>
          <a:bodyPr/>
          <a:lstStyle/>
          <a:p>
            <a:pPr algn="r"/>
            <a:fld id="{167BBB56-9BF3-4EDA-A59D-69F8C814A810}" type="slidenum">
              <a:rPr lang="ru-RU" sz="1000"/>
              <a:pPr algn="r"/>
              <a:t>17</a:t>
            </a:fld>
            <a:endParaRPr lang="ru-RU" sz="1000"/>
          </a:p>
        </p:txBody>
      </p:sp>
      <p:pic>
        <p:nvPicPr>
          <p:cNvPr id="150535" name="Picture 7" descr="12479079"/>
          <p:cNvPicPr>
            <a:picLocks noChangeAspect="1" noChangeArrowheads="1"/>
          </p:cNvPicPr>
          <p:nvPr/>
        </p:nvPicPr>
        <p:blipFill>
          <a:blip r:embed="rId2" cstate="print"/>
          <a:srcRect/>
          <a:stretch>
            <a:fillRect/>
          </a:stretch>
        </p:blipFill>
        <p:spPr bwMode="auto">
          <a:xfrm>
            <a:off x="4572000" y="1773238"/>
            <a:ext cx="4427538" cy="4089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0530"/>
                                        </p:tgtEl>
                                        <p:attrNameLst>
                                          <p:attrName>style.visibility</p:attrName>
                                        </p:attrNameLst>
                                      </p:cBhvr>
                                      <p:to>
                                        <p:strVal val="visible"/>
                                      </p:to>
                                    </p:set>
                                    <p:animEffect transition="in" filter="blinds(horizontal)">
                                      <p:cBhvr>
                                        <p:cTn id="7" dur="500"/>
                                        <p:tgtEl>
                                          <p:spTgt spid="150530"/>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150535"/>
                                        </p:tgtEl>
                                        <p:attrNameLst>
                                          <p:attrName>style.visibility</p:attrName>
                                        </p:attrNameLst>
                                      </p:cBhvr>
                                      <p:to>
                                        <p:strVal val="visible"/>
                                      </p:to>
                                    </p:set>
                                    <p:anim calcmode="lin" valueType="num">
                                      <p:cBhvr>
                                        <p:cTn id="11" dur="500" fill="hold"/>
                                        <p:tgtEl>
                                          <p:spTgt spid="150535"/>
                                        </p:tgtEl>
                                        <p:attrNameLst>
                                          <p:attrName>ppt_w</p:attrName>
                                        </p:attrNameLst>
                                      </p:cBhvr>
                                      <p:tavLst>
                                        <p:tav tm="0">
                                          <p:val>
                                            <p:fltVal val="0"/>
                                          </p:val>
                                        </p:tav>
                                        <p:tav tm="100000">
                                          <p:val>
                                            <p:strVal val="#ppt_w"/>
                                          </p:val>
                                        </p:tav>
                                      </p:tavLst>
                                    </p:anim>
                                    <p:anim calcmode="lin" valueType="num">
                                      <p:cBhvr>
                                        <p:cTn id="12" dur="500" fill="hold"/>
                                        <p:tgtEl>
                                          <p:spTgt spid="1505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8"/>
          <p:cNvSpPr>
            <a:spLocks noGrp="1" noChangeArrowheads="1"/>
          </p:cNvSpPr>
          <p:nvPr>
            <p:ph type="sldNum" sz="quarter" idx="12"/>
          </p:nvPr>
        </p:nvSpPr>
        <p:spPr>
          <a:ln/>
        </p:spPr>
        <p:txBody>
          <a:bodyPr/>
          <a:lstStyle/>
          <a:p>
            <a:pPr>
              <a:defRPr/>
            </a:pPr>
            <a:fld id="{D6743900-26F4-4C37-8DC0-43953C68513C}" type="slidenum">
              <a:rPr lang="ru-RU"/>
              <a:pPr>
                <a:defRPr/>
              </a:pPr>
              <a:t>18</a:t>
            </a:fld>
            <a:endParaRPr lang="ru-RU"/>
          </a:p>
        </p:txBody>
      </p:sp>
      <p:sp>
        <p:nvSpPr>
          <p:cNvPr id="26627" name="Rectangle 2"/>
          <p:cNvSpPr>
            <a:spLocks noGrp="1" noChangeArrowheads="1"/>
          </p:cNvSpPr>
          <p:nvPr>
            <p:ph type="title"/>
          </p:nvPr>
        </p:nvSpPr>
        <p:spPr/>
        <p:txBody>
          <a:bodyPr/>
          <a:lstStyle/>
          <a:p>
            <a:pPr eaLnBrk="1" hangingPunct="1"/>
            <a:r>
              <a:rPr lang="ru-RU" smtClean="0"/>
              <a:t>Последние строки</a:t>
            </a:r>
          </a:p>
        </p:txBody>
      </p:sp>
      <p:pic>
        <p:nvPicPr>
          <p:cNvPr id="166918" name="Picture 6" descr="newton04"/>
          <p:cNvPicPr>
            <a:picLocks noGrp="1" noChangeAspect="1" noChangeArrowheads="1"/>
          </p:cNvPicPr>
          <p:nvPr>
            <p:ph sz="half" idx="2"/>
          </p:nvPr>
        </p:nvPicPr>
        <p:blipFill>
          <a:blip r:embed="rId2" cstate="print"/>
          <a:srcRect/>
          <a:stretch>
            <a:fillRect/>
          </a:stretch>
        </p:blipFill>
        <p:spPr>
          <a:xfrm>
            <a:off x="4356100" y="1557338"/>
            <a:ext cx="2319338" cy="3095625"/>
          </a:xfrm>
          <a:noFill/>
        </p:spPr>
      </p:pic>
      <p:sp>
        <p:nvSpPr>
          <p:cNvPr id="26626" name="Номер слайда 6"/>
          <p:cNvSpPr txBox="1">
            <a:spLocks noGrp="1"/>
          </p:cNvSpPr>
          <p:nvPr/>
        </p:nvSpPr>
        <p:spPr bwMode="auto">
          <a:xfrm>
            <a:off x="6705600" y="6248400"/>
            <a:ext cx="1905000" cy="457200"/>
          </a:xfrm>
          <a:prstGeom prst="rect">
            <a:avLst/>
          </a:prstGeom>
          <a:noFill/>
          <a:ln w="9525">
            <a:noFill/>
            <a:miter lim="800000"/>
            <a:headEnd/>
            <a:tailEnd/>
          </a:ln>
        </p:spPr>
        <p:txBody>
          <a:bodyPr/>
          <a:lstStyle/>
          <a:p>
            <a:pPr algn="r"/>
            <a:fld id="{B70C5EC9-38E6-44FC-8F78-11ECBE3ED39D}" type="slidenum">
              <a:rPr lang="ru-RU" sz="1000"/>
              <a:pPr algn="r"/>
              <a:t>18</a:t>
            </a:fld>
            <a:endParaRPr lang="ru-RU" sz="1000"/>
          </a:p>
        </p:txBody>
      </p:sp>
      <p:pic>
        <p:nvPicPr>
          <p:cNvPr id="168967" name="Picture 7" descr="Isaac_Newton_statue"/>
          <p:cNvPicPr>
            <a:picLocks noChangeAspect="1" noChangeArrowheads="1"/>
          </p:cNvPicPr>
          <p:nvPr/>
        </p:nvPicPr>
        <p:blipFill>
          <a:blip r:embed="rId3" cstate="print"/>
          <a:srcRect/>
          <a:stretch>
            <a:fillRect/>
          </a:stretch>
        </p:blipFill>
        <p:spPr bwMode="auto">
          <a:xfrm>
            <a:off x="6767513" y="3068638"/>
            <a:ext cx="2376487" cy="3168650"/>
          </a:xfrm>
          <a:prstGeom prst="rect">
            <a:avLst/>
          </a:prstGeom>
          <a:noFill/>
          <a:ln w="9525">
            <a:noFill/>
            <a:miter lim="800000"/>
            <a:headEnd/>
            <a:tailEnd/>
          </a:ln>
        </p:spPr>
      </p:pic>
      <p:sp>
        <p:nvSpPr>
          <p:cNvPr id="14" name="TextBox 13"/>
          <p:cNvSpPr txBox="1"/>
          <p:nvPr/>
        </p:nvSpPr>
        <p:spPr>
          <a:xfrm>
            <a:off x="938186" y="2081202"/>
            <a:ext cx="3286148" cy="369332"/>
          </a:xfrm>
          <a:prstGeom prst="rect">
            <a:avLst/>
          </a:prstGeom>
          <a:noFill/>
        </p:spPr>
        <p:txBody>
          <a:bodyPr wrap="square" rtlCol="0">
            <a:spAutoFit/>
          </a:bodyPr>
          <a:lstStyle/>
          <a:p>
            <a:endParaRPr lang="ru-RU" dirty="0"/>
          </a:p>
        </p:txBody>
      </p:sp>
      <p:sp>
        <p:nvSpPr>
          <p:cNvPr id="15" name="TextBox 14"/>
          <p:cNvSpPr txBox="1"/>
          <p:nvPr/>
        </p:nvSpPr>
        <p:spPr>
          <a:xfrm>
            <a:off x="285720" y="1500174"/>
            <a:ext cx="4091014" cy="5078313"/>
          </a:xfrm>
          <a:prstGeom prst="rect">
            <a:avLst/>
          </a:prstGeom>
          <a:noFill/>
        </p:spPr>
        <p:txBody>
          <a:bodyPr wrap="square" rtlCol="0">
            <a:spAutoFit/>
          </a:bodyPr>
          <a:lstStyle/>
          <a:p>
            <a:r>
              <a:rPr lang="uk-UA" dirty="0" smtClean="0"/>
              <a:t>Кінець 1670-х років був сумний для Ньютона. У травні 1677 року зненацька вмер 47-літній </a:t>
            </a:r>
            <a:r>
              <a:rPr lang="uk-UA" dirty="0" err="1" smtClean="0"/>
              <a:t>Барроу</a:t>
            </a:r>
            <a:r>
              <a:rPr lang="uk-UA" dirty="0" smtClean="0"/>
              <a:t>. Узимку цього ж року в будинку Ньютона спалахнула сильна пожежа, і частина рукописного архіву Ньютона згоріла. 1678 року вмер секретар Королівського товариства </a:t>
            </a:r>
            <a:r>
              <a:rPr lang="uk-UA" dirty="0" err="1" smtClean="0"/>
              <a:t>Ольденбург</a:t>
            </a:r>
            <a:r>
              <a:rPr lang="uk-UA" dirty="0" smtClean="0"/>
              <a:t>, і новим секретарем став Гук, який ставився до Ньютона неприязно. 1679 року важко занедужала мати Анна; Ньютон приїхав до неї, брав активну участь у догляді за хворою, але стан матері швидко погіршувався, і вона вмерла. Мати й </a:t>
            </a:r>
            <a:r>
              <a:rPr lang="uk-UA" dirty="0" err="1" smtClean="0"/>
              <a:t>Барроу</a:t>
            </a:r>
            <a:r>
              <a:rPr lang="uk-UA" dirty="0" smtClean="0"/>
              <a:t> належали до невеликого людей, що скрашували самітність Ньютона.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66918"/>
                                        </p:tgtEl>
                                        <p:attrNameLst>
                                          <p:attrName>style.visibility</p:attrName>
                                        </p:attrNameLst>
                                      </p:cBhvr>
                                      <p:to>
                                        <p:strVal val="visible"/>
                                      </p:to>
                                    </p:set>
                                    <p:animEffect transition="in" filter="barn(outHorizontal)">
                                      <p:cBhvr>
                                        <p:cTn id="7" dur="500"/>
                                        <p:tgtEl>
                                          <p:spTgt spid="166918"/>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168967"/>
                                        </p:tgtEl>
                                        <p:attrNameLst>
                                          <p:attrName>style.visibility</p:attrName>
                                        </p:attrNameLst>
                                      </p:cBhvr>
                                      <p:to>
                                        <p:strVal val="visible"/>
                                      </p:to>
                                    </p:set>
                                    <p:animEffect transition="in" filter="wedge">
                                      <p:cBhvr>
                                        <p:cTn id="11" dur="2000"/>
                                        <p:tgtEl>
                                          <p:spTgt spid="168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p:cNvSpPr>
            <a:spLocks noGrp="1" noChangeArrowheads="1"/>
          </p:cNvSpPr>
          <p:nvPr>
            <p:ph idx="1"/>
          </p:nvPr>
        </p:nvSpPr>
        <p:spPr/>
        <p:txBody>
          <a:bodyPr/>
          <a:lstStyle/>
          <a:p>
            <a:r>
              <a:rPr lang="uk-UA" dirty="0" smtClean="0"/>
              <a:t>І</a:t>
            </a:r>
            <a:r>
              <a:rPr lang="ru-RU" dirty="0" err="1" smtClean="0"/>
              <a:t>саак</a:t>
            </a:r>
            <a:r>
              <a:rPr lang="ru-RU" dirty="0" smtClean="0"/>
              <a:t> </a:t>
            </a:r>
            <a:r>
              <a:rPr lang="ru-RU" dirty="0" smtClean="0"/>
              <a:t>Ньютон </a:t>
            </a:r>
            <a:r>
              <a:rPr lang="ru-RU" dirty="0" err="1" smtClean="0"/>
              <a:t>був</a:t>
            </a:r>
            <a:r>
              <a:rPr lang="ru-RU" dirty="0" smtClean="0"/>
              <a:t>  </a:t>
            </a:r>
            <a:r>
              <a:rPr lang="ru-RU" dirty="0" err="1" smtClean="0"/>
              <a:t>видатним</a:t>
            </a:r>
            <a:r>
              <a:rPr lang="ru-RU" dirty="0" smtClean="0"/>
              <a:t> </a:t>
            </a:r>
            <a:r>
              <a:rPr lang="ru-RU" dirty="0" smtClean="0"/>
              <a:t> </a:t>
            </a:r>
            <a:r>
              <a:rPr lang="ru-RU" dirty="0" err="1" smtClean="0"/>
              <a:t>вченим</a:t>
            </a:r>
            <a:r>
              <a:rPr lang="ru-RU" dirty="0" smtClean="0"/>
              <a:t> </a:t>
            </a:r>
            <a:r>
              <a:rPr lang="ru-RU" dirty="0" err="1" smtClean="0"/>
              <a:t>свого</a:t>
            </a:r>
            <a:r>
              <a:rPr lang="ru-RU" dirty="0" smtClean="0"/>
              <a:t> часу. </a:t>
            </a:r>
            <a:endParaRPr lang="ru-RU" dirty="0" smtClean="0"/>
          </a:p>
          <a:p>
            <a:pPr>
              <a:buFont typeface="Wingdings" pitchFamily="2" charset="2"/>
              <a:buNone/>
            </a:pPr>
            <a:r>
              <a:rPr lang="ru-RU" dirty="0" smtClean="0"/>
              <a:t>    </a:t>
            </a:r>
            <a:r>
              <a:rPr lang="ru-RU" dirty="0" err="1" smtClean="0"/>
              <a:t>Він</a:t>
            </a:r>
            <a:r>
              <a:rPr lang="ru-RU" dirty="0" smtClean="0"/>
              <a:t> </a:t>
            </a:r>
            <a:r>
              <a:rPr lang="ru-RU" dirty="0" err="1" smtClean="0"/>
              <a:t>зробив</a:t>
            </a:r>
            <a:r>
              <a:rPr lang="ru-RU" dirty="0" smtClean="0"/>
              <a:t> великий </a:t>
            </a:r>
            <a:r>
              <a:rPr lang="ru-RU" dirty="0" err="1" smtClean="0"/>
              <a:t>внесок</a:t>
            </a:r>
            <a:r>
              <a:rPr lang="ru-RU" dirty="0" smtClean="0"/>
              <a:t> в </a:t>
            </a:r>
            <a:r>
              <a:rPr lang="ru-RU" dirty="0" err="1" smtClean="0"/>
              <a:t>розвиток</a:t>
            </a:r>
            <a:r>
              <a:rPr lang="ru-RU" dirty="0" smtClean="0"/>
              <a:t> науки. </a:t>
            </a:r>
            <a:endParaRPr lang="ru-RU" dirty="0" smtClean="0"/>
          </a:p>
        </p:txBody>
      </p:sp>
      <p:sp>
        <p:nvSpPr>
          <p:cNvPr id="7" name="Rectangle 8"/>
          <p:cNvSpPr>
            <a:spLocks noGrp="1" noChangeArrowheads="1"/>
          </p:cNvSpPr>
          <p:nvPr>
            <p:ph type="sldNum" sz="quarter" idx="15"/>
          </p:nvPr>
        </p:nvSpPr>
        <p:spPr>
          <a:ln/>
        </p:spPr>
        <p:txBody>
          <a:bodyPr/>
          <a:lstStyle/>
          <a:p>
            <a:pPr>
              <a:defRPr/>
            </a:pPr>
            <a:fld id="{7DA596B9-1E95-4A9B-957F-F6F9EF7715CF}" type="slidenum">
              <a:rPr lang="ru-RU"/>
              <a:pPr>
                <a:defRPr/>
              </a:pPr>
              <a:t>19</a:t>
            </a:fld>
            <a:endParaRPr lang="ru-RU"/>
          </a:p>
        </p:txBody>
      </p:sp>
      <p:sp>
        <p:nvSpPr>
          <p:cNvPr id="87042" name="Rectangle 2"/>
          <p:cNvSpPr>
            <a:spLocks noGrp="1" noChangeArrowheads="1"/>
          </p:cNvSpPr>
          <p:nvPr>
            <p:ph type="title"/>
          </p:nvPr>
        </p:nvSpPr>
        <p:spPr/>
        <p:txBody>
          <a:bodyPr>
            <a:normAutofit/>
          </a:bodyPr>
          <a:lstStyle/>
          <a:p>
            <a:pPr algn="ctr"/>
            <a:r>
              <a:rPr lang="uk-UA" dirty="0" smtClean="0"/>
              <a:t>Висновок</a:t>
            </a:r>
            <a:endParaRPr lang="ru-RU" dirty="0" smtClean="0"/>
          </a:p>
        </p:txBody>
      </p:sp>
      <p:pic>
        <p:nvPicPr>
          <p:cNvPr id="87045" name="Picture 5" descr="head-7940"/>
          <p:cNvPicPr>
            <a:picLocks noChangeAspect="1" noChangeArrowheads="1"/>
          </p:cNvPicPr>
          <p:nvPr/>
        </p:nvPicPr>
        <p:blipFill>
          <a:blip r:embed="rId2" cstate="print"/>
          <a:srcRect/>
          <a:stretch>
            <a:fillRect/>
          </a:stretch>
        </p:blipFill>
        <p:spPr bwMode="auto">
          <a:xfrm>
            <a:off x="2285984" y="3286124"/>
            <a:ext cx="4464050" cy="2073275"/>
          </a:xfrm>
          <a:prstGeom prst="rect">
            <a:avLst/>
          </a:prstGeom>
          <a:noFill/>
          <a:ln w="9525">
            <a:solidFill>
              <a:schemeClr val="tx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7042"/>
                                        </p:tgtEl>
                                        <p:attrNameLst>
                                          <p:attrName>style.visibility</p:attrName>
                                        </p:attrNameLst>
                                      </p:cBhvr>
                                      <p:to>
                                        <p:strVal val="visible"/>
                                      </p:to>
                                    </p:set>
                                    <p:animEffect transition="in" filter="blinds(horizontal)">
                                      <p:cBhvr>
                                        <p:cTn id="7" dur="500"/>
                                        <p:tgtEl>
                                          <p:spTgt spid="870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a:xfrm>
            <a:off x="428596" y="714356"/>
            <a:ext cx="8229600" cy="6143644"/>
          </a:xfrm>
        </p:spPr>
        <p:txBody>
          <a:bodyPr>
            <a:normAutofit fontScale="92500" lnSpcReduction="10000"/>
          </a:bodyPr>
          <a:lstStyle/>
          <a:p>
            <a:pPr>
              <a:lnSpc>
                <a:spcPct val="90000"/>
              </a:lnSpc>
              <a:buNone/>
            </a:pPr>
            <a:r>
              <a:rPr lang="ru-RU" sz="2400" dirty="0" smtClean="0"/>
              <a:t>   </a:t>
            </a:r>
            <a:r>
              <a:rPr lang="uk-UA" sz="2400" dirty="0" smtClean="0"/>
              <a:t>Мета і завдання </a:t>
            </a:r>
          </a:p>
          <a:p>
            <a:pPr>
              <a:lnSpc>
                <a:spcPct val="90000"/>
              </a:lnSpc>
              <a:buNone/>
            </a:pPr>
            <a:r>
              <a:rPr lang="uk-UA" sz="2400" dirty="0" smtClean="0"/>
              <a:t/>
            </a:r>
            <a:br>
              <a:rPr lang="uk-UA" sz="2400" dirty="0" smtClean="0"/>
            </a:br>
            <a:r>
              <a:rPr lang="uk-UA" sz="2400" dirty="0" smtClean="0"/>
              <a:t>Життя </a:t>
            </a:r>
            <a:r>
              <a:rPr lang="uk-UA" sz="2400" dirty="0" err="1" smtClean="0"/>
              <a:t>Ісаака</a:t>
            </a:r>
            <a:r>
              <a:rPr lang="uk-UA" sz="2400" dirty="0" smtClean="0"/>
              <a:t> Ньютона </a:t>
            </a:r>
          </a:p>
          <a:p>
            <a:pPr>
              <a:lnSpc>
                <a:spcPct val="90000"/>
              </a:lnSpc>
              <a:buNone/>
            </a:pPr>
            <a:r>
              <a:rPr lang="uk-UA" sz="2400" dirty="0" smtClean="0"/>
              <a:t/>
            </a:r>
            <a:br>
              <a:rPr lang="uk-UA" sz="2400" dirty="0" smtClean="0"/>
            </a:br>
            <a:r>
              <a:rPr lang="uk-UA" sz="2400" dirty="0" smtClean="0"/>
              <a:t>Визначні дати </a:t>
            </a:r>
          </a:p>
          <a:p>
            <a:pPr>
              <a:lnSpc>
                <a:spcPct val="90000"/>
              </a:lnSpc>
              <a:buNone/>
            </a:pPr>
            <a:r>
              <a:rPr lang="uk-UA" sz="2400" dirty="0" smtClean="0"/>
              <a:t/>
            </a:r>
            <a:br>
              <a:rPr lang="uk-UA" sz="2400" dirty="0" smtClean="0"/>
            </a:br>
            <a:r>
              <a:rPr lang="uk-UA" sz="2400" dirty="0" smtClean="0"/>
              <a:t>Легенда про яблуко</a:t>
            </a:r>
          </a:p>
          <a:p>
            <a:pPr>
              <a:lnSpc>
                <a:spcPct val="90000"/>
              </a:lnSpc>
              <a:buNone/>
            </a:pPr>
            <a:r>
              <a:rPr lang="uk-UA" sz="2400" dirty="0" smtClean="0"/>
              <a:t> </a:t>
            </a:r>
            <a:br>
              <a:rPr lang="uk-UA" sz="2400" dirty="0" smtClean="0"/>
            </a:br>
            <a:r>
              <a:rPr lang="uk-UA" sz="2400" dirty="0" smtClean="0"/>
              <a:t>Відкриття </a:t>
            </a:r>
            <a:r>
              <a:rPr lang="uk-UA" sz="2400" dirty="0" err="1" smtClean="0"/>
              <a:t>Ісаака</a:t>
            </a:r>
            <a:r>
              <a:rPr lang="uk-UA" sz="2400" dirty="0" smtClean="0"/>
              <a:t> Ньютона </a:t>
            </a:r>
          </a:p>
          <a:p>
            <a:pPr>
              <a:lnSpc>
                <a:spcPct val="90000"/>
              </a:lnSpc>
              <a:buNone/>
            </a:pPr>
            <a:r>
              <a:rPr lang="uk-UA" sz="2400" dirty="0" smtClean="0"/>
              <a:t/>
            </a:r>
            <a:br>
              <a:rPr lang="uk-UA" sz="2400" dirty="0" smtClean="0"/>
            </a:br>
            <a:r>
              <a:rPr lang="uk-UA" sz="2400" dirty="0" smtClean="0"/>
              <a:t>Праці </a:t>
            </a:r>
            <a:r>
              <a:rPr lang="uk-UA" sz="2400" dirty="0" err="1" smtClean="0"/>
              <a:t>Ісаака</a:t>
            </a:r>
            <a:r>
              <a:rPr lang="uk-UA" sz="2400" dirty="0" smtClean="0"/>
              <a:t> Ньютона </a:t>
            </a:r>
          </a:p>
          <a:p>
            <a:pPr>
              <a:lnSpc>
                <a:spcPct val="90000"/>
              </a:lnSpc>
              <a:buNone/>
            </a:pPr>
            <a:r>
              <a:rPr lang="uk-UA" sz="2400" dirty="0" smtClean="0"/>
              <a:t/>
            </a:r>
            <a:br>
              <a:rPr lang="uk-UA" sz="2400" dirty="0" smtClean="0"/>
            </a:br>
            <a:r>
              <a:rPr lang="uk-UA" sz="2400" dirty="0" smtClean="0"/>
              <a:t>Останні рядки </a:t>
            </a:r>
          </a:p>
          <a:p>
            <a:pPr>
              <a:lnSpc>
                <a:spcPct val="90000"/>
              </a:lnSpc>
              <a:buNone/>
            </a:pPr>
            <a:r>
              <a:rPr lang="uk-UA" sz="2400" dirty="0" smtClean="0"/>
              <a:t/>
            </a:r>
            <a:br>
              <a:rPr lang="uk-UA" sz="2400" dirty="0" smtClean="0"/>
            </a:br>
            <a:r>
              <a:rPr lang="uk-UA" sz="2400" dirty="0" smtClean="0"/>
              <a:t>10 фактів з життя </a:t>
            </a:r>
            <a:r>
              <a:rPr lang="uk-UA" sz="2400" dirty="0" err="1" smtClean="0"/>
              <a:t>Ісаака</a:t>
            </a:r>
            <a:r>
              <a:rPr lang="uk-UA" sz="2400" dirty="0" smtClean="0"/>
              <a:t> Ньютона </a:t>
            </a:r>
          </a:p>
          <a:p>
            <a:pPr>
              <a:lnSpc>
                <a:spcPct val="90000"/>
              </a:lnSpc>
              <a:buNone/>
            </a:pPr>
            <a:r>
              <a:rPr lang="uk-UA" sz="2400" dirty="0" smtClean="0"/>
              <a:t/>
            </a:r>
            <a:br>
              <a:rPr lang="uk-UA" sz="2400" dirty="0" smtClean="0"/>
            </a:br>
            <a:r>
              <a:rPr lang="uk-UA" sz="2400" dirty="0" smtClean="0"/>
              <a:t>висновок </a:t>
            </a:r>
          </a:p>
          <a:p>
            <a:pPr>
              <a:lnSpc>
                <a:spcPct val="90000"/>
              </a:lnSpc>
              <a:buNone/>
            </a:pPr>
            <a:r>
              <a:rPr lang="uk-UA" sz="2400" dirty="0" smtClean="0"/>
              <a:t/>
            </a:r>
            <a:br>
              <a:rPr lang="uk-UA" sz="2400" dirty="0" smtClean="0"/>
            </a:br>
            <a:r>
              <a:rPr lang="uk-UA" sz="2400" dirty="0" smtClean="0"/>
              <a:t>джерела інформації</a:t>
            </a:r>
            <a:endParaRPr lang="ru-RU" sz="2400" dirty="0" smtClean="0"/>
          </a:p>
        </p:txBody>
      </p:sp>
      <p:sp>
        <p:nvSpPr>
          <p:cNvPr id="6" name="Rectangle 8"/>
          <p:cNvSpPr>
            <a:spLocks noGrp="1" noChangeArrowheads="1"/>
          </p:cNvSpPr>
          <p:nvPr>
            <p:ph type="sldNum" sz="quarter" idx="15"/>
          </p:nvPr>
        </p:nvSpPr>
        <p:spPr>
          <a:ln/>
        </p:spPr>
        <p:txBody>
          <a:bodyPr/>
          <a:lstStyle/>
          <a:p>
            <a:pPr>
              <a:defRPr/>
            </a:pPr>
            <a:fld id="{D7D7A55D-7EA4-434D-8C19-1D9EDAE8D8EC}" type="slidenum">
              <a:rPr lang="ru-RU"/>
              <a:pPr>
                <a:defRPr/>
              </a:pPr>
              <a:t>2</a:t>
            </a:fld>
            <a:endParaRPr lang="ru-RU"/>
          </a:p>
        </p:txBody>
      </p:sp>
      <p:sp>
        <p:nvSpPr>
          <p:cNvPr id="4098" name="Номер слайда 5"/>
          <p:cNvSpPr txBox="1">
            <a:spLocks noGrp="1"/>
          </p:cNvSpPr>
          <p:nvPr/>
        </p:nvSpPr>
        <p:spPr bwMode="auto">
          <a:xfrm>
            <a:off x="6705600" y="6248400"/>
            <a:ext cx="1905000" cy="457200"/>
          </a:xfrm>
          <a:prstGeom prst="rect">
            <a:avLst/>
          </a:prstGeom>
          <a:noFill/>
          <a:ln w="9525">
            <a:noFill/>
            <a:miter lim="800000"/>
            <a:headEnd/>
            <a:tailEnd/>
          </a:ln>
        </p:spPr>
        <p:txBody>
          <a:bodyPr/>
          <a:lstStyle/>
          <a:p>
            <a:pPr algn="r"/>
            <a:fld id="{467749AE-9BAC-4A7F-A0AD-187B957C5B49}" type="slidenum">
              <a:rPr lang="ru-RU" sz="1000"/>
              <a:pPr algn="r"/>
              <a:t>2</a:t>
            </a:fld>
            <a:endParaRPr lang="ru-RU" sz="1000"/>
          </a:p>
        </p:txBody>
      </p:sp>
      <p:sp>
        <p:nvSpPr>
          <p:cNvPr id="8" name="TextBox 7"/>
          <p:cNvSpPr txBox="1"/>
          <p:nvPr/>
        </p:nvSpPr>
        <p:spPr>
          <a:xfrm>
            <a:off x="642910" y="0"/>
            <a:ext cx="7429552" cy="707886"/>
          </a:xfrm>
          <a:prstGeom prst="rect">
            <a:avLst/>
          </a:prstGeom>
          <a:noFill/>
        </p:spPr>
        <p:txBody>
          <a:bodyPr wrap="square" rtlCol="0">
            <a:spAutoFit/>
          </a:bodyPr>
          <a:lstStyle/>
          <a:p>
            <a:r>
              <a:rPr lang="uk-UA" sz="4000" dirty="0" smtClean="0"/>
              <a:t>Зміст</a:t>
            </a:r>
            <a:endParaRPr lang="ru-RU"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1"/>
          <p:cNvSpPr>
            <a:spLocks noGrp="1"/>
          </p:cNvSpPr>
          <p:nvPr>
            <p:ph idx="1"/>
          </p:nvPr>
        </p:nvSpPr>
        <p:spPr/>
        <p:txBody>
          <a:bodyPr>
            <a:normAutofit/>
          </a:bodyPr>
          <a:lstStyle/>
          <a:p>
            <a:r>
              <a:rPr lang="uk-UA" sz="7200" dirty="0" smtClean="0"/>
              <a:t>Дякую </a:t>
            </a:r>
            <a:r>
              <a:rPr lang="uk-UA" sz="7200" smtClean="0"/>
              <a:t>за увагу =)</a:t>
            </a:r>
            <a:endParaRPr lang="ru-RU" sz="7200" dirty="0"/>
          </a:p>
        </p:txBody>
      </p:sp>
      <p:sp>
        <p:nvSpPr>
          <p:cNvPr id="3" name="Заголовок 2"/>
          <p:cNvSpPr>
            <a:spLocks noGrp="1"/>
          </p:cNvSpPr>
          <p:nvPr>
            <p:ph type="title"/>
          </p:nvPr>
        </p:nvSpPr>
        <p:spPr/>
        <p:txBody>
          <a:bodyPr/>
          <a:lstStyle/>
          <a:p>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3" name="Rectangle 11"/>
          <p:cNvSpPr>
            <a:spLocks noGrp="1" noChangeArrowheads="1"/>
          </p:cNvSpPr>
          <p:nvPr>
            <p:ph idx="1"/>
          </p:nvPr>
        </p:nvSpPr>
        <p:spPr>
          <a:xfrm>
            <a:off x="971550" y="1989138"/>
            <a:ext cx="7661275" cy="4114800"/>
          </a:xfrm>
        </p:spPr>
        <p:txBody>
          <a:bodyPr/>
          <a:lstStyle/>
          <a:p>
            <a:pPr eaLnBrk="1" hangingPunct="1"/>
            <a:r>
              <a:rPr lang="uk-UA" i="1" dirty="0" smtClean="0">
                <a:solidFill>
                  <a:srgbClr val="000066"/>
                </a:solidFill>
              </a:rPr>
              <a:t>Ціль</a:t>
            </a:r>
            <a:endParaRPr lang="ru-RU" i="1" dirty="0" smtClean="0">
              <a:solidFill>
                <a:srgbClr val="000066"/>
              </a:solidFill>
            </a:endParaRPr>
          </a:p>
          <a:p>
            <a:pPr eaLnBrk="1" hangingPunct="1">
              <a:buFont typeface="Wingdings" pitchFamily="2" charset="2"/>
              <a:buNone/>
            </a:pPr>
            <a:r>
              <a:rPr lang="ru-RU" sz="2800" dirty="0" smtClean="0"/>
              <a:t>    </a:t>
            </a:r>
            <a:r>
              <a:rPr lang="ru-RU" sz="2800" dirty="0" err="1" smtClean="0"/>
              <a:t>Взнати</a:t>
            </a:r>
            <a:r>
              <a:rPr lang="ru-RU" sz="2800" dirty="0" smtClean="0"/>
              <a:t> про </a:t>
            </a:r>
            <a:r>
              <a:rPr lang="ru-RU" sz="2800" dirty="0" err="1" smtClean="0"/>
              <a:t>Ісаака</a:t>
            </a:r>
            <a:r>
              <a:rPr lang="ru-RU" sz="2800" dirty="0" smtClean="0"/>
              <a:t> Ньютона не </a:t>
            </a:r>
            <a:r>
              <a:rPr lang="ru-RU" sz="2800" dirty="0" err="1" smtClean="0"/>
              <a:t>тільки</a:t>
            </a:r>
            <a:r>
              <a:rPr lang="ru-RU" sz="2800" dirty="0" smtClean="0"/>
              <a:t>, як про </a:t>
            </a:r>
            <a:r>
              <a:rPr lang="ru-RU" sz="2800" dirty="0" err="1" smtClean="0"/>
              <a:t>вченого</a:t>
            </a:r>
            <a:r>
              <a:rPr lang="ru-RU" sz="2800" dirty="0" smtClean="0"/>
              <a:t>, а </a:t>
            </a:r>
            <a:r>
              <a:rPr lang="ru-RU" sz="2800" dirty="0" err="1" smtClean="0"/>
              <a:t>й</a:t>
            </a:r>
            <a:r>
              <a:rPr lang="ru-RU" sz="2800" dirty="0" smtClean="0"/>
              <a:t> як про </a:t>
            </a:r>
            <a:r>
              <a:rPr lang="ru-RU" sz="2800" dirty="0" err="1" smtClean="0"/>
              <a:t>людину</a:t>
            </a:r>
            <a:r>
              <a:rPr lang="ru-RU" sz="2800" dirty="0" smtClean="0"/>
              <a:t> .</a:t>
            </a:r>
            <a:endParaRPr lang="ru-RU" sz="2800" i="1" dirty="0" smtClean="0"/>
          </a:p>
          <a:p>
            <a:pPr eaLnBrk="1" hangingPunct="1"/>
            <a:r>
              <a:rPr lang="ru-RU" i="1" dirty="0" err="1" smtClean="0">
                <a:solidFill>
                  <a:srgbClr val="000066"/>
                </a:solidFill>
              </a:rPr>
              <a:t>Завдання</a:t>
            </a:r>
            <a:r>
              <a:rPr lang="ru-RU" i="1" dirty="0" smtClean="0">
                <a:solidFill>
                  <a:srgbClr val="000066"/>
                </a:solidFill>
              </a:rPr>
              <a:t>: </a:t>
            </a:r>
          </a:p>
          <a:p>
            <a:pPr eaLnBrk="1" hangingPunct="1">
              <a:buFont typeface="Wingdings" pitchFamily="2" charset="2"/>
              <a:buNone/>
            </a:pPr>
            <a:r>
              <a:rPr lang="ru-RU" dirty="0" smtClean="0"/>
              <a:t>    </a:t>
            </a:r>
            <a:r>
              <a:rPr lang="ru-RU" sz="2800" dirty="0" err="1" smtClean="0"/>
              <a:t>Розповісти</a:t>
            </a:r>
            <a:r>
              <a:rPr lang="ru-RU" sz="2800" dirty="0" smtClean="0"/>
              <a:t> про </a:t>
            </a:r>
            <a:r>
              <a:rPr lang="ru-RU" sz="2800" dirty="0" err="1" smtClean="0"/>
              <a:t>життя</a:t>
            </a:r>
            <a:r>
              <a:rPr lang="ru-RU" sz="2800" dirty="0" smtClean="0"/>
              <a:t> </a:t>
            </a:r>
            <a:r>
              <a:rPr lang="ru-RU" sz="2800" dirty="0" err="1" smtClean="0"/>
              <a:t>Ісаак</a:t>
            </a:r>
            <a:r>
              <a:rPr lang="ru-RU" sz="2800" dirty="0" smtClean="0"/>
              <a:t>  Ньютона   </a:t>
            </a:r>
            <a:r>
              <a:rPr lang="ru-RU" sz="2800" dirty="0" err="1" smtClean="0"/>
              <a:t>і</a:t>
            </a:r>
            <a:r>
              <a:rPr lang="ru-RU" sz="2800" dirty="0" smtClean="0"/>
              <a:t> </a:t>
            </a:r>
            <a:r>
              <a:rPr lang="ru-RU" sz="2800" dirty="0" err="1" smtClean="0"/>
              <a:t>його</a:t>
            </a:r>
            <a:r>
              <a:rPr lang="ru-RU" sz="2800" dirty="0" smtClean="0"/>
              <a:t>  </a:t>
            </a:r>
            <a:r>
              <a:rPr lang="ru-RU" sz="2800" dirty="0" err="1" smtClean="0"/>
              <a:t>досягнення</a:t>
            </a:r>
            <a:r>
              <a:rPr lang="ru-RU" sz="2800" dirty="0" smtClean="0"/>
              <a:t>  в  межах </a:t>
            </a:r>
            <a:r>
              <a:rPr lang="ru-RU" sz="2800" dirty="0" err="1" smtClean="0"/>
              <a:t>фізики</a:t>
            </a:r>
            <a:r>
              <a:rPr lang="ru-RU" sz="2800" dirty="0" smtClean="0"/>
              <a:t>.</a:t>
            </a:r>
          </a:p>
        </p:txBody>
      </p:sp>
      <p:sp>
        <p:nvSpPr>
          <p:cNvPr id="9" name="Rectangle 8"/>
          <p:cNvSpPr>
            <a:spLocks noGrp="1" noChangeArrowheads="1"/>
          </p:cNvSpPr>
          <p:nvPr>
            <p:ph type="sldNum" sz="quarter" idx="15"/>
          </p:nvPr>
        </p:nvSpPr>
        <p:spPr>
          <a:ln/>
        </p:spPr>
        <p:txBody>
          <a:bodyPr/>
          <a:lstStyle/>
          <a:p>
            <a:pPr>
              <a:defRPr/>
            </a:pPr>
            <a:fld id="{0E88019F-05FD-4438-99E1-FF6C6E02D224}" type="slidenum">
              <a:rPr lang="ru-RU"/>
              <a:pPr>
                <a:defRPr/>
              </a:pPr>
              <a:t>3</a:t>
            </a:fld>
            <a:endParaRPr lang="ru-RU"/>
          </a:p>
        </p:txBody>
      </p:sp>
      <p:sp>
        <p:nvSpPr>
          <p:cNvPr id="5122" name="Номер слайда 5"/>
          <p:cNvSpPr txBox="1">
            <a:spLocks noGrp="1"/>
          </p:cNvSpPr>
          <p:nvPr/>
        </p:nvSpPr>
        <p:spPr bwMode="auto">
          <a:xfrm>
            <a:off x="6705600" y="6248400"/>
            <a:ext cx="1905000" cy="457200"/>
          </a:xfrm>
          <a:prstGeom prst="rect">
            <a:avLst/>
          </a:prstGeom>
          <a:noFill/>
          <a:ln w="9525">
            <a:noFill/>
            <a:miter lim="800000"/>
            <a:headEnd/>
            <a:tailEnd/>
          </a:ln>
        </p:spPr>
        <p:txBody>
          <a:bodyPr/>
          <a:lstStyle/>
          <a:p>
            <a:pPr algn="r"/>
            <a:fld id="{C54616A3-8801-4E05-8F22-55B0BF7721DE}" type="slidenum">
              <a:rPr lang="ru-RU" sz="1000"/>
              <a:pPr algn="r"/>
              <a:t>3</a:t>
            </a:fld>
            <a:endParaRPr lang="ru-RU" sz="1000"/>
          </a:p>
        </p:txBody>
      </p:sp>
      <p:sp>
        <p:nvSpPr>
          <p:cNvPr id="5131" name="Text Box 11"/>
          <p:cNvSpPr txBox="1">
            <a:spLocks noChangeArrowheads="1"/>
          </p:cNvSpPr>
          <p:nvPr/>
        </p:nvSpPr>
        <p:spPr bwMode="auto">
          <a:xfrm>
            <a:off x="755650" y="5300663"/>
            <a:ext cx="287338" cy="366712"/>
          </a:xfrm>
          <a:prstGeom prst="rect">
            <a:avLst/>
          </a:prstGeom>
          <a:noFill/>
          <a:ln w="9525">
            <a:noFill/>
            <a:miter lim="800000"/>
            <a:headEnd/>
            <a:tailEnd/>
          </a:ln>
          <a:effectLst/>
        </p:spPr>
        <p:txBody>
          <a:bodyPr>
            <a:spAutoFit/>
          </a:bodyPr>
          <a:lstStyle/>
          <a:p>
            <a:pPr>
              <a:spcBef>
                <a:spcPct val="50000"/>
              </a:spcBef>
            </a:pPr>
            <a:endParaRPr lang="ru-RU"/>
          </a:p>
        </p:txBody>
      </p:sp>
      <p:pic>
        <p:nvPicPr>
          <p:cNvPr id="5133" name="Picture 13" descr="newtonbill"/>
          <p:cNvPicPr>
            <a:picLocks noChangeAspect="1" noChangeArrowheads="1"/>
          </p:cNvPicPr>
          <p:nvPr/>
        </p:nvPicPr>
        <p:blipFill>
          <a:blip r:embed="rId2" cstate="print"/>
          <a:srcRect/>
          <a:stretch>
            <a:fillRect/>
          </a:stretch>
        </p:blipFill>
        <p:spPr bwMode="auto">
          <a:xfrm>
            <a:off x="5508625" y="5229225"/>
            <a:ext cx="2519363" cy="1497013"/>
          </a:xfrm>
          <a:prstGeom prst="rect">
            <a:avLst/>
          </a:prstGeom>
          <a:noFill/>
        </p:spPr>
      </p:pic>
      <p:sp>
        <p:nvSpPr>
          <p:cNvPr id="2" name="Rectangle 11"/>
          <p:cNvSpPr>
            <a:spLocks noChangeArrowheads="1"/>
          </p:cNvSpPr>
          <p:nvPr/>
        </p:nvSpPr>
        <p:spPr bwMode="auto">
          <a:xfrm>
            <a:off x="971550" y="692150"/>
            <a:ext cx="7272338" cy="576263"/>
          </a:xfrm>
          <a:prstGeom prst="rect">
            <a:avLst/>
          </a:prstGeom>
          <a:noFill/>
          <a:ln w="9525">
            <a:noFill/>
            <a:miter lim="800000"/>
            <a:headEnd/>
            <a:tailEnd/>
          </a:ln>
        </p:spPr>
        <p:txBody>
          <a:bodyPr/>
          <a:lstStyle/>
          <a:p>
            <a:pPr marL="447675" indent="-447675">
              <a:spcBef>
                <a:spcPct val="20000"/>
              </a:spcBef>
              <a:buClr>
                <a:schemeClr val="accent1"/>
              </a:buClr>
              <a:buSzPct val="70000"/>
              <a:buFont typeface="Wingdings" pitchFamily="2" charset="2"/>
              <a:buNone/>
            </a:pPr>
            <a:r>
              <a:rPr lang="ru-RU" sz="3600" b="1" dirty="0" err="1" smtClean="0"/>
              <a:t>Ціль</a:t>
            </a:r>
            <a:r>
              <a:rPr lang="ru-RU" sz="3600" b="1" dirty="0" smtClean="0"/>
              <a:t> </a:t>
            </a:r>
            <a:r>
              <a:rPr lang="ru-RU" sz="3600" b="1" dirty="0" err="1" smtClean="0"/>
              <a:t>роботи</a:t>
            </a:r>
            <a:r>
              <a:rPr lang="ru-RU" sz="3600" b="1" dirty="0" smtClean="0"/>
              <a:t> </a:t>
            </a:r>
            <a:r>
              <a:rPr lang="ru-RU" sz="3600" b="1" dirty="0" err="1" smtClean="0"/>
              <a:t>і</a:t>
            </a:r>
            <a:r>
              <a:rPr lang="ru-RU" sz="3600" b="1" dirty="0" smtClean="0"/>
              <a:t> </a:t>
            </a:r>
            <a:r>
              <a:rPr lang="ru-RU" sz="3600" b="1" dirty="0" err="1" smtClean="0"/>
              <a:t>завдань</a:t>
            </a:r>
            <a:endParaRPr lang="ru-RU"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9643">
                                            <p:txEl>
                                              <p:pRg st="1" end="1"/>
                                            </p:txEl>
                                          </p:spTgt>
                                        </p:tgtEl>
                                        <p:attrNameLst>
                                          <p:attrName>style.visibility</p:attrName>
                                        </p:attrNameLst>
                                      </p:cBhvr>
                                      <p:to>
                                        <p:strVal val="visible"/>
                                      </p:to>
                                    </p:set>
                                    <p:animEffect transition="in" filter="blinds(horizontal)">
                                      <p:cBhvr>
                                        <p:cTn id="7" dur="500"/>
                                        <p:tgtEl>
                                          <p:spTgt spid="69643">
                                            <p:txEl>
                                              <p:pRg st="1" end="1"/>
                                            </p:txEl>
                                          </p:spTgt>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69643">
                                            <p:txEl>
                                              <p:pRg st="0" end="0"/>
                                            </p:txEl>
                                          </p:spTgt>
                                        </p:tgtEl>
                                        <p:attrNameLst>
                                          <p:attrName>style.visibility</p:attrName>
                                        </p:attrNameLst>
                                      </p:cBhvr>
                                      <p:to>
                                        <p:strVal val="visible"/>
                                      </p:to>
                                    </p:set>
                                    <p:animEffect transition="in" filter="blinds(horizontal)">
                                      <p:cBhvr>
                                        <p:cTn id="11" dur="500"/>
                                        <p:tgtEl>
                                          <p:spTgt spid="69643">
                                            <p:txEl>
                                              <p:pRg st="0" end="0"/>
                                            </p:txEl>
                                          </p:spTgt>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69643">
                                            <p:txEl>
                                              <p:pRg st="2" end="2"/>
                                            </p:txEl>
                                          </p:spTgt>
                                        </p:tgtEl>
                                        <p:attrNameLst>
                                          <p:attrName>style.visibility</p:attrName>
                                        </p:attrNameLst>
                                      </p:cBhvr>
                                      <p:to>
                                        <p:strVal val="visible"/>
                                      </p:to>
                                    </p:set>
                                    <p:animEffect transition="in" filter="blinds(horizontal)">
                                      <p:cBhvr>
                                        <p:cTn id="15" dur="500"/>
                                        <p:tgtEl>
                                          <p:spTgt spid="69643">
                                            <p:txEl>
                                              <p:pRg st="2" end="2"/>
                                            </p:txEl>
                                          </p:spTgt>
                                        </p:tgtEl>
                                      </p:cBhvr>
                                    </p:animEffect>
                                  </p:childTnLst>
                                </p:cTn>
                              </p:par>
                            </p:childTnLst>
                          </p:cTn>
                        </p:par>
                        <p:par>
                          <p:cTn id="16" fill="hold">
                            <p:stCondLst>
                              <p:cond delay="1500"/>
                            </p:stCondLst>
                            <p:childTnLst>
                              <p:par>
                                <p:cTn id="17" presetID="3" presetClass="entr" presetSubtype="10" fill="hold" nodeType="afterEffect">
                                  <p:stCondLst>
                                    <p:cond delay="0"/>
                                  </p:stCondLst>
                                  <p:childTnLst>
                                    <p:set>
                                      <p:cBhvr>
                                        <p:cTn id="18" dur="1" fill="hold">
                                          <p:stCondLst>
                                            <p:cond delay="0"/>
                                          </p:stCondLst>
                                        </p:cTn>
                                        <p:tgtEl>
                                          <p:spTgt spid="69643">
                                            <p:txEl>
                                              <p:pRg st="3" end="3"/>
                                            </p:txEl>
                                          </p:spTgt>
                                        </p:tgtEl>
                                        <p:attrNameLst>
                                          <p:attrName>style.visibility</p:attrName>
                                        </p:attrNameLst>
                                      </p:cBhvr>
                                      <p:to>
                                        <p:strVal val="visible"/>
                                      </p:to>
                                    </p:set>
                                    <p:animEffect transition="in" filter="blinds(horizontal)">
                                      <p:cBhvr>
                                        <p:cTn id="19" dur="500"/>
                                        <p:tgtEl>
                                          <p:spTgt spid="69643">
                                            <p:txEl>
                                              <p:pRg st="3" end="3"/>
                                            </p:txEl>
                                          </p:spTgt>
                                        </p:tgtEl>
                                      </p:cBhvr>
                                    </p:animEffect>
                                  </p:childTnLst>
                                </p:cTn>
                              </p:par>
                            </p:childTnLst>
                          </p:cTn>
                        </p:par>
                        <p:par>
                          <p:cTn id="20" fill="hold">
                            <p:stCondLst>
                              <p:cond delay="2000"/>
                            </p:stCondLst>
                            <p:childTnLst>
                              <p:par>
                                <p:cTn id="21" presetID="3" presetClass="entr" presetSubtype="10" fill="hold" nodeType="after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animEffect transition="in" filter="blinds(horizontal)">
                                      <p:cBhvr>
                                        <p:cTn id="23"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Grp="1" noChangeArrowheads="1"/>
          </p:cNvSpPr>
          <p:nvPr>
            <p:ph type="sldNum" sz="quarter" idx="12"/>
          </p:nvPr>
        </p:nvSpPr>
        <p:spPr>
          <a:ln/>
        </p:spPr>
        <p:txBody>
          <a:bodyPr/>
          <a:lstStyle/>
          <a:p>
            <a:pPr>
              <a:defRPr/>
            </a:pPr>
            <a:fld id="{99D664F4-9EB9-4B45-8733-2428C632664F}" type="slidenum">
              <a:rPr lang="ru-RU"/>
              <a:pPr>
                <a:defRPr/>
              </a:pPr>
              <a:t>4</a:t>
            </a:fld>
            <a:endParaRPr lang="ru-RU"/>
          </a:p>
        </p:txBody>
      </p:sp>
      <p:sp>
        <p:nvSpPr>
          <p:cNvPr id="3074" name="Rectangle 2"/>
          <p:cNvSpPr>
            <a:spLocks noGrp="1" noChangeArrowheads="1"/>
          </p:cNvSpPr>
          <p:nvPr>
            <p:ph type="title"/>
          </p:nvPr>
        </p:nvSpPr>
        <p:spPr>
          <a:xfrm>
            <a:off x="457200" y="152400"/>
            <a:ext cx="8229600" cy="919146"/>
          </a:xfrm>
        </p:spPr>
        <p:txBody>
          <a:bodyPr/>
          <a:lstStyle/>
          <a:p>
            <a:pPr eaLnBrk="1" hangingPunct="1"/>
            <a:r>
              <a:rPr lang="ru-RU" dirty="0" err="1" smtClean="0"/>
              <a:t>Біографія</a:t>
            </a:r>
            <a:r>
              <a:rPr lang="ru-RU" dirty="0" smtClean="0"/>
              <a:t> </a:t>
            </a:r>
            <a:r>
              <a:rPr lang="ru-RU" dirty="0" err="1" smtClean="0"/>
              <a:t>Ісаака</a:t>
            </a:r>
            <a:r>
              <a:rPr lang="ru-RU" dirty="0" smtClean="0"/>
              <a:t> Ньютона</a:t>
            </a:r>
          </a:p>
        </p:txBody>
      </p:sp>
      <p:pic>
        <p:nvPicPr>
          <p:cNvPr id="5" name="Содержимое 4" descr="р.jpg"/>
          <p:cNvPicPr>
            <a:picLocks noGrp="1" noChangeAspect="1"/>
          </p:cNvPicPr>
          <p:nvPr>
            <p:ph sz="half" idx="1"/>
          </p:nvPr>
        </p:nvPicPr>
        <p:blipFill>
          <a:blip r:embed="rId2" cstate="print"/>
          <a:srcRect/>
          <a:stretch>
            <a:fillRect/>
          </a:stretch>
        </p:blipFill>
        <p:spPr>
          <a:xfrm>
            <a:off x="5148263" y="1773238"/>
            <a:ext cx="3619500" cy="4402137"/>
          </a:xfrm>
          <a:noFill/>
          <a:ln>
            <a:solidFill>
              <a:schemeClr val="tx2"/>
            </a:solidFill>
          </a:ln>
          <a:effectLst>
            <a:outerShdw algn="tl" rotWithShape="0">
              <a:srgbClr val="000000">
                <a:alpha val="70000"/>
              </a:srgbClr>
            </a:outerShdw>
          </a:effectLst>
        </p:spPr>
      </p:pic>
      <p:sp>
        <p:nvSpPr>
          <p:cNvPr id="11269" name="Rectangle 5"/>
          <p:cNvSpPr>
            <a:spLocks noGrp="1" noChangeArrowheads="1"/>
          </p:cNvSpPr>
          <p:nvPr>
            <p:ph sz="half" idx="2"/>
          </p:nvPr>
        </p:nvSpPr>
        <p:spPr>
          <a:xfrm>
            <a:off x="285720" y="1214422"/>
            <a:ext cx="4643470" cy="5238766"/>
          </a:xfrm>
        </p:spPr>
        <p:txBody>
          <a:bodyPr>
            <a:normAutofit/>
          </a:bodyPr>
          <a:lstStyle/>
          <a:p>
            <a:pPr eaLnBrk="1" hangingPunct="1">
              <a:lnSpc>
                <a:spcPct val="90000"/>
              </a:lnSpc>
            </a:pPr>
            <a:r>
              <a:rPr lang="ru-RU" sz="1600" b="1" dirty="0" err="1" smtClean="0">
                <a:latin typeface="Verdana" pitchFamily="34" charset="0"/>
              </a:rPr>
              <a:t>Ісаак</a:t>
            </a:r>
            <a:r>
              <a:rPr lang="ru-RU" sz="1600" b="1" dirty="0" smtClean="0">
                <a:latin typeface="Verdana" pitchFamily="34" charset="0"/>
              </a:rPr>
              <a:t> Ньютон </a:t>
            </a:r>
            <a:r>
              <a:rPr lang="ru-RU" sz="1600" b="1" dirty="0" err="1" smtClean="0">
                <a:latin typeface="Verdana" pitchFamily="34" charset="0"/>
              </a:rPr>
              <a:t>народився</a:t>
            </a:r>
            <a:r>
              <a:rPr lang="ru-RU" sz="1600" b="1" dirty="0" smtClean="0">
                <a:latin typeface="Verdana" pitchFamily="34" charset="0"/>
              </a:rPr>
              <a:t> 25лютого 1642г. в </a:t>
            </a:r>
            <a:r>
              <a:rPr lang="ru-RU" sz="1600" b="1" dirty="0" err="1" smtClean="0">
                <a:latin typeface="Verdana" pitchFamily="34" charset="0"/>
              </a:rPr>
              <a:t>Вульсторпе</a:t>
            </a:r>
            <a:r>
              <a:rPr lang="ru-RU" sz="1600" b="1" dirty="0" smtClean="0">
                <a:latin typeface="Verdana" pitchFamily="34" charset="0"/>
              </a:rPr>
              <a:t> (</a:t>
            </a:r>
            <a:r>
              <a:rPr lang="ru-RU" sz="1600" b="1" dirty="0" err="1" smtClean="0">
                <a:latin typeface="Verdana" pitchFamily="34" charset="0"/>
              </a:rPr>
              <a:t>Англія</a:t>
            </a:r>
            <a:r>
              <a:rPr lang="ru-RU" sz="1600" b="1" dirty="0" smtClean="0">
                <a:latin typeface="Verdana" pitchFamily="34" charset="0"/>
              </a:rPr>
              <a:t>) </a:t>
            </a:r>
          </a:p>
          <a:p>
            <a:r>
              <a:rPr lang="uk-UA" sz="1600" dirty="0" smtClean="0"/>
              <a:t> </a:t>
            </a:r>
            <a:r>
              <a:rPr lang="ru-RU" sz="1600" dirty="0" err="1" smtClean="0"/>
              <a:t>Вітчим</a:t>
            </a:r>
            <a:r>
              <a:rPr lang="ru-RU" sz="1600" dirty="0" smtClean="0"/>
              <a:t> помер 1653 року, </a:t>
            </a:r>
            <a:r>
              <a:rPr lang="ru-RU" sz="1600" dirty="0" err="1" smtClean="0"/>
              <a:t>частина</a:t>
            </a:r>
            <a:r>
              <a:rPr lang="ru-RU" sz="1600" dirty="0" smtClean="0"/>
              <a:t> </a:t>
            </a:r>
            <a:r>
              <a:rPr lang="ru-RU" sz="1600" dirty="0" err="1" smtClean="0"/>
              <a:t>його</a:t>
            </a:r>
            <a:r>
              <a:rPr lang="ru-RU" sz="1600" dirty="0" smtClean="0"/>
              <a:t> </a:t>
            </a:r>
            <a:r>
              <a:rPr lang="ru-RU" sz="1600" dirty="0" err="1" smtClean="0"/>
              <a:t>спадщини</a:t>
            </a:r>
            <a:r>
              <a:rPr lang="ru-RU" sz="1600" dirty="0" smtClean="0"/>
              <a:t> </a:t>
            </a:r>
            <a:r>
              <a:rPr lang="ru-RU" sz="1600" dirty="0" err="1" smtClean="0"/>
              <a:t>перейшла</a:t>
            </a:r>
            <a:r>
              <a:rPr lang="ru-RU" sz="1600" dirty="0" smtClean="0"/>
              <a:t> до </a:t>
            </a:r>
            <a:r>
              <a:rPr lang="ru-RU" sz="1600" dirty="0" err="1" smtClean="0"/>
              <a:t>матері</a:t>
            </a:r>
            <a:r>
              <a:rPr lang="ru-RU" sz="1600" dirty="0" smtClean="0"/>
              <a:t> Ньютона </a:t>
            </a:r>
            <a:r>
              <a:rPr lang="ru-RU" sz="1600" dirty="0" err="1" smtClean="0"/>
              <a:t>й</a:t>
            </a:r>
            <a:r>
              <a:rPr lang="ru-RU" sz="1600" dirty="0" smtClean="0"/>
              <a:t> </a:t>
            </a:r>
            <a:r>
              <a:rPr lang="ru-RU" sz="1600" dirty="0" err="1" smtClean="0"/>
              <a:t>була</a:t>
            </a:r>
            <a:r>
              <a:rPr lang="ru-RU" sz="1600" dirty="0" smtClean="0"/>
              <a:t> </a:t>
            </a:r>
            <a:r>
              <a:rPr lang="ru-RU" sz="1600" dirty="0" err="1" smtClean="0"/>
              <a:t>відразу</a:t>
            </a:r>
            <a:r>
              <a:rPr lang="ru-RU" sz="1600" dirty="0" smtClean="0"/>
              <a:t> ж оформлена нею на </a:t>
            </a:r>
            <a:r>
              <a:rPr lang="ru-RU" sz="1600" dirty="0" err="1" smtClean="0"/>
              <a:t>Ісаака</a:t>
            </a:r>
            <a:r>
              <a:rPr lang="ru-RU" sz="1600" dirty="0" smtClean="0"/>
              <a:t>. </a:t>
            </a:r>
            <a:r>
              <a:rPr lang="ru-RU" sz="1600" dirty="0" err="1" smtClean="0"/>
              <a:t>Мати</a:t>
            </a:r>
            <a:r>
              <a:rPr lang="ru-RU" sz="1600" dirty="0" smtClean="0"/>
              <a:t> </a:t>
            </a:r>
            <a:r>
              <a:rPr lang="ru-RU" sz="1600" dirty="0" err="1" smtClean="0"/>
              <a:t>повернулася</a:t>
            </a:r>
            <a:r>
              <a:rPr lang="ru-RU" sz="1600" dirty="0" smtClean="0"/>
              <a:t> </a:t>
            </a:r>
            <a:r>
              <a:rPr lang="ru-RU" sz="1600" dirty="0" err="1" smtClean="0"/>
              <a:t>додому</a:t>
            </a:r>
            <a:r>
              <a:rPr lang="ru-RU" sz="1600" dirty="0" smtClean="0"/>
              <a:t>, </a:t>
            </a:r>
            <a:r>
              <a:rPr lang="ru-RU" sz="1600" dirty="0" err="1" smtClean="0"/>
              <a:t>однак</a:t>
            </a:r>
            <a:r>
              <a:rPr lang="ru-RU" sz="1600" dirty="0" smtClean="0"/>
              <a:t> </a:t>
            </a:r>
            <a:r>
              <a:rPr lang="ru-RU" sz="1600" dirty="0" err="1" smtClean="0"/>
              <a:t>основну</a:t>
            </a:r>
            <a:r>
              <a:rPr lang="ru-RU" sz="1600" dirty="0" smtClean="0"/>
              <a:t> </a:t>
            </a:r>
            <a:r>
              <a:rPr lang="ru-RU" sz="1600" dirty="0" err="1" smtClean="0"/>
              <a:t>увагу</a:t>
            </a:r>
            <a:r>
              <a:rPr lang="ru-RU" sz="1600" dirty="0" smtClean="0"/>
              <a:t> </a:t>
            </a:r>
            <a:r>
              <a:rPr lang="ru-RU" sz="1600" dirty="0" err="1" smtClean="0"/>
              <a:t>приділяла</a:t>
            </a:r>
            <a:r>
              <a:rPr lang="ru-RU" sz="1600" dirty="0" smtClean="0"/>
              <a:t> </a:t>
            </a:r>
            <a:r>
              <a:rPr lang="ru-RU" sz="1600" dirty="0" err="1" smtClean="0"/>
              <a:t>трьом</a:t>
            </a:r>
            <a:r>
              <a:rPr lang="ru-RU" sz="1600" dirty="0" smtClean="0"/>
              <a:t> </a:t>
            </a:r>
            <a:r>
              <a:rPr lang="ru-RU" sz="1600" dirty="0" err="1" smtClean="0"/>
              <a:t>молодшим</a:t>
            </a:r>
            <a:r>
              <a:rPr lang="ru-RU" sz="1600" dirty="0" smtClean="0"/>
              <a:t> </a:t>
            </a:r>
            <a:r>
              <a:rPr lang="ru-RU" sz="1600" dirty="0" err="1" smtClean="0"/>
              <a:t>дітям</a:t>
            </a:r>
            <a:r>
              <a:rPr lang="ru-RU" sz="1600" dirty="0" smtClean="0"/>
              <a:t> </a:t>
            </a:r>
            <a:r>
              <a:rPr lang="ru-RU" sz="1600" dirty="0" err="1" smtClean="0"/>
              <a:t>і</a:t>
            </a:r>
            <a:r>
              <a:rPr lang="ru-RU" sz="1600" dirty="0" smtClean="0"/>
              <a:t> великому </a:t>
            </a:r>
            <a:r>
              <a:rPr lang="ru-RU" sz="1600" dirty="0" err="1" smtClean="0"/>
              <a:t>господарству</a:t>
            </a:r>
            <a:r>
              <a:rPr lang="ru-RU" sz="1600" dirty="0" smtClean="0"/>
              <a:t>. </a:t>
            </a:r>
            <a:r>
              <a:rPr lang="ru-RU" sz="1600" dirty="0" err="1" smtClean="0"/>
              <a:t>Ісаак</a:t>
            </a:r>
            <a:r>
              <a:rPr lang="ru-RU" sz="1600" dirty="0" smtClean="0"/>
              <a:t> як </a:t>
            </a:r>
            <a:r>
              <a:rPr lang="ru-RU" sz="1600" dirty="0" err="1" smtClean="0"/>
              <a:t>і</a:t>
            </a:r>
            <a:r>
              <a:rPr lang="ru-RU" sz="1600" dirty="0" smtClean="0"/>
              <a:t> </a:t>
            </a:r>
            <a:r>
              <a:rPr lang="ru-RU" sz="1600" dirty="0" err="1" smtClean="0"/>
              <a:t>раніше</a:t>
            </a:r>
            <a:r>
              <a:rPr lang="ru-RU" sz="1600" dirty="0" smtClean="0"/>
              <a:t> </a:t>
            </a:r>
            <a:r>
              <a:rPr lang="ru-RU" sz="1600" dirty="0" err="1" smtClean="0"/>
              <a:t>був</a:t>
            </a:r>
            <a:r>
              <a:rPr lang="ru-RU" sz="1600" dirty="0" smtClean="0"/>
              <a:t> </a:t>
            </a:r>
            <a:r>
              <a:rPr lang="ru-RU" sz="1600" dirty="0" err="1" smtClean="0"/>
              <a:t>наданий</a:t>
            </a:r>
            <a:r>
              <a:rPr lang="ru-RU" sz="1600" dirty="0" smtClean="0"/>
              <a:t> сам </a:t>
            </a:r>
            <a:r>
              <a:rPr lang="ru-RU" sz="1600" dirty="0" err="1" smtClean="0"/>
              <a:t>собі</a:t>
            </a:r>
            <a:r>
              <a:rPr lang="ru-RU" sz="1600" dirty="0" smtClean="0"/>
              <a:t>.</a:t>
            </a:r>
            <a:endParaRPr lang="ru-RU" sz="1600" b="1" dirty="0" smtClean="0">
              <a:latin typeface="Verdana" pitchFamily="34" charset="0"/>
            </a:endParaRPr>
          </a:p>
          <a:p>
            <a:r>
              <a:rPr lang="uk-UA" sz="1600" dirty="0" smtClean="0"/>
              <a:t>Ньютон щиро вважав, що його рід сягає шотландських дворян </a:t>
            </a:r>
            <a:r>
              <a:rPr lang="ru-RU" sz="1600" dirty="0" smtClean="0"/>
              <a:t>XV</a:t>
            </a:r>
            <a:r>
              <a:rPr lang="uk-UA" sz="1600" dirty="0" smtClean="0"/>
              <a:t> століття, однак історики виявили, що в 1524 році його предки були бідними селянами. </a:t>
            </a:r>
            <a:r>
              <a:rPr lang="ru-RU" sz="1600" dirty="0" smtClean="0"/>
              <a:t>До </a:t>
            </a:r>
            <a:r>
              <a:rPr lang="ru-RU" sz="1600" dirty="0" err="1" smtClean="0"/>
              <a:t>кінця</a:t>
            </a:r>
            <a:r>
              <a:rPr lang="ru-RU" sz="1600" dirty="0" smtClean="0"/>
              <a:t> XVI </a:t>
            </a:r>
            <a:r>
              <a:rPr lang="ru-RU" sz="1600" dirty="0" err="1" smtClean="0"/>
              <a:t>століття</a:t>
            </a:r>
            <a:r>
              <a:rPr lang="ru-RU" sz="1600" dirty="0" smtClean="0"/>
              <a:t> родина </a:t>
            </a:r>
            <a:r>
              <a:rPr lang="ru-RU" sz="1600" dirty="0" err="1" smtClean="0"/>
              <a:t>розбагатіла</a:t>
            </a:r>
            <a:r>
              <a:rPr lang="ru-RU" sz="1600" dirty="0" smtClean="0"/>
              <a:t> </a:t>
            </a:r>
            <a:r>
              <a:rPr lang="ru-RU" sz="1600" dirty="0" err="1" smtClean="0"/>
              <a:t>й</a:t>
            </a:r>
            <a:r>
              <a:rPr lang="ru-RU" sz="1600" dirty="0" smtClean="0"/>
              <a:t> </a:t>
            </a:r>
            <a:r>
              <a:rPr lang="ru-RU" sz="1600" dirty="0" err="1" smtClean="0"/>
              <a:t>перейшла</a:t>
            </a:r>
            <a:r>
              <a:rPr lang="ru-RU" sz="1600" dirty="0" smtClean="0"/>
              <a:t> в </a:t>
            </a:r>
            <a:r>
              <a:rPr lang="ru-RU" sz="1600" dirty="0" err="1" smtClean="0"/>
              <a:t>розряд</a:t>
            </a:r>
            <a:r>
              <a:rPr lang="ru-RU" sz="1600" dirty="0" smtClean="0"/>
              <a:t> </a:t>
            </a:r>
            <a:r>
              <a:rPr lang="ru-RU" sz="1600" dirty="0" err="1" smtClean="0"/>
              <a:t>йоменів</a:t>
            </a:r>
            <a:r>
              <a:rPr lang="ru-RU" sz="1600" dirty="0" smtClean="0"/>
              <a:t> (</a:t>
            </a:r>
            <a:r>
              <a:rPr lang="ru-RU" sz="1600" dirty="0" err="1" smtClean="0"/>
              <a:t>землевласників</a:t>
            </a:r>
            <a:r>
              <a:rPr lang="ru-RU" sz="1600" dirty="0" smtClean="0"/>
              <a:t>). У </a:t>
            </a:r>
            <a:r>
              <a:rPr lang="ru-RU" sz="1600" dirty="0" err="1" smtClean="0"/>
              <a:t>січні</a:t>
            </a:r>
            <a:r>
              <a:rPr lang="ru-RU" sz="1600" dirty="0" smtClean="0"/>
              <a:t> 1646 року </a:t>
            </a:r>
            <a:r>
              <a:rPr lang="ru-RU" sz="1600" dirty="0" err="1" smtClean="0"/>
              <a:t>мати</a:t>
            </a:r>
            <a:r>
              <a:rPr lang="ru-RU" sz="1600" dirty="0" smtClean="0"/>
              <a:t> Ньютона, Анна </a:t>
            </a:r>
            <a:r>
              <a:rPr lang="ru-RU" sz="1600" dirty="0" err="1" smtClean="0"/>
              <a:t>Ейскаф</a:t>
            </a:r>
            <a:r>
              <a:rPr lang="ru-RU" sz="1600" dirty="0" smtClean="0"/>
              <a:t>   </a:t>
            </a:r>
            <a:r>
              <a:rPr lang="ru-RU" sz="1600" dirty="0" err="1" smtClean="0"/>
              <a:t>знову</a:t>
            </a:r>
            <a:r>
              <a:rPr lang="ru-RU" sz="1600" dirty="0" smtClean="0"/>
              <a:t> </a:t>
            </a:r>
            <a:r>
              <a:rPr lang="ru-RU" sz="1600" dirty="0" err="1" smtClean="0"/>
              <a:t>вийшла</a:t>
            </a:r>
            <a:r>
              <a:rPr lang="ru-RU" sz="1600" dirty="0" smtClean="0"/>
              <a:t> </a:t>
            </a:r>
            <a:r>
              <a:rPr lang="ru-RU" sz="1600" dirty="0" err="1" smtClean="0"/>
              <a:t>заміж</a:t>
            </a:r>
            <a:r>
              <a:rPr lang="ru-RU" sz="1600" dirty="0" smtClean="0"/>
              <a:t>; </a:t>
            </a:r>
            <a:r>
              <a:rPr lang="ru-RU" sz="1600" dirty="0" err="1" smtClean="0"/>
              <a:t>від</a:t>
            </a:r>
            <a:r>
              <a:rPr lang="ru-RU" sz="1600" dirty="0" smtClean="0"/>
              <a:t> нового </a:t>
            </a:r>
            <a:r>
              <a:rPr lang="ru-RU" sz="1600" dirty="0" err="1" smtClean="0"/>
              <a:t>чоловіка</a:t>
            </a:r>
            <a:r>
              <a:rPr lang="ru-RU" sz="1600" dirty="0" smtClean="0"/>
              <a:t>, 63-літнього </a:t>
            </a:r>
            <a:r>
              <a:rPr lang="ru-RU" sz="1600" dirty="0" err="1" smtClean="0"/>
              <a:t>вдівця</a:t>
            </a:r>
            <a:r>
              <a:rPr lang="ru-RU" sz="1600" dirty="0" smtClean="0"/>
              <a:t>, у </a:t>
            </a:r>
            <a:r>
              <a:rPr lang="ru-RU" sz="1600" dirty="0" err="1" smtClean="0"/>
              <a:t>неї</a:t>
            </a:r>
            <a:r>
              <a:rPr lang="ru-RU" sz="1600" dirty="0" smtClean="0"/>
              <a:t> </a:t>
            </a:r>
            <a:r>
              <a:rPr lang="ru-RU" sz="1600" dirty="0" err="1" smtClean="0"/>
              <a:t>були</a:t>
            </a:r>
            <a:r>
              <a:rPr lang="ru-RU" sz="1600" dirty="0" smtClean="0"/>
              <a:t> </a:t>
            </a:r>
            <a:r>
              <a:rPr lang="ru-RU" sz="1600" dirty="0" err="1" smtClean="0"/>
              <a:t>троє</a:t>
            </a:r>
            <a:r>
              <a:rPr lang="ru-RU" sz="1600" dirty="0" smtClean="0"/>
              <a:t> </a:t>
            </a:r>
            <a:r>
              <a:rPr lang="ru-RU" sz="1600" dirty="0" err="1" smtClean="0"/>
              <a:t>дітей</a:t>
            </a:r>
            <a:r>
              <a:rPr lang="ru-RU" sz="1600" dirty="0" smtClean="0"/>
              <a:t>, </a:t>
            </a:r>
            <a:r>
              <a:rPr lang="ru-RU" sz="1600" dirty="0" err="1" smtClean="0"/>
              <a:t>і</a:t>
            </a:r>
            <a:r>
              <a:rPr lang="ru-RU" sz="1600" dirty="0" smtClean="0"/>
              <a:t> </a:t>
            </a:r>
            <a:r>
              <a:rPr lang="ru-RU" sz="1600" dirty="0" err="1" smtClean="0"/>
              <a:t>їй</a:t>
            </a:r>
            <a:r>
              <a:rPr lang="ru-RU" sz="1600" dirty="0" smtClean="0"/>
              <a:t> стало не до </a:t>
            </a:r>
            <a:r>
              <a:rPr lang="ru-RU" sz="1600" dirty="0" err="1" smtClean="0"/>
              <a:t>Ісаака</a:t>
            </a:r>
            <a:r>
              <a:rPr lang="ru-RU" sz="1600" dirty="0" smtClean="0"/>
              <a:t>.</a:t>
            </a:r>
            <a:endParaRPr lang="ru-RU" sz="1600" b="1" dirty="0" smtClean="0">
              <a:latin typeface="Verdana" pitchFamily="34" charset="0"/>
            </a:endParaRPr>
          </a:p>
          <a:p>
            <a:endParaRPr lang="ru-RU" sz="1200" b="1" dirty="0" smtClean="0">
              <a:latin typeface="Verdana" pitchFamily="34" charset="0"/>
            </a:endParaRPr>
          </a:p>
          <a:p>
            <a:pPr eaLnBrk="1" hangingPunct="1">
              <a:lnSpc>
                <a:spcPct val="90000"/>
              </a:lnSpc>
            </a:pPr>
            <a:endParaRPr lang="ru-RU" sz="1200" b="1" i="1" dirty="0" smtClean="0">
              <a:latin typeface="Verdana" pitchFamily="34" charset="0"/>
            </a:endParaRPr>
          </a:p>
        </p:txBody>
      </p:sp>
      <p:sp>
        <p:nvSpPr>
          <p:cNvPr id="11266" name="Номер слайда 6"/>
          <p:cNvSpPr txBox="1">
            <a:spLocks noGrp="1"/>
          </p:cNvSpPr>
          <p:nvPr/>
        </p:nvSpPr>
        <p:spPr bwMode="auto">
          <a:xfrm>
            <a:off x="6705600" y="6248400"/>
            <a:ext cx="1905000" cy="457200"/>
          </a:xfrm>
          <a:prstGeom prst="rect">
            <a:avLst/>
          </a:prstGeom>
          <a:noFill/>
          <a:ln w="9525">
            <a:noFill/>
            <a:miter lim="800000"/>
            <a:headEnd/>
            <a:tailEnd/>
          </a:ln>
        </p:spPr>
        <p:txBody>
          <a:bodyPr/>
          <a:lstStyle/>
          <a:p>
            <a:pPr algn="r"/>
            <a:fld id="{220A73C6-06BB-40F3-AE9B-3B51F0D2C0D3}" type="slidenum">
              <a:rPr lang="ru-RU" sz="1000"/>
              <a:pPr algn="r"/>
              <a:t>4</a:t>
            </a:fld>
            <a:endParaRPr lang="ru-RU" sz="1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linds(horizontal)">
                                      <p:cBhvr>
                                        <p:cTn id="7" dur="500"/>
                                        <p:tgtEl>
                                          <p:spTgt spid="3074"/>
                                        </p:tgtEl>
                                      </p:cBhvr>
                                    </p:animEffect>
                                  </p:childTnLst>
                                </p:cTn>
                              </p:par>
                            </p:childTnLst>
                          </p:cTn>
                        </p:par>
                        <p:par>
                          <p:cTn id="8" fill="hold">
                            <p:stCondLst>
                              <p:cond delay="500"/>
                            </p:stCondLst>
                            <p:childTnLst>
                              <p:par>
                                <p:cTn id="9" presetID="3" presetClass="entr" presetSubtype="5"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p:cNvSpPr>
            <a:spLocks noGrp="1" noChangeArrowheads="1"/>
          </p:cNvSpPr>
          <p:nvPr>
            <p:ph type="sldNum" sz="quarter" idx="15"/>
          </p:nvPr>
        </p:nvSpPr>
        <p:spPr>
          <a:ln/>
        </p:spPr>
        <p:txBody>
          <a:bodyPr/>
          <a:lstStyle/>
          <a:p>
            <a:pPr>
              <a:defRPr/>
            </a:pPr>
            <a:fld id="{E96A4F07-505C-4480-9D2E-5ED95C0B7354}" type="slidenum">
              <a:rPr lang="ru-RU"/>
              <a:pPr>
                <a:defRPr/>
              </a:pPr>
              <a:t>5</a:t>
            </a:fld>
            <a:endParaRPr lang="ru-RU"/>
          </a:p>
        </p:txBody>
      </p:sp>
      <p:sp>
        <p:nvSpPr>
          <p:cNvPr id="12299" name="Rectangle 11"/>
          <p:cNvSpPr>
            <a:spLocks noGrp="1" noChangeArrowheads="1"/>
          </p:cNvSpPr>
          <p:nvPr>
            <p:ph type="body" sz="half" idx="4294967295"/>
          </p:nvPr>
        </p:nvSpPr>
        <p:spPr>
          <a:xfrm>
            <a:off x="4606925" y="5949950"/>
            <a:ext cx="4537075" cy="431800"/>
          </a:xfrm>
        </p:spPr>
        <p:txBody>
          <a:bodyPr/>
          <a:lstStyle/>
          <a:p>
            <a:pPr>
              <a:lnSpc>
                <a:spcPct val="80000"/>
              </a:lnSpc>
              <a:buFont typeface="Wingdings" pitchFamily="2" charset="2"/>
              <a:buNone/>
            </a:pPr>
            <a:r>
              <a:rPr lang="ru-RU" sz="1600" dirty="0" smtClean="0"/>
              <a:t>Школа в </a:t>
            </a:r>
            <a:r>
              <a:rPr lang="ru-RU" sz="1600" dirty="0" err="1" smtClean="0"/>
              <a:t>Грэнтеме</a:t>
            </a:r>
            <a:r>
              <a:rPr lang="ru-RU" sz="1600" dirty="0" smtClean="0"/>
              <a:t>, </a:t>
            </a:r>
            <a:r>
              <a:rPr lang="ru-RU" sz="1600" dirty="0" err="1" smtClean="0"/>
              <a:t>в</a:t>
            </a:r>
            <a:r>
              <a:rPr lang="ru-RU" sz="1600" dirty="0" smtClean="0"/>
              <a:t> </a:t>
            </a:r>
            <a:r>
              <a:rPr lang="ru-RU" sz="1600" dirty="0" err="1" smtClean="0"/>
              <a:t>якій</a:t>
            </a:r>
            <a:r>
              <a:rPr lang="ru-RU" sz="1600" dirty="0" smtClean="0"/>
              <a:t> </a:t>
            </a:r>
            <a:r>
              <a:rPr lang="ru-RU" sz="1600" dirty="0" err="1" smtClean="0"/>
              <a:t>вчився</a:t>
            </a:r>
            <a:r>
              <a:rPr lang="ru-RU" sz="1600" dirty="0" smtClean="0"/>
              <a:t> Ньютон</a:t>
            </a:r>
          </a:p>
        </p:txBody>
      </p:sp>
      <p:sp>
        <p:nvSpPr>
          <p:cNvPr id="12290" name="Номер слайда 5"/>
          <p:cNvSpPr txBox="1">
            <a:spLocks noGrp="1"/>
          </p:cNvSpPr>
          <p:nvPr/>
        </p:nvSpPr>
        <p:spPr bwMode="auto">
          <a:xfrm>
            <a:off x="6705600" y="6248400"/>
            <a:ext cx="1905000" cy="457200"/>
          </a:xfrm>
          <a:prstGeom prst="rect">
            <a:avLst/>
          </a:prstGeom>
          <a:noFill/>
          <a:ln w="9525">
            <a:noFill/>
            <a:miter lim="800000"/>
            <a:headEnd/>
            <a:tailEnd/>
          </a:ln>
        </p:spPr>
        <p:txBody>
          <a:bodyPr/>
          <a:lstStyle/>
          <a:p>
            <a:pPr algn="r"/>
            <a:fld id="{7819D296-8FB2-4396-B307-3FE0624146E6}" type="slidenum">
              <a:rPr lang="ru-RU" sz="1000"/>
              <a:pPr algn="r"/>
              <a:t>5</a:t>
            </a:fld>
            <a:endParaRPr lang="ru-RU" sz="1000"/>
          </a:p>
        </p:txBody>
      </p:sp>
      <p:pic>
        <p:nvPicPr>
          <p:cNvPr id="12295" name="Picture 7" descr="дом Ньютона"/>
          <p:cNvPicPr>
            <a:picLocks noChangeAspect="1" noChangeArrowheads="1"/>
          </p:cNvPicPr>
          <p:nvPr/>
        </p:nvPicPr>
        <p:blipFill>
          <a:blip r:embed="rId2" cstate="print"/>
          <a:srcRect/>
          <a:stretch>
            <a:fillRect/>
          </a:stretch>
        </p:blipFill>
        <p:spPr bwMode="auto">
          <a:xfrm>
            <a:off x="357158" y="2214554"/>
            <a:ext cx="3889375" cy="2479675"/>
          </a:xfrm>
          <a:prstGeom prst="rect">
            <a:avLst/>
          </a:prstGeom>
          <a:noFill/>
          <a:ln w="9525">
            <a:solidFill>
              <a:schemeClr val="tx2"/>
            </a:solidFill>
            <a:miter lim="800000"/>
            <a:headEnd/>
            <a:tailEnd/>
          </a:ln>
        </p:spPr>
      </p:pic>
      <p:pic>
        <p:nvPicPr>
          <p:cNvPr id="12296" name="Picture 8" descr="00000001 - копия"/>
          <p:cNvPicPr>
            <a:picLocks noChangeAspect="1" noChangeArrowheads="1"/>
          </p:cNvPicPr>
          <p:nvPr/>
        </p:nvPicPr>
        <p:blipFill>
          <a:blip r:embed="rId3" cstate="print"/>
          <a:srcRect/>
          <a:stretch>
            <a:fillRect/>
          </a:stretch>
        </p:blipFill>
        <p:spPr bwMode="auto">
          <a:xfrm>
            <a:off x="4787900" y="3284538"/>
            <a:ext cx="3887788" cy="2530475"/>
          </a:xfrm>
          <a:prstGeom prst="rect">
            <a:avLst/>
          </a:prstGeom>
          <a:noFill/>
          <a:ln w="9525">
            <a:solidFill>
              <a:schemeClr val="tx2"/>
            </a:solidFill>
            <a:miter lim="800000"/>
            <a:headEnd/>
            <a:tailEnd/>
          </a:ln>
        </p:spPr>
      </p:pic>
      <p:sp>
        <p:nvSpPr>
          <p:cNvPr id="12300" name="Rectangle 12"/>
          <p:cNvSpPr>
            <a:spLocks noChangeArrowheads="1"/>
          </p:cNvSpPr>
          <p:nvPr/>
        </p:nvSpPr>
        <p:spPr bwMode="auto">
          <a:xfrm>
            <a:off x="714348" y="5072074"/>
            <a:ext cx="3384550" cy="571504"/>
          </a:xfrm>
          <a:prstGeom prst="rect">
            <a:avLst/>
          </a:prstGeom>
          <a:noFill/>
          <a:ln w="9525">
            <a:noFill/>
            <a:miter lim="800000"/>
            <a:headEnd/>
            <a:tailEnd/>
          </a:ln>
        </p:spPr>
        <p:txBody>
          <a:bodyPr/>
          <a:lstStyle/>
          <a:p>
            <a:pPr marL="447675" indent="-447675" eaLnBrk="0" hangingPunct="0">
              <a:lnSpc>
                <a:spcPct val="80000"/>
              </a:lnSpc>
              <a:spcBef>
                <a:spcPct val="20000"/>
              </a:spcBef>
              <a:buClr>
                <a:schemeClr val="accent1"/>
              </a:buClr>
              <a:buSzPct val="70000"/>
              <a:buFont typeface="Wingdings" pitchFamily="2" charset="2"/>
              <a:buNone/>
            </a:pPr>
            <a:r>
              <a:rPr lang="ru-RU" sz="1600" dirty="0" err="1" smtClean="0"/>
              <a:t>Будинок</a:t>
            </a:r>
            <a:r>
              <a:rPr lang="ru-RU" sz="1600" dirty="0" smtClean="0"/>
              <a:t>  де  </a:t>
            </a:r>
            <a:r>
              <a:rPr lang="ru-RU" sz="1600" dirty="0" err="1" smtClean="0"/>
              <a:t>народився</a:t>
            </a:r>
            <a:r>
              <a:rPr lang="ru-RU" sz="1600" dirty="0" smtClean="0"/>
              <a:t> </a:t>
            </a:r>
            <a:r>
              <a:rPr lang="ru-RU" sz="1600" dirty="0" err="1"/>
              <a:t>І</a:t>
            </a:r>
            <a:r>
              <a:rPr lang="ru-RU" sz="1600" dirty="0" err="1" smtClean="0"/>
              <a:t>саак</a:t>
            </a:r>
            <a:r>
              <a:rPr lang="ru-RU" sz="1600" dirty="0" smtClean="0"/>
              <a:t> </a:t>
            </a:r>
            <a:r>
              <a:rPr lang="ru-RU" sz="1600" dirty="0"/>
              <a:t>Ньютон</a:t>
            </a:r>
          </a:p>
        </p:txBody>
      </p:sp>
      <p:sp>
        <p:nvSpPr>
          <p:cNvPr id="12301" name="Rectangle 13"/>
          <p:cNvSpPr>
            <a:spLocks noChangeArrowheads="1"/>
          </p:cNvSpPr>
          <p:nvPr/>
        </p:nvSpPr>
        <p:spPr bwMode="auto">
          <a:xfrm>
            <a:off x="179388" y="500042"/>
            <a:ext cx="8964612" cy="1643074"/>
          </a:xfrm>
          <a:prstGeom prst="rect">
            <a:avLst/>
          </a:prstGeom>
          <a:noFill/>
          <a:ln w="9525">
            <a:noFill/>
            <a:miter lim="800000"/>
            <a:headEnd/>
            <a:tailEnd/>
          </a:ln>
        </p:spPr>
        <p:txBody>
          <a:bodyPr/>
          <a:lstStyle/>
          <a:p>
            <a:pPr marL="447675" indent="-447675" eaLnBrk="0" hangingPunct="0">
              <a:lnSpc>
                <a:spcPct val="80000"/>
              </a:lnSpc>
              <a:spcBef>
                <a:spcPct val="20000"/>
              </a:spcBef>
              <a:buClr>
                <a:schemeClr val="accent1"/>
              </a:buClr>
              <a:buSzPct val="70000"/>
              <a:buFont typeface="Wingdings" pitchFamily="2" charset="2"/>
              <a:buChar char="n"/>
            </a:pPr>
            <a:r>
              <a:rPr lang="uk-UA" sz="2000" dirty="0" smtClean="0"/>
              <a:t> </a:t>
            </a:r>
            <a:r>
              <a:rPr lang="ru-RU" sz="2000" dirty="0" err="1" smtClean="0"/>
              <a:t>Вітчим</a:t>
            </a:r>
            <a:r>
              <a:rPr lang="ru-RU" sz="2000" dirty="0" smtClean="0"/>
              <a:t> помер 1653 року, </a:t>
            </a:r>
            <a:r>
              <a:rPr lang="ru-RU" sz="2000" dirty="0" err="1" smtClean="0"/>
              <a:t>частина</a:t>
            </a:r>
            <a:r>
              <a:rPr lang="ru-RU" sz="2000" dirty="0" smtClean="0"/>
              <a:t> </a:t>
            </a:r>
            <a:r>
              <a:rPr lang="ru-RU" sz="2000" dirty="0" err="1" smtClean="0"/>
              <a:t>його</a:t>
            </a:r>
            <a:r>
              <a:rPr lang="ru-RU" sz="2000" dirty="0" smtClean="0"/>
              <a:t> </a:t>
            </a:r>
            <a:r>
              <a:rPr lang="ru-RU" sz="2000" dirty="0" err="1" smtClean="0"/>
              <a:t>спадщини</a:t>
            </a:r>
            <a:r>
              <a:rPr lang="ru-RU" sz="2000" dirty="0" smtClean="0"/>
              <a:t> </a:t>
            </a:r>
            <a:r>
              <a:rPr lang="ru-RU" sz="2000" dirty="0" err="1" smtClean="0"/>
              <a:t>перейшла</a:t>
            </a:r>
            <a:r>
              <a:rPr lang="ru-RU" sz="2000" dirty="0" smtClean="0"/>
              <a:t> до </a:t>
            </a:r>
            <a:r>
              <a:rPr lang="ru-RU" sz="2000" dirty="0" err="1" smtClean="0"/>
              <a:t>матері</a:t>
            </a:r>
            <a:r>
              <a:rPr lang="ru-RU" sz="2000" dirty="0" smtClean="0"/>
              <a:t> Ньютона </a:t>
            </a:r>
            <a:r>
              <a:rPr lang="ru-RU" sz="2000" dirty="0" err="1" smtClean="0"/>
              <a:t>й</a:t>
            </a:r>
            <a:r>
              <a:rPr lang="ru-RU" sz="2000" dirty="0" smtClean="0"/>
              <a:t> </a:t>
            </a:r>
            <a:r>
              <a:rPr lang="ru-RU" sz="2000" dirty="0" err="1" smtClean="0"/>
              <a:t>була</a:t>
            </a:r>
            <a:r>
              <a:rPr lang="ru-RU" sz="2000" dirty="0" smtClean="0"/>
              <a:t> </a:t>
            </a:r>
            <a:r>
              <a:rPr lang="ru-RU" sz="2000" dirty="0" err="1" smtClean="0"/>
              <a:t>відразу</a:t>
            </a:r>
            <a:r>
              <a:rPr lang="ru-RU" sz="2000" dirty="0" smtClean="0"/>
              <a:t> ж оформлена нею на </a:t>
            </a:r>
            <a:r>
              <a:rPr lang="ru-RU" sz="2000" dirty="0" err="1" smtClean="0"/>
              <a:t>Ісаака</a:t>
            </a:r>
            <a:r>
              <a:rPr lang="ru-RU" sz="2000" dirty="0" smtClean="0"/>
              <a:t>. </a:t>
            </a:r>
            <a:r>
              <a:rPr lang="ru-RU" sz="2000" dirty="0" err="1" smtClean="0"/>
              <a:t>Мати</a:t>
            </a:r>
            <a:r>
              <a:rPr lang="ru-RU" sz="2000" dirty="0" smtClean="0"/>
              <a:t> </a:t>
            </a:r>
            <a:r>
              <a:rPr lang="ru-RU" sz="2000" dirty="0" err="1" smtClean="0"/>
              <a:t>повернулася</a:t>
            </a:r>
            <a:r>
              <a:rPr lang="ru-RU" sz="2000" dirty="0" smtClean="0"/>
              <a:t> </a:t>
            </a:r>
            <a:r>
              <a:rPr lang="ru-RU" sz="2000" dirty="0" err="1" smtClean="0"/>
              <a:t>додому</a:t>
            </a:r>
            <a:r>
              <a:rPr lang="ru-RU" sz="2000" dirty="0" smtClean="0"/>
              <a:t>, </a:t>
            </a:r>
            <a:r>
              <a:rPr lang="ru-RU" sz="2000" dirty="0" err="1" smtClean="0"/>
              <a:t>однак</a:t>
            </a:r>
            <a:r>
              <a:rPr lang="ru-RU" sz="2000" dirty="0" smtClean="0"/>
              <a:t> </a:t>
            </a:r>
            <a:r>
              <a:rPr lang="ru-RU" sz="2000" dirty="0" err="1" smtClean="0"/>
              <a:t>основну</a:t>
            </a:r>
            <a:r>
              <a:rPr lang="ru-RU" sz="2000" dirty="0" smtClean="0"/>
              <a:t> </a:t>
            </a:r>
            <a:r>
              <a:rPr lang="ru-RU" sz="2000" dirty="0" err="1" smtClean="0"/>
              <a:t>увагу</a:t>
            </a:r>
            <a:r>
              <a:rPr lang="ru-RU" sz="2000" dirty="0" smtClean="0"/>
              <a:t> </a:t>
            </a:r>
            <a:r>
              <a:rPr lang="ru-RU" sz="2000" dirty="0" err="1" smtClean="0"/>
              <a:t>приділяла</a:t>
            </a:r>
            <a:r>
              <a:rPr lang="ru-RU" sz="2000" dirty="0" smtClean="0"/>
              <a:t> </a:t>
            </a:r>
            <a:r>
              <a:rPr lang="ru-RU" sz="2000" dirty="0" err="1" smtClean="0"/>
              <a:t>трьом</a:t>
            </a:r>
            <a:r>
              <a:rPr lang="ru-RU" sz="2000" dirty="0" smtClean="0"/>
              <a:t> </a:t>
            </a:r>
            <a:r>
              <a:rPr lang="ru-RU" sz="2000" dirty="0" err="1" smtClean="0"/>
              <a:t>молодшим</a:t>
            </a:r>
            <a:r>
              <a:rPr lang="ru-RU" sz="2000" dirty="0" smtClean="0"/>
              <a:t> </a:t>
            </a:r>
            <a:r>
              <a:rPr lang="ru-RU" sz="2000" dirty="0" err="1" smtClean="0"/>
              <a:t>дітям</a:t>
            </a:r>
            <a:r>
              <a:rPr lang="ru-RU" sz="2000" dirty="0" smtClean="0"/>
              <a:t> </a:t>
            </a:r>
            <a:r>
              <a:rPr lang="ru-RU" sz="2000" dirty="0" err="1" smtClean="0"/>
              <a:t>і</a:t>
            </a:r>
            <a:r>
              <a:rPr lang="ru-RU" sz="2000" dirty="0" smtClean="0"/>
              <a:t> великому </a:t>
            </a:r>
            <a:r>
              <a:rPr lang="ru-RU" sz="2000" dirty="0" err="1" smtClean="0"/>
              <a:t>господарству</a:t>
            </a:r>
            <a:r>
              <a:rPr lang="ru-RU" sz="2000" dirty="0" smtClean="0"/>
              <a:t>. </a:t>
            </a:r>
            <a:r>
              <a:rPr lang="ru-RU" sz="2000" dirty="0" err="1" smtClean="0"/>
              <a:t>Ісаак</a:t>
            </a:r>
            <a:r>
              <a:rPr lang="ru-RU" sz="2000" dirty="0" smtClean="0"/>
              <a:t> як </a:t>
            </a:r>
            <a:r>
              <a:rPr lang="ru-RU" sz="2000" dirty="0" err="1" smtClean="0"/>
              <a:t>і</a:t>
            </a:r>
            <a:r>
              <a:rPr lang="ru-RU" sz="2000" dirty="0" smtClean="0"/>
              <a:t> </a:t>
            </a:r>
            <a:r>
              <a:rPr lang="ru-RU" sz="2000" dirty="0" err="1" smtClean="0"/>
              <a:t>раніше</a:t>
            </a:r>
            <a:r>
              <a:rPr lang="ru-RU" sz="2000" dirty="0" smtClean="0"/>
              <a:t> </a:t>
            </a:r>
            <a:r>
              <a:rPr lang="ru-RU" sz="2000" dirty="0" err="1" smtClean="0"/>
              <a:t>був</a:t>
            </a:r>
            <a:r>
              <a:rPr lang="ru-RU" sz="2000" dirty="0" smtClean="0"/>
              <a:t> </a:t>
            </a:r>
            <a:r>
              <a:rPr lang="ru-RU" sz="2000" dirty="0" err="1" smtClean="0"/>
              <a:t>наданий</a:t>
            </a:r>
            <a:r>
              <a:rPr lang="ru-RU" sz="2000" dirty="0" smtClean="0"/>
              <a:t> сам </a:t>
            </a:r>
            <a:r>
              <a:rPr lang="ru-RU" sz="2000" dirty="0" err="1" smtClean="0"/>
              <a:t>собі</a:t>
            </a:r>
            <a:r>
              <a:rPr lang="ru-RU" sz="2000" dirty="0" smtClean="0"/>
              <a:t>.</a:t>
            </a:r>
            <a:endParaRPr lang="ru-RU" sz="2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2295"/>
                                        </p:tgtEl>
                                        <p:attrNameLst>
                                          <p:attrName>style.visibility</p:attrName>
                                        </p:attrNameLst>
                                      </p:cBhvr>
                                      <p:to>
                                        <p:strVal val="visible"/>
                                      </p:to>
                                    </p:set>
                                    <p:animEffect transition="in" filter="diamond(in)">
                                      <p:cBhvr>
                                        <p:cTn id="7" dur="1000"/>
                                        <p:tgtEl>
                                          <p:spTgt spid="12295"/>
                                        </p:tgtEl>
                                      </p:cBhvr>
                                    </p:animEffect>
                                  </p:childTnLst>
                                </p:cTn>
                              </p:par>
                            </p:childTnLst>
                          </p:cTn>
                        </p:par>
                        <p:par>
                          <p:cTn id="8" fill="hold">
                            <p:stCondLst>
                              <p:cond delay="1000"/>
                            </p:stCondLst>
                            <p:childTnLst>
                              <p:par>
                                <p:cTn id="9" presetID="8" presetClass="entr" presetSubtype="16" fill="hold" nodeType="afterEffect">
                                  <p:stCondLst>
                                    <p:cond delay="0"/>
                                  </p:stCondLst>
                                  <p:childTnLst>
                                    <p:set>
                                      <p:cBhvr>
                                        <p:cTn id="10" dur="1" fill="hold">
                                          <p:stCondLst>
                                            <p:cond delay="0"/>
                                          </p:stCondLst>
                                        </p:cTn>
                                        <p:tgtEl>
                                          <p:spTgt spid="12296"/>
                                        </p:tgtEl>
                                        <p:attrNameLst>
                                          <p:attrName>style.visibility</p:attrName>
                                        </p:attrNameLst>
                                      </p:cBhvr>
                                      <p:to>
                                        <p:strVal val="visible"/>
                                      </p:to>
                                    </p:set>
                                    <p:animEffect transition="in" filter="diamond(in)">
                                      <p:cBhvr>
                                        <p:cTn id="11" dur="1000"/>
                                        <p:tgtEl>
                                          <p:spTgt spid="12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a:spLocks noGrp="1" noChangeArrowheads="1"/>
          </p:cNvSpPr>
          <p:nvPr>
            <p:ph type="sldNum" sz="quarter" idx="12"/>
          </p:nvPr>
        </p:nvSpPr>
        <p:spPr>
          <a:ln/>
        </p:spPr>
        <p:txBody>
          <a:bodyPr/>
          <a:lstStyle/>
          <a:p>
            <a:pPr>
              <a:defRPr/>
            </a:pPr>
            <a:fld id="{DFE8826D-CB5A-42D3-88F8-96AD07B7FFFF}" type="slidenum">
              <a:rPr lang="ru-RU"/>
              <a:pPr>
                <a:defRPr/>
              </a:pPr>
              <a:t>6</a:t>
            </a:fld>
            <a:endParaRPr lang="ru-RU"/>
          </a:p>
        </p:txBody>
      </p:sp>
      <p:sp>
        <p:nvSpPr>
          <p:cNvPr id="79880" name="Rectangle 8"/>
          <p:cNvSpPr>
            <a:spLocks noGrp="1" noChangeArrowheads="1"/>
          </p:cNvSpPr>
          <p:nvPr>
            <p:ph sz="half" idx="1"/>
          </p:nvPr>
        </p:nvSpPr>
        <p:spPr>
          <a:xfrm>
            <a:off x="4211638" y="115888"/>
            <a:ext cx="4608512" cy="6121400"/>
          </a:xfrm>
        </p:spPr>
        <p:txBody>
          <a:bodyPr/>
          <a:lstStyle/>
          <a:p>
            <a:pPr>
              <a:lnSpc>
                <a:spcPct val="80000"/>
              </a:lnSpc>
            </a:pPr>
            <a:r>
              <a:rPr lang="uk-UA" sz="1600" dirty="0" smtClean="0"/>
              <a:t> </a:t>
            </a:r>
            <a:r>
              <a:rPr lang="ru-RU" sz="2000" dirty="0" smtClean="0"/>
              <a:t>У 1655 </a:t>
            </a:r>
            <a:r>
              <a:rPr lang="ru-RU" sz="2000" dirty="0" err="1" smtClean="0"/>
              <a:t>році</a:t>
            </a:r>
            <a:r>
              <a:rPr lang="ru-RU" sz="2000" dirty="0" smtClean="0"/>
              <a:t> Ньютона </a:t>
            </a:r>
            <a:r>
              <a:rPr lang="ru-RU" sz="2000" dirty="0" err="1" smtClean="0"/>
              <a:t>віддали</a:t>
            </a:r>
            <a:r>
              <a:rPr lang="ru-RU" sz="2000" dirty="0" smtClean="0"/>
              <a:t> </a:t>
            </a:r>
            <a:r>
              <a:rPr lang="ru-RU" sz="2000" dirty="0" err="1" smtClean="0"/>
              <a:t>вчитися</a:t>
            </a:r>
            <a:r>
              <a:rPr lang="ru-RU" sz="2000" dirty="0" smtClean="0"/>
              <a:t> в </a:t>
            </a:r>
            <a:r>
              <a:rPr lang="ru-RU" sz="2000" dirty="0" err="1" smtClean="0"/>
              <a:t>розташовану</a:t>
            </a:r>
            <a:r>
              <a:rPr lang="ru-RU" sz="2000" dirty="0" smtClean="0"/>
              <a:t> </a:t>
            </a:r>
            <a:r>
              <a:rPr lang="ru-RU" sz="2000" dirty="0" err="1" smtClean="0"/>
              <a:t>неподалік</a:t>
            </a:r>
            <a:r>
              <a:rPr lang="ru-RU" sz="2000" dirty="0" smtClean="0"/>
              <a:t> школу в </a:t>
            </a:r>
            <a:r>
              <a:rPr lang="ru-RU" sz="2000" dirty="0" err="1" smtClean="0"/>
              <a:t>Грентемі</a:t>
            </a:r>
            <a:r>
              <a:rPr lang="ru-RU" sz="2000" dirty="0" smtClean="0"/>
              <a:t>, де </a:t>
            </a:r>
            <a:r>
              <a:rPr lang="ru-RU" sz="2000" dirty="0" err="1" smtClean="0"/>
              <a:t>він</a:t>
            </a:r>
            <a:r>
              <a:rPr lang="ru-RU" sz="2000" dirty="0" smtClean="0"/>
              <a:t> жив у </a:t>
            </a:r>
            <a:r>
              <a:rPr lang="ru-RU" sz="2000" dirty="0" err="1" smtClean="0"/>
              <a:t>будинку</a:t>
            </a:r>
            <a:r>
              <a:rPr lang="ru-RU" sz="2000" dirty="0" smtClean="0"/>
              <a:t> аптекаря Кларка. </a:t>
            </a:r>
            <a:r>
              <a:rPr lang="ru-RU" sz="2000" dirty="0" err="1" smtClean="0"/>
              <a:t>Незабаром</a:t>
            </a:r>
            <a:r>
              <a:rPr lang="ru-RU" sz="2000" dirty="0" smtClean="0"/>
              <a:t> хлопчик показав </a:t>
            </a:r>
            <a:r>
              <a:rPr lang="ru-RU" sz="2000" dirty="0" err="1" smtClean="0"/>
              <a:t>неабиякі</a:t>
            </a:r>
            <a:r>
              <a:rPr lang="ru-RU" sz="2000" dirty="0" smtClean="0"/>
              <a:t> </a:t>
            </a:r>
            <a:r>
              <a:rPr lang="ru-RU" sz="2000" dirty="0" err="1" smtClean="0"/>
              <a:t>здібності</a:t>
            </a:r>
            <a:r>
              <a:rPr lang="ru-RU" sz="2000" dirty="0" smtClean="0"/>
              <a:t>, </a:t>
            </a:r>
            <a:r>
              <a:rPr lang="ru-RU" sz="2000" dirty="0" err="1" smtClean="0"/>
              <a:t>однак</a:t>
            </a:r>
            <a:r>
              <a:rPr lang="ru-RU" sz="2000" dirty="0" smtClean="0"/>
              <a:t> 1659 року </a:t>
            </a:r>
            <a:r>
              <a:rPr lang="ru-RU" sz="2000" dirty="0" err="1" smtClean="0"/>
              <a:t>мати</a:t>
            </a:r>
            <a:r>
              <a:rPr lang="ru-RU" sz="2000" dirty="0" smtClean="0"/>
              <a:t> Анна повернула </a:t>
            </a:r>
            <a:r>
              <a:rPr lang="ru-RU" sz="2000" dirty="0" err="1" smtClean="0"/>
              <a:t>його</a:t>
            </a:r>
            <a:r>
              <a:rPr lang="ru-RU" sz="2000" dirty="0" smtClean="0"/>
              <a:t> в </a:t>
            </a:r>
            <a:r>
              <a:rPr lang="ru-RU" sz="2000" dirty="0" err="1" smtClean="0"/>
              <a:t>маєток</a:t>
            </a:r>
            <a:r>
              <a:rPr lang="ru-RU" sz="2000" dirty="0" smtClean="0"/>
              <a:t> </a:t>
            </a:r>
            <a:r>
              <a:rPr lang="ru-RU" sz="2000" dirty="0" err="1" smtClean="0"/>
              <a:t>і</a:t>
            </a:r>
            <a:r>
              <a:rPr lang="ru-RU" sz="2000" dirty="0" smtClean="0"/>
              <a:t> </a:t>
            </a:r>
            <a:r>
              <a:rPr lang="ru-RU" sz="2000" dirty="0" err="1" smtClean="0"/>
              <a:t>спробувала</a:t>
            </a:r>
            <a:r>
              <a:rPr lang="ru-RU" sz="2000" dirty="0" smtClean="0"/>
              <a:t> </a:t>
            </a:r>
            <a:r>
              <a:rPr lang="ru-RU" sz="2000" dirty="0" err="1" smtClean="0"/>
              <a:t>покласти</a:t>
            </a:r>
            <a:r>
              <a:rPr lang="ru-RU" sz="2000" dirty="0" smtClean="0"/>
              <a:t> на 16-літнього </a:t>
            </a:r>
            <a:r>
              <a:rPr lang="ru-RU" sz="2000" dirty="0" err="1" smtClean="0"/>
              <a:t>сина</a:t>
            </a:r>
            <a:r>
              <a:rPr lang="ru-RU" sz="2000" dirty="0" smtClean="0"/>
              <a:t> </a:t>
            </a:r>
            <a:r>
              <a:rPr lang="ru-RU" sz="2000" dirty="0" err="1" smtClean="0"/>
              <a:t>частину</a:t>
            </a:r>
            <a:r>
              <a:rPr lang="ru-RU" sz="2000" dirty="0" smtClean="0"/>
              <a:t> справ </a:t>
            </a:r>
            <a:r>
              <a:rPr lang="ru-RU" sz="2000" dirty="0" err="1" smtClean="0"/>
              <a:t>із</a:t>
            </a:r>
            <a:r>
              <a:rPr lang="ru-RU" sz="2000" dirty="0" smtClean="0"/>
              <a:t> </a:t>
            </a:r>
            <a:r>
              <a:rPr lang="ru-RU" sz="2000" dirty="0" err="1" smtClean="0"/>
              <a:t>управління</a:t>
            </a:r>
            <a:r>
              <a:rPr lang="ru-RU" sz="2000" dirty="0" smtClean="0"/>
              <a:t> </a:t>
            </a:r>
            <a:r>
              <a:rPr lang="ru-RU" sz="2000" dirty="0" err="1" smtClean="0"/>
              <a:t>господарством</a:t>
            </a:r>
            <a:r>
              <a:rPr lang="ru-RU" sz="2000" dirty="0" smtClean="0"/>
              <a:t>.</a:t>
            </a:r>
            <a:endParaRPr lang="ru-RU" sz="2000" b="1" dirty="0" smtClean="0"/>
          </a:p>
        </p:txBody>
      </p:sp>
      <p:sp>
        <p:nvSpPr>
          <p:cNvPr id="79881" name="Rectangle 9"/>
          <p:cNvSpPr>
            <a:spLocks noGrp="1" noChangeArrowheads="1"/>
          </p:cNvSpPr>
          <p:nvPr>
            <p:ph sz="half" idx="2"/>
          </p:nvPr>
        </p:nvSpPr>
        <p:spPr>
          <a:xfrm>
            <a:off x="684213" y="6308725"/>
            <a:ext cx="3384550" cy="314325"/>
          </a:xfrm>
        </p:spPr>
        <p:txBody>
          <a:bodyPr/>
          <a:lstStyle/>
          <a:p>
            <a:pPr algn="ctr">
              <a:lnSpc>
                <a:spcPct val="80000"/>
              </a:lnSpc>
              <a:buFont typeface="Wingdings" pitchFamily="2" charset="2"/>
              <a:buNone/>
            </a:pPr>
            <a:r>
              <a:rPr lang="ru-RU" sz="1800" b="1" smtClean="0"/>
              <a:t>Паровая тележка Ньютона</a:t>
            </a:r>
          </a:p>
        </p:txBody>
      </p:sp>
      <p:pic>
        <p:nvPicPr>
          <p:cNvPr id="79877" name="Picture 5" descr="nyuton-5"/>
          <p:cNvPicPr>
            <a:picLocks noChangeAspect="1" noChangeArrowheads="1"/>
          </p:cNvPicPr>
          <p:nvPr/>
        </p:nvPicPr>
        <p:blipFill>
          <a:blip r:embed="rId2" cstate="print"/>
          <a:srcRect/>
          <a:stretch>
            <a:fillRect/>
          </a:stretch>
        </p:blipFill>
        <p:spPr bwMode="auto">
          <a:xfrm>
            <a:off x="5148263" y="3284538"/>
            <a:ext cx="2354262" cy="3024187"/>
          </a:xfrm>
          <a:prstGeom prst="rect">
            <a:avLst/>
          </a:prstGeom>
          <a:noFill/>
          <a:ln w="9525">
            <a:solidFill>
              <a:schemeClr val="tx2"/>
            </a:solidFill>
            <a:miter lim="800000"/>
            <a:headEnd/>
            <a:tailEnd/>
          </a:ln>
        </p:spPr>
      </p:pic>
      <p:pic>
        <p:nvPicPr>
          <p:cNvPr id="79878" name="Picture 6" descr="00000001 - копия (7)"/>
          <p:cNvPicPr>
            <a:picLocks noChangeAspect="1" noChangeArrowheads="1"/>
          </p:cNvPicPr>
          <p:nvPr/>
        </p:nvPicPr>
        <p:blipFill>
          <a:blip r:embed="rId3" cstate="print"/>
          <a:srcRect/>
          <a:stretch>
            <a:fillRect/>
          </a:stretch>
        </p:blipFill>
        <p:spPr bwMode="auto">
          <a:xfrm>
            <a:off x="971550" y="3357563"/>
            <a:ext cx="2895600" cy="2951162"/>
          </a:xfrm>
          <a:prstGeom prst="rect">
            <a:avLst/>
          </a:prstGeom>
          <a:noFill/>
          <a:ln w="9525">
            <a:solidFill>
              <a:schemeClr val="tx2"/>
            </a:solidFill>
            <a:miter lim="800000"/>
            <a:headEnd/>
            <a:tailEnd/>
          </a:ln>
        </p:spPr>
      </p:pic>
      <p:sp>
        <p:nvSpPr>
          <p:cNvPr id="79882" name="Rectangle 10"/>
          <p:cNvSpPr>
            <a:spLocks noChangeArrowheads="1"/>
          </p:cNvSpPr>
          <p:nvPr/>
        </p:nvSpPr>
        <p:spPr bwMode="auto">
          <a:xfrm>
            <a:off x="539750" y="188913"/>
            <a:ext cx="3960813" cy="3095625"/>
          </a:xfrm>
          <a:prstGeom prst="rect">
            <a:avLst/>
          </a:prstGeom>
          <a:noFill/>
          <a:ln w="9525">
            <a:noFill/>
            <a:miter lim="800000"/>
            <a:headEnd/>
            <a:tailEnd/>
          </a:ln>
        </p:spPr>
        <p:txBody>
          <a:bodyPr/>
          <a:lstStyle/>
          <a:p>
            <a:pPr marL="447675" indent="-447675" eaLnBrk="0" hangingPunct="0">
              <a:lnSpc>
                <a:spcPct val="80000"/>
              </a:lnSpc>
              <a:spcBef>
                <a:spcPct val="20000"/>
              </a:spcBef>
              <a:buClr>
                <a:schemeClr val="accent1"/>
              </a:buClr>
              <a:buSzPct val="70000"/>
            </a:pPr>
            <a:r>
              <a:rPr lang="ru-RU" sz="1600" b="1" dirty="0" smtClean="0"/>
              <a:t>         </a:t>
            </a:r>
            <a:endParaRPr lang="ru-RU" sz="1600" b="1" dirty="0"/>
          </a:p>
          <a:p>
            <a:pPr marL="447675" indent="-447675" eaLnBrk="0" hangingPunct="0">
              <a:lnSpc>
                <a:spcPct val="80000"/>
              </a:lnSpc>
              <a:spcBef>
                <a:spcPct val="20000"/>
              </a:spcBef>
              <a:buClr>
                <a:schemeClr val="accent1"/>
              </a:buClr>
              <a:buSzPct val="70000"/>
              <a:buFont typeface="Wingdings" pitchFamily="2" charset="2"/>
              <a:buChar char="n"/>
            </a:pPr>
            <a:endParaRPr lang="ru-RU" sz="1600" b="1" dirty="0"/>
          </a:p>
        </p:txBody>
      </p:sp>
      <p:sp>
        <p:nvSpPr>
          <p:cNvPr id="9" name="Прямоугольник 8"/>
          <p:cNvSpPr/>
          <p:nvPr/>
        </p:nvSpPr>
        <p:spPr>
          <a:xfrm>
            <a:off x="500034" y="357166"/>
            <a:ext cx="3714776" cy="2308324"/>
          </a:xfrm>
          <a:prstGeom prst="rect">
            <a:avLst/>
          </a:prstGeom>
        </p:spPr>
        <p:txBody>
          <a:bodyPr wrap="square">
            <a:spAutoFit/>
          </a:bodyPr>
          <a:lstStyle/>
          <a:p>
            <a:r>
              <a:rPr lang="uk-UA" dirty="0" smtClean="0"/>
              <a:t>1672 року </a:t>
            </a:r>
            <a:r>
              <a:rPr lang="uk-UA" dirty="0" err="1" smtClean="0"/>
              <a:t>Барроу</a:t>
            </a:r>
            <a:r>
              <a:rPr lang="uk-UA" dirty="0" smtClean="0"/>
              <a:t> прийняв запрошення короля стати придворним капеланом і залишив викладання. 29 жовтня 1669 року Ньютона обрали його спадкоємцем, професором математики й оптики </a:t>
            </a:r>
            <a:r>
              <a:rPr lang="uk-UA" dirty="0" err="1" smtClean="0"/>
              <a:t>Трініті-коледжу</a:t>
            </a:r>
            <a:r>
              <a:rPr lang="uk-UA" dirty="0" smtClean="0"/>
              <a:t>. </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sldNum" sz="quarter" idx="12"/>
          </p:nvPr>
        </p:nvSpPr>
        <p:spPr>
          <a:ln/>
        </p:spPr>
        <p:txBody>
          <a:bodyPr/>
          <a:lstStyle/>
          <a:p>
            <a:pPr>
              <a:defRPr/>
            </a:pPr>
            <a:fld id="{23C02859-2835-42EB-8880-8D6FDCEEC08D}" type="slidenum">
              <a:rPr lang="ru-RU"/>
              <a:pPr>
                <a:defRPr/>
              </a:pPr>
              <a:t>7</a:t>
            </a:fld>
            <a:endParaRPr lang="ru-RU"/>
          </a:p>
        </p:txBody>
      </p:sp>
      <p:pic>
        <p:nvPicPr>
          <p:cNvPr id="5" name="Содержимое 4" descr="481px-Isaac_Newton.jpeg"/>
          <p:cNvPicPr>
            <a:picLocks noGrp="1" noChangeAspect="1" noChangeArrowheads="1"/>
          </p:cNvPicPr>
          <p:nvPr>
            <p:ph sz="half" idx="2"/>
          </p:nvPr>
        </p:nvPicPr>
        <p:blipFill>
          <a:blip r:embed="rId2" cstate="print"/>
          <a:stretch>
            <a:fillRect/>
          </a:stretch>
        </p:blipFill>
        <p:spPr>
          <a:xfrm>
            <a:off x="4725435" y="1524000"/>
            <a:ext cx="3904767" cy="4572000"/>
          </a:xfrm>
          <a:noFill/>
        </p:spPr>
      </p:pic>
      <p:sp>
        <p:nvSpPr>
          <p:cNvPr id="13314" name="Номер слайда 6"/>
          <p:cNvSpPr txBox="1">
            <a:spLocks noGrp="1"/>
          </p:cNvSpPr>
          <p:nvPr/>
        </p:nvSpPr>
        <p:spPr bwMode="auto">
          <a:xfrm>
            <a:off x="6705600" y="6248400"/>
            <a:ext cx="1905000" cy="457200"/>
          </a:xfrm>
          <a:prstGeom prst="rect">
            <a:avLst/>
          </a:prstGeom>
          <a:noFill/>
          <a:ln w="9525">
            <a:noFill/>
            <a:miter lim="800000"/>
            <a:headEnd/>
            <a:tailEnd/>
          </a:ln>
        </p:spPr>
        <p:txBody>
          <a:bodyPr/>
          <a:lstStyle/>
          <a:p>
            <a:pPr algn="r"/>
            <a:fld id="{85A54E99-89D4-4576-B811-E87398C99D69}" type="slidenum">
              <a:rPr lang="ru-RU" sz="1000"/>
              <a:pPr algn="r"/>
              <a:t>7</a:t>
            </a:fld>
            <a:endParaRPr lang="ru-RU" sz="1000"/>
          </a:p>
        </p:txBody>
      </p:sp>
      <p:sp>
        <p:nvSpPr>
          <p:cNvPr id="13320" name="Rectangle 5"/>
          <p:cNvSpPr>
            <a:spLocks noChangeArrowheads="1"/>
          </p:cNvSpPr>
          <p:nvPr/>
        </p:nvSpPr>
        <p:spPr bwMode="auto">
          <a:xfrm>
            <a:off x="611188" y="571480"/>
            <a:ext cx="3960812" cy="5929354"/>
          </a:xfrm>
          <a:prstGeom prst="rect">
            <a:avLst/>
          </a:prstGeom>
          <a:noFill/>
          <a:ln w="9525">
            <a:noFill/>
            <a:miter lim="800000"/>
            <a:headEnd/>
            <a:tailEnd/>
          </a:ln>
        </p:spPr>
        <p:txBody>
          <a:bodyPr/>
          <a:lstStyle/>
          <a:p>
            <a:pPr marL="447675" indent="-447675">
              <a:lnSpc>
                <a:spcPct val="80000"/>
              </a:lnSpc>
              <a:spcBef>
                <a:spcPct val="20000"/>
              </a:spcBef>
              <a:buClr>
                <a:schemeClr val="accent1"/>
              </a:buClr>
              <a:buSzPct val="70000"/>
              <a:buFont typeface="Wingdings" pitchFamily="2" charset="2"/>
              <a:buChar char="n"/>
            </a:pPr>
            <a:r>
              <a:rPr lang="uk-UA" sz="2000" dirty="0" smtClean="0"/>
              <a:t> </a:t>
            </a:r>
            <a:r>
              <a:rPr lang="ru-RU" sz="2000" dirty="0" smtClean="0"/>
              <a:t>У </a:t>
            </a:r>
            <a:r>
              <a:rPr lang="ru-RU" sz="2000" dirty="0" err="1" smtClean="0"/>
              <a:t>Кембрідж</a:t>
            </a:r>
            <a:r>
              <a:rPr lang="ru-RU" sz="2000" dirty="0" smtClean="0"/>
              <a:t> Ньютон </a:t>
            </a:r>
            <a:r>
              <a:rPr lang="ru-RU" sz="2000" dirty="0" err="1" smtClean="0"/>
              <a:t>повернувся</a:t>
            </a:r>
            <a:r>
              <a:rPr lang="ru-RU" sz="2000" dirty="0" smtClean="0"/>
              <a:t> </a:t>
            </a:r>
            <a:r>
              <a:rPr lang="ru-RU" sz="2000" dirty="0" err="1" smtClean="0"/>
              <a:t>з</a:t>
            </a:r>
            <a:r>
              <a:rPr lang="ru-RU" sz="2000" dirty="0" smtClean="0"/>
              <a:t> </a:t>
            </a:r>
            <a:r>
              <a:rPr lang="ru-RU" sz="2000" dirty="0" err="1" smtClean="0"/>
              <a:t>рукописами</a:t>
            </a:r>
            <a:r>
              <a:rPr lang="ru-RU" sz="2000" dirty="0" smtClean="0"/>
              <a:t> </a:t>
            </a:r>
            <a:r>
              <a:rPr lang="ru-RU" sz="2000" dirty="0" err="1" smtClean="0"/>
              <a:t>п'яти</a:t>
            </a:r>
            <a:r>
              <a:rPr lang="ru-RU" sz="2000" dirty="0" smtClean="0"/>
              <a:t> </a:t>
            </a:r>
            <a:r>
              <a:rPr lang="ru-RU" sz="2000" dirty="0" err="1" smtClean="0"/>
              <a:t>мемуарів</a:t>
            </a:r>
            <a:r>
              <a:rPr lang="ru-RU" sz="2000" dirty="0" smtClean="0"/>
              <a:t>, у </a:t>
            </a:r>
            <a:r>
              <a:rPr lang="ru-RU" sz="2000" dirty="0" err="1" smtClean="0"/>
              <a:t>яких</a:t>
            </a:r>
            <a:r>
              <a:rPr lang="ru-RU" sz="2000" dirty="0" smtClean="0"/>
              <a:t> </a:t>
            </a:r>
            <a:r>
              <a:rPr lang="ru-RU" sz="2000" dirty="0" err="1" smtClean="0"/>
              <a:t>виклав</a:t>
            </a:r>
            <a:r>
              <a:rPr lang="ru-RU" sz="2000" dirty="0" smtClean="0"/>
              <a:t> </a:t>
            </a:r>
            <a:r>
              <a:rPr lang="ru-RU" sz="2000" dirty="0" err="1" smtClean="0"/>
              <a:t>найважливіші</a:t>
            </a:r>
            <a:r>
              <a:rPr lang="ru-RU" sz="2000" dirty="0" smtClean="0"/>
              <a:t> </a:t>
            </a:r>
            <a:r>
              <a:rPr lang="ru-RU" sz="2000" dirty="0" err="1" smtClean="0"/>
              <a:t>результати</a:t>
            </a:r>
            <a:r>
              <a:rPr lang="ru-RU" sz="2000" dirty="0" smtClean="0"/>
              <a:t> </a:t>
            </a:r>
            <a:r>
              <a:rPr lang="ru-RU" sz="2000" dirty="0" err="1" smtClean="0"/>
              <a:t>вулсторпських</a:t>
            </a:r>
            <a:r>
              <a:rPr lang="ru-RU" sz="2000" dirty="0" smtClean="0"/>
              <a:t> </a:t>
            </a:r>
            <a:r>
              <a:rPr lang="ru-RU" sz="2000" dirty="0" err="1" smtClean="0"/>
              <a:t>пошуків</a:t>
            </a:r>
            <a:r>
              <a:rPr lang="ru-RU" sz="2000" dirty="0" smtClean="0"/>
              <a:t>. При </a:t>
            </a:r>
            <a:r>
              <a:rPr lang="ru-RU" sz="2000" dirty="0" err="1" smtClean="0"/>
              <a:t>цьому</a:t>
            </a:r>
            <a:r>
              <a:rPr lang="ru-RU" sz="2000" dirty="0" smtClean="0"/>
              <a:t> </a:t>
            </a:r>
            <a:r>
              <a:rPr lang="ru-RU" sz="2000" dirty="0" err="1" smtClean="0"/>
              <a:t>вперше</a:t>
            </a:r>
            <a:r>
              <a:rPr lang="ru-RU" sz="2000" dirty="0" smtClean="0"/>
              <a:t> </a:t>
            </a:r>
            <a:r>
              <a:rPr lang="ru-RU" sz="2000" dirty="0" err="1" smtClean="0"/>
              <a:t>виявилася</a:t>
            </a:r>
            <a:r>
              <a:rPr lang="ru-RU" sz="2000" dirty="0" smtClean="0"/>
              <a:t> дивна риса характеру </a:t>
            </a:r>
            <a:r>
              <a:rPr lang="ru-RU" sz="2000" dirty="0" err="1" smtClean="0"/>
              <a:t>вченого</a:t>
            </a:r>
            <a:r>
              <a:rPr lang="ru-RU" sz="2000" dirty="0" smtClean="0"/>
              <a:t>. </a:t>
            </a:r>
            <a:r>
              <a:rPr lang="ru-RU" sz="2000" dirty="0" err="1" smtClean="0"/>
              <a:t>Він</a:t>
            </a:r>
            <a:r>
              <a:rPr lang="ru-RU" sz="2000" dirty="0" smtClean="0"/>
              <a:t> усе </a:t>
            </a:r>
            <a:r>
              <a:rPr lang="ru-RU" sz="2000" dirty="0" err="1" smtClean="0"/>
              <a:t>життя</a:t>
            </a:r>
            <a:r>
              <a:rPr lang="ru-RU" sz="2000" dirty="0" smtClean="0"/>
              <a:t> не любив </a:t>
            </a:r>
            <a:r>
              <a:rPr lang="ru-RU" sz="2000" dirty="0" err="1" smtClean="0"/>
              <a:t>друкуватися</a:t>
            </a:r>
            <a:r>
              <a:rPr lang="ru-RU" sz="2000" dirty="0" smtClean="0"/>
              <a:t>, ховав </a:t>
            </a:r>
            <a:r>
              <a:rPr lang="ru-RU" sz="2000" dirty="0" err="1" smtClean="0"/>
              <a:t>свої</a:t>
            </a:r>
            <a:r>
              <a:rPr lang="ru-RU" sz="2000" dirty="0" smtClean="0"/>
              <a:t> </a:t>
            </a:r>
            <a:r>
              <a:rPr lang="ru-RU" sz="2000" dirty="0" err="1" smtClean="0"/>
              <a:t>праці</a:t>
            </a:r>
            <a:r>
              <a:rPr lang="ru-RU" sz="2000" dirty="0" smtClean="0"/>
              <a:t>. Учений </a:t>
            </a:r>
            <a:r>
              <a:rPr lang="ru-RU" sz="2000" dirty="0" err="1" smtClean="0"/>
              <a:t>вірив</a:t>
            </a:r>
            <a:r>
              <a:rPr lang="ru-RU" sz="2000" dirty="0" smtClean="0"/>
              <a:t>, </a:t>
            </a:r>
            <a:r>
              <a:rPr lang="ru-RU" sz="2000" dirty="0" err="1" smtClean="0"/>
              <a:t>що</a:t>
            </a:r>
            <a:r>
              <a:rPr lang="ru-RU" sz="2000" dirty="0" smtClean="0"/>
              <a:t> </a:t>
            </a:r>
            <a:r>
              <a:rPr lang="ru-RU" sz="2000" dirty="0" err="1" smtClean="0"/>
              <a:t>нащадки</a:t>
            </a:r>
            <a:r>
              <a:rPr lang="ru-RU" sz="2000" dirty="0" smtClean="0"/>
              <a:t> </a:t>
            </a:r>
            <a:r>
              <a:rPr lang="ru-RU" sz="2000" dirty="0" err="1" smtClean="0"/>
              <a:t>краще</a:t>
            </a:r>
            <a:r>
              <a:rPr lang="ru-RU" sz="2000" dirty="0" smtClean="0"/>
              <a:t> за </a:t>
            </a:r>
            <a:r>
              <a:rPr lang="ru-RU" sz="2000" dirty="0" err="1" smtClean="0"/>
              <a:t>сучасників</a:t>
            </a:r>
            <a:r>
              <a:rPr lang="ru-RU" sz="2000" dirty="0" smtClean="0"/>
              <a:t> </a:t>
            </a:r>
            <a:r>
              <a:rPr lang="ru-RU" sz="2000" dirty="0" err="1" smtClean="0"/>
              <a:t>оцінять</a:t>
            </a:r>
            <a:r>
              <a:rPr lang="ru-RU" sz="2000" dirty="0" smtClean="0"/>
              <a:t> </a:t>
            </a:r>
            <a:r>
              <a:rPr lang="ru-RU" sz="2000" dirty="0" err="1" smtClean="0"/>
              <a:t>його</a:t>
            </a:r>
            <a:r>
              <a:rPr lang="ru-RU" sz="2000" dirty="0" smtClean="0"/>
              <a:t> </a:t>
            </a:r>
            <a:r>
              <a:rPr lang="ru-RU" sz="2000" dirty="0" err="1" smtClean="0"/>
              <a:t>спадщину</a:t>
            </a:r>
            <a:r>
              <a:rPr lang="ru-RU" sz="2000" dirty="0" smtClean="0"/>
              <a:t>, до того ж </a:t>
            </a:r>
            <a:r>
              <a:rPr lang="ru-RU" sz="2000" dirty="0" err="1" smtClean="0"/>
              <a:t>дискусії</a:t>
            </a:r>
            <a:r>
              <a:rPr lang="ru-RU" sz="2000" dirty="0" smtClean="0"/>
              <a:t> </a:t>
            </a:r>
            <a:r>
              <a:rPr lang="ru-RU" sz="2000" dirty="0" err="1" smtClean="0"/>
              <a:t>з</a:t>
            </a:r>
            <a:r>
              <a:rPr lang="ru-RU" sz="2000" dirty="0" smtClean="0"/>
              <a:t> </a:t>
            </a:r>
            <a:r>
              <a:rPr lang="ru-RU" sz="2000" dirty="0" err="1" smtClean="0"/>
              <a:t>опонентами</a:t>
            </a:r>
            <a:r>
              <a:rPr lang="ru-RU" sz="2000" dirty="0" smtClean="0"/>
              <a:t> </a:t>
            </a:r>
            <a:r>
              <a:rPr lang="ru-RU" sz="2000" dirty="0" err="1" smtClean="0"/>
              <a:t>відволікали</a:t>
            </a:r>
            <a:r>
              <a:rPr lang="ru-RU" sz="2000" dirty="0" smtClean="0"/>
              <a:t> од </a:t>
            </a:r>
            <a:r>
              <a:rPr lang="ru-RU" sz="2000" dirty="0" err="1" smtClean="0"/>
              <a:t>наукових</a:t>
            </a:r>
            <a:r>
              <a:rPr lang="ru-RU" sz="2000" dirty="0" smtClean="0"/>
              <a:t> занять. А </a:t>
            </a:r>
            <a:r>
              <a:rPr lang="ru-RU" sz="2000" dirty="0" err="1" smtClean="0"/>
              <a:t>спокійні</a:t>
            </a:r>
            <a:r>
              <a:rPr lang="ru-RU" sz="2000" dirty="0" smtClean="0"/>
              <a:t> </a:t>
            </a:r>
            <a:r>
              <a:rPr lang="ru-RU" sz="2000" dirty="0" err="1" smtClean="0"/>
              <a:t>роздуми</a:t>
            </a:r>
            <a:r>
              <a:rPr lang="ru-RU" sz="2000" dirty="0" smtClean="0"/>
              <a:t> над задачами </a:t>
            </a:r>
            <a:r>
              <a:rPr lang="ru-RU" sz="2000" dirty="0" err="1" smtClean="0"/>
              <a:t>пін</a:t>
            </a:r>
            <a:r>
              <a:rPr lang="ru-RU" sz="2000" dirty="0" smtClean="0"/>
              <a:t> ставив над усе. Тому </a:t>
            </a:r>
            <a:r>
              <a:rPr lang="ru-RU" sz="2000" dirty="0" err="1" smtClean="0"/>
              <a:t>написані</a:t>
            </a:r>
            <a:r>
              <a:rPr lang="ru-RU" sz="2000" dirty="0" smtClean="0"/>
              <a:t> </a:t>
            </a:r>
            <a:r>
              <a:rPr lang="ru-RU" sz="2000" dirty="0" err="1" smtClean="0"/>
              <a:t>праці</a:t>
            </a:r>
            <a:r>
              <a:rPr lang="ru-RU" sz="2000" dirty="0" smtClean="0"/>
              <a:t> на роки </a:t>
            </a:r>
            <a:r>
              <a:rPr lang="ru-RU" sz="2000" dirty="0" err="1" smtClean="0"/>
              <a:t>ховалися</a:t>
            </a:r>
            <a:r>
              <a:rPr lang="ru-RU" sz="2000" dirty="0" smtClean="0"/>
              <a:t> в </a:t>
            </a:r>
            <a:r>
              <a:rPr lang="ru-RU" sz="2000" dirty="0" err="1" smtClean="0"/>
              <a:t>шухлядах</a:t>
            </a:r>
            <a:r>
              <a:rPr lang="ru-RU" sz="2000" dirty="0" smtClean="0"/>
              <a:t> </a:t>
            </a:r>
            <a:r>
              <a:rPr lang="ru-RU" sz="2000" dirty="0" err="1" smtClean="0"/>
              <a:t>письмового</a:t>
            </a:r>
            <a:r>
              <a:rPr lang="ru-RU" sz="2000" dirty="0" smtClean="0"/>
              <a:t> столу </a:t>
            </a:r>
            <a:r>
              <a:rPr lang="ru-RU" sz="2000" dirty="0" err="1" smtClean="0"/>
              <a:t>або</a:t>
            </a:r>
            <a:r>
              <a:rPr lang="ru-RU" sz="2000" dirty="0" smtClean="0"/>
              <a:t> </a:t>
            </a:r>
            <a:r>
              <a:rPr lang="ru-RU" sz="2000" dirty="0" err="1" smtClean="0"/>
              <a:t>сейфі</a:t>
            </a:r>
            <a:r>
              <a:rPr lang="ru-RU" sz="2000" dirty="0" smtClean="0"/>
              <a:t>. </a:t>
            </a:r>
            <a:endParaRPr lang="ru-RU"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8"/>
          <p:cNvSpPr>
            <a:spLocks noGrp="1" noChangeArrowheads="1"/>
          </p:cNvSpPr>
          <p:nvPr>
            <p:ph type="sldNum" sz="quarter" idx="12"/>
          </p:nvPr>
        </p:nvSpPr>
        <p:spPr>
          <a:ln/>
        </p:spPr>
        <p:txBody>
          <a:bodyPr/>
          <a:lstStyle/>
          <a:p>
            <a:pPr>
              <a:defRPr/>
            </a:pPr>
            <a:fld id="{6634B0B1-E0AC-4488-8E96-D2A9040DB0AB}" type="slidenum">
              <a:rPr lang="ru-RU"/>
              <a:pPr>
                <a:defRPr/>
              </a:pPr>
              <a:t>8</a:t>
            </a:fld>
            <a:endParaRPr lang="ru-RU"/>
          </a:p>
        </p:txBody>
      </p:sp>
      <p:sp>
        <p:nvSpPr>
          <p:cNvPr id="81924" name="Rectangle 4"/>
          <p:cNvSpPr>
            <a:spLocks noGrp="1" noChangeArrowheads="1"/>
          </p:cNvSpPr>
          <p:nvPr>
            <p:ph type="title"/>
          </p:nvPr>
        </p:nvSpPr>
        <p:spPr>
          <a:xfrm>
            <a:off x="500034" y="0"/>
            <a:ext cx="8229600" cy="1219200"/>
          </a:xfrm>
        </p:spPr>
        <p:txBody>
          <a:bodyPr/>
          <a:lstStyle/>
          <a:p>
            <a:r>
              <a:rPr lang="uk-UA" dirty="0" smtClean="0"/>
              <a:t>Знамениті дати</a:t>
            </a:r>
            <a:endParaRPr lang="ru-RU" dirty="0" smtClean="0"/>
          </a:p>
        </p:txBody>
      </p:sp>
      <p:sp>
        <p:nvSpPr>
          <p:cNvPr id="81925" name="Rectangle 5"/>
          <p:cNvSpPr>
            <a:spLocks noGrp="1" noChangeArrowheads="1"/>
          </p:cNvSpPr>
          <p:nvPr>
            <p:ph sz="half" idx="1"/>
          </p:nvPr>
        </p:nvSpPr>
        <p:spPr>
          <a:xfrm>
            <a:off x="684213" y="6308725"/>
            <a:ext cx="2951162" cy="360363"/>
          </a:xfrm>
        </p:spPr>
        <p:txBody>
          <a:bodyPr/>
          <a:lstStyle/>
          <a:p>
            <a:pPr algn="ctr">
              <a:lnSpc>
                <a:spcPct val="80000"/>
              </a:lnSpc>
              <a:buFont typeface="Wingdings" pitchFamily="2" charset="2"/>
              <a:buNone/>
            </a:pPr>
            <a:r>
              <a:rPr lang="ru-RU" sz="1000" b="1" smtClean="0">
                <a:latin typeface="Arial Black" pitchFamily="34" charset="0"/>
              </a:rPr>
              <a:t>Машина Монетного двора времен Ньютона</a:t>
            </a:r>
          </a:p>
        </p:txBody>
      </p:sp>
      <p:sp>
        <p:nvSpPr>
          <p:cNvPr id="81926" name="Rectangle 6"/>
          <p:cNvSpPr>
            <a:spLocks noGrp="1" noChangeArrowheads="1"/>
          </p:cNvSpPr>
          <p:nvPr>
            <p:ph sz="half" idx="2"/>
          </p:nvPr>
        </p:nvSpPr>
        <p:spPr>
          <a:xfrm>
            <a:off x="755650" y="3933825"/>
            <a:ext cx="2808288" cy="360363"/>
          </a:xfrm>
        </p:spPr>
        <p:txBody>
          <a:bodyPr>
            <a:normAutofit fontScale="92500"/>
          </a:bodyPr>
          <a:lstStyle/>
          <a:p>
            <a:pPr>
              <a:lnSpc>
                <a:spcPct val="80000"/>
              </a:lnSpc>
              <a:buFont typeface="Wingdings" pitchFamily="2" charset="2"/>
              <a:buNone/>
            </a:pPr>
            <a:r>
              <a:rPr lang="ru-RU" sz="1000" b="1" smtClean="0">
                <a:latin typeface="Arial Black" pitchFamily="34" charset="0"/>
              </a:rPr>
              <a:t>Собственноручные эскизы медалей, выполненные Ньютоном</a:t>
            </a:r>
          </a:p>
        </p:txBody>
      </p:sp>
      <p:pic>
        <p:nvPicPr>
          <p:cNvPr id="81927" name="Picture 7" descr="00000001 - копия (9)"/>
          <p:cNvPicPr>
            <a:picLocks noChangeAspect="1" noChangeArrowheads="1"/>
          </p:cNvPicPr>
          <p:nvPr/>
        </p:nvPicPr>
        <p:blipFill>
          <a:blip r:embed="rId2" cstate="print"/>
          <a:srcRect/>
          <a:stretch>
            <a:fillRect/>
          </a:stretch>
        </p:blipFill>
        <p:spPr bwMode="auto">
          <a:xfrm>
            <a:off x="900113" y="4365625"/>
            <a:ext cx="2447925" cy="1854200"/>
          </a:xfrm>
          <a:prstGeom prst="rect">
            <a:avLst/>
          </a:prstGeom>
          <a:noFill/>
          <a:ln w="9525">
            <a:solidFill>
              <a:schemeClr val="tx2"/>
            </a:solidFill>
            <a:miter lim="800000"/>
            <a:headEnd/>
            <a:tailEnd/>
          </a:ln>
        </p:spPr>
      </p:pic>
      <p:pic>
        <p:nvPicPr>
          <p:cNvPr id="81928" name="Picture 8" descr="00000001 - копия (10)"/>
          <p:cNvPicPr>
            <a:picLocks noChangeAspect="1" noChangeArrowheads="1"/>
          </p:cNvPicPr>
          <p:nvPr/>
        </p:nvPicPr>
        <p:blipFill>
          <a:blip r:embed="rId3" cstate="print"/>
          <a:srcRect/>
          <a:stretch>
            <a:fillRect/>
          </a:stretch>
        </p:blipFill>
        <p:spPr bwMode="auto">
          <a:xfrm>
            <a:off x="900113" y="1773238"/>
            <a:ext cx="2447925" cy="2060575"/>
          </a:xfrm>
          <a:prstGeom prst="rect">
            <a:avLst/>
          </a:prstGeom>
          <a:noFill/>
          <a:ln w="9525">
            <a:solidFill>
              <a:schemeClr val="tx2"/>
            </a:solidFill>
            <a:miter lim="800000"/>
            <a:headEnd/>
            <a:tailEnd/>
          </a:ln>
        </p:spPr>
      </p:pic>
      <p:sp>
        <p:nvSpPr>
          <p:cNvPr id="81929" name="Rectangle 9"/>
          <p:cNvSpPr>
            <a:spLocks noChangeArrowheads="1"/>
          </p:cNvSpPr>
          <p:nvPr/>
        </p:nvSpPr>
        <p:spPr bwMode="auto">
          <a:xfrm>
            <a:off x="3995738" y="1412875"/>
            <a:ext cx="4321175" cy="5256213"/>
          </a:xfrm>
          <a:prstGeom prst="rect">
            <a:avLst/>
          </a:prstGeom>
          <a:noFill/>
          <a:ln w="9525">
            <a:noFill/>
            <a:miter lim="800000"/>
            <a:headEnd/>
            <a:tailEnd/>
          </a:ln>
        </p:spPr>
        <p:txBody>
          <a:bodyPr/>
          <a:lstStyle/>
          <a:p>
            <a:pPr marL="447675" indent="-447675" eaLnBrk="0" hangingPunct="0">
              <a:spcBef>
                <a:spcPct val="20000"/>
              </a:spcBef>
              <a:buClr>
                <a:schemeClr val="accent1"/>
              </a:buClr>
              <a:buSzPct val="70000"/>
              <a:buFont typeface="Wingdings" pitchFamily="2" charset="2"/>
              <a:buChar char="n"/>
            </a:pPr>
            <a:r>
              <a:rPr lang="ru-RU" sz="1600" dirty="0" smtClean="0"/>
              <a:t>У </a:t>
            </a:r>
            <a:r>
              <a:rPr lang="ru-RU" sz="1600" dirty="0" err="1" smtClean="0"/>
              <a:t>січні</a:t>
            </a:r>
            <a:r>
              <a:rPr lang="ru-RU" sz="1600" dirty="0" smtClean="0"/>
              <a:t> 1646 року- </a:t>
            </a:r>
            <a:r>
              <a:rPr lang="ru-RU" sz="1600" dirty="0" err="1" smtClean="0"/>
              <a:t>мати</a:t>
            </a:r>
            <a:r>
              <a:rPr lang="ru-RU" sz="1600" dirty="0" smtClean="0"/>
              <a:t> Ньютона, Анна </a:t>
            </a:r>
            <a:r>
              <a:rPr lang="ru-RU" sz="1600" dirty="0" err="1" smtClean="0"/>
              <a:t>Ейскаф</a:t>
            </a:r>
            <a:r>
              <a:rPr lang="ru-RU" sz="1600" dirty="0" smtClean="0"/>
              <a:t>   </a:t>
            </a:r>
            <a:r>
              <a:rPr lang="ru-RU" sz="1600" dirty="0" err="1" smtClean="0"/>
              <a:t>знову</a:t>
            </a:r>
            <a:r>
              <a:rPr lang="ru-RU" sz="1600" dirty="0" smtClean="0"/>
              <a:t> </a:t>
            </a:r>
            <a:r>
              <a:rPr lang="ru-RU" sz="1600" dirty="0" err="1" smtClean="0"/>
              <a:t>вийшла</a:t>
            </a:r>
            <a:r>
              <a:rPr lang="ru-RU" sz="1600" dirty="0" smtClean="0"/>
              <a:t> </a:t>
            </a:r>
            <a:r>
              <a:rPr lang="ru-RU" sz="1600" dirty="0" err="1" smtClean="0"/>
              <a:t>заміж</a:t>
            </a:r>
            <a:r>
              <a:rPr lang="ru-RU" sz="1600" dirty="0" smtClean="0"/>
              <a:t>.</a:t>
            </a:r>
          </a:p>
          <a:p>
            <a:pPr marL="447675" indent="-447675" eaLnBrk="0" hangingPunct="0">
              <a:spcBef>
                <a:spcPct val="20000"/>
              </a:spcBef>
              <a:buClr>
                <a:schemeClr val="accent1"/>
              </a:buClr>
              <a:buSzPct val="70000"/>
              <a:buFont typeface="Wingdings" pitchFamily="2" charset="2"/>
              <a:buChar char="n"/>
            </a:pPr>
            <a:r>
              <a:rPr lang="ru-RU" sz="1600" dirty="0" smtClean="0"/>
              <a:t>1653 </a:t>
            </a:r>
            <a:r>
              <a:rPr lang="ru-RU" sz="1600" dirty="0" err="1" smtClean="0"/>
              <a:t>роц</a:t>
            </a:r>
            <a:r>
              <a:rPr lang="uk-UA" sz="1600" dirty="0" smtClean="0"/>
              <a:t>і-  </a:t>
            </a:r>
            <a:r>
              <a:rPr lang="ru-RU" sz="1600" dirty="0" err="1" smtClean="0"/>
              <a:t>Вітчим</a:t>
            </a:r>
            <a:r>
              <a:rPr lang="ru-RU" sz="1600" dirty="0" smtClean="0"/>
              <a:t> помер .</a:t>
            </a:r>
          </a:p>
          <a:p>
            <a:pPr marL="447675" indent="-447675" eaLnBrk="0" hangingPunct="0">
              <a:spcBef>
                <a:spcPct val="20000"/>
              </a:spcBef>
              <a:buClr>
                <a:schemeClr val="accent1"/>
              </a:buClr>
              <a:buSzPct val="70000"/>
              <a:buFont typeface="Wingdings" pitchFamily="2" charset="2"/>
              <a:buChar char="n"/>
            </a:pPr>
            <a:r>
              <a:rPr lang="ru-RU" sz="1600" dirty="0" smtClean="0"/>
              <a:t>1655 </a:t>
            </a:r>
            <a:r>
              <a:rPr lang="ru-RU" sz="1600" dirty="0" err="1" smtClean="0"/>
              <a:t>році</a:t>
            </a:r>
            <a:r>
              <a:rPr lang="ru-RU" sz="1600" dirty="0" smtClean="0"/>
              <a:t>- Ньютона </a:t>
            </a:r>
            <a:r>
              <a:rPr lang="ru-RU" sz="1600" dirty="0" err="1" smtClean="0"/>
              <a:t>віддали</a:t>
            </a:r>
            <a:r>
              <a:rPr lang="ru-RU" sz="1600" dirty="0" smtClean="0"/>
              <a:t> </a:t>
            </a:r>
            <a:r>
              <a:rPr lang="ru-RU" sz="1600" dirty="0" err="1" smtClean="0"/>
              <a:t>вчитися</a:t>
            </a:r>
            <a:r>
              <a:rPr lang="ru-RU" sz="1600" dirty="0" smtClean="0"/>
              <a:t> в </a:t>
            </a:r>
            <a:r>
              <a:rPr lang="ru-RU" sz="1600" dirty="0" err="1" smtClean="0"/>
              <a:t>розташовану</a:t>
            </a:r>
            <a:r>
              <a:rPr lang="ru-RU" sz="1600" dirty="0" smtClean="0"/>
              <a:t> </a:t>
            </a:r>
            <a:r>
              <a:rPr lang="ru-RU" sz="1600" dirty="0" err="1" smtClean="0"/>
              <a:t>неподалік</a:t>
            </a:r>
            <a:r>
              <a:rPr lang="ru-RU" sz="1600" dirty="0" smtClean="0"/>
              <a:t> школу в </a:t>
            </a:r>
            <a:r>
              <a:rPr lang="ru-RU" sz="1600" dirty="0" err="1" smtClean="0"/>
              <a:t>Грентемі</a:t>
            </a:r>
            <a:r>
              <a:rPr lang="ru-RU" sz="1600" dirty="0" smtClean="0"/>
              <a:t>.</a:t>
            </a:r>
          </a:p>
          <a:p>
            <a:pPr marL="447675" indent="-447675" eaLnBrk="0" hangingPunct="0">
              <a:spcBef>
                <a:spcPct val="20000"/>
              </a:spcBef>
              <a:buClr>
                <a:schemeClr val="accent1"/>
              </a:buClr>
              <a:buSzPct val="70000"/>
              <a:buFont typeface="Wingdings" pitchFamily="2" charset="2"/>
              <a:buChar char="n"/>
            </a:pPr>
            <a:r>
              <a:rPr lang="uk-UA" sz="1600" dirty="0" smtClean="0"/>
              <a:t>29 жовтня 1669 року - Ньютона обрали його спадкоємцем, професором математики й оптики </a:t>
            </a:r>
            <a:r>
              <a:rPr lang="uk-UA" sz="1600" dirty="0" err="1" smtClean="0"/>
              <a:t>Трініті-коледжу</a:t>
            </a:r>
            <a:r>
              <a:rPr lang="uk-UA" sz="1600" dirty="0" smtClean="0"/>
              <a:t>.</a:t>
            </a:r>
          </a:p>
          <a:p>
            <a:pPr marL="447675" indent="-447675" eaLnBrk="0" hangingPunct="0">
              <a:spcBef>
                <a:spcPct val="20000"/>
              </a:spcBef>
              <a:buClr>
                <a:schemeClr val="accent1"/>
              </a:buClr>
              <a:buSzPct val="70000"/>
              <a:buFont typeface="Wingdings" pitchFamily="2" charset="2"/>
              <a:buChar char="n"/>
            </a:pPr>
            <a:r>
              <a:rPr lang="uk-UA" sz="1600" dirty="0" smtClean="0"/>
              <a:t>січні 1672 </a:t>
            </a:r>
            <a:r>
              <a:rPr lang="uk-UA" sz="1600" dirty="0" err="1" smtClean="0"/>
              <a:t>році-</a:t>
            </a:r>
            <a:r>
              <a:rPr lang="uk-UA" sz="1600" dirty="0" smtClean="0"/>
              <a:t>  його обирали членом Королівського товариства.</a:t>
            </a:r>
          </a:p>
          <a:p>
            <a:pPr marL="447675" indent="-447675" eaLnBrk="0" hangingPunct="0">
              <a:spcBef>
                <a:spcPct val="20000"/>
              </a:spcBef>
              <a:buClr>
                <a:schemeClr val="accent1"/>
              </a:buClr>
              <a:buSzPct val="70000"/>
              <a:buFont typeface="Wingdings" pitchFamily="2" charset="2"/>
              <a:buChar char="n"/>
            </a:pPr>
            <a:r>
              <a:rPr lang="uk-UA" sz="1600" dirty="0" smtClean="0"/>
              <a:t>У травні 1677 </a:t>
            </a:r>
            <a:r>
              <a:rPr lang="uk-UA" sz="1600" dirty="0" err="1" smtClean="0"/>
              <a:t>року-</a:t>
            </a:r>
            <a:r>
              <a:rPr lang="uk-UA" sz="1600" dirty="0" smtClean="0"/>
              <a:t>  зненацька вмер 47-літній </a:t>
            </a:r>
            <a:r>
              <a:rPr lang="uk-UA" sz="1600" dirty="0" err="1" smtClean="0"/>
              <a:t>Барроу</a:t>
            </a:r>
            <a:r>
              <a:rPr lang="uk-UA" sz="1600" dirty="0" smtClean="0"/>
              <a:t>.</a:t>
            </a:r>
          </a:p>
          <a:p>
            <a:pPr marL="447675" indent="-447675" eaLnBrk="0" hangingPunct="0">
              <a:spcBef>
                <a:spcPct val="20000"/>
              </a:spcBef>
              <a:buClr>
                <a:schemeClr val="accent1"/>
              </a:buClr>
              <a:buSzPct val="70000"/>
              <a:buFont typeface="Wingdings" pitchFamily="2" charset="2"/>
              <a:buChar char="n"/>
            </a:pPr>
            <a:r>
              <a:rPr lang="uk-UA" sz="1600" dirty="0" smtClean="0"/>
              <a:t> </a:t>
            </a:r>
            <a:r>
              <a:rPr lang="ru-RU" sz="1600" dirty="0" smtClean="0"/>
              <a:t>У 1671 </a:t>
            </a:r>
            <a:r>
              <a:rPr lang="ru-RU" sz="1600" dirty="0" err="1" smtClean="0"/>
              <a:t>роц</a:t>
            </a:r>
            <a:r>
              <a:rPr lang="uk-UA" sz="1600" smtClean="0"/>
              <a:t>і- </a:t>
            </a:r>
            <a:r>
              <a:rPr lang="ru-RU" sz="1600" smtClean="0"/>
              <a:t> </a:t>
            </a:r>
            <a:r>
              <a:rPr lang="ru-RU" sz="1600" dirty="0" smtClean="0"/>
              <a:t>Ньютон </a:t>
            </a:r>
            <a:r>
              <a:rPr lang="ru-RU" sz="1600" dirty="0" err="1" smtClean="0"/>
              <a:t>виготовив</a:t>
            </a:r>
            <a:r>
              <a:rPr lang="ru-RU" sz="1600" dirty="0" smtClean="0"/>
              <a:t> </a:t>
            </a:r>
            <a:r>
              <a:rPr lang="ru-RU" sz="1600" dirty="0" err="1" smtClean="0"/>
              <a:t>телеекоп-рефлектор</a:t>
            </a:r>
            <a:r>
              <a:rPr lang="ru-RU" sz="1600" dirty="0" smtClean="0"/>
              <a:t> </a:t>
            </a:r>
            <a:r>
              <a:rPr lang="ru-RU" sz="1600" dirty="0" err="1" smtClean="0"/>
              <a:t>з</a:t>
            </a:r>
            <a:r>
              <a:rPr lang="ru-RU" sz="1600" dirty="0" smtClean="0"/>
              <a:t> </a:t>
            </a:r>
            <a:r>
              <a:rPr lang="ru-RU" sz="1600" dirty="0" err="1" smtClean="0"/>
              <a:t>діаметром</a:t>
            </a:r>
            <a:r>
              <a:rPr lang="ru-RU" sz="1600" dirty="0" smtClean="0"/>
              <a:t> </a:t>
            </a:r>
            <a:r>
              <a:rPr lang="ru-RU" sz="1600" dirty="0" err="1" smtClean="0"/>
              <a:t>дзеркала</a:t>
            </a:r>
            <a:r>
              <a:rPr lang="ru-RU" sz="1600" dirty="0" smtClean="0"/>
              <a:t> </a:t>
            </a:r>
            <a:r>
              <a:rPr lang="ru-RU" sz="1600" dirty="0" err="1" smtClean="0"/>
              <a:t>близько</a:t>
            </a:r>
            <a:r>
              <a:rPr lang="ru-RU" sz="1600" dirty="0" smtClean="0"/>
              <a:t> 2 м </a:t>
            </a:r>
            <a:r>
              <a:rPr lang="ru-RU" sz="1600" dirty="0" err="1" smtClean="0"/>
              <a:t>і</a:t>
            </a:r>
            <a:r>
              <a:rPr lang="ru-RU" sz="1600" dirty="0" smtClean="0"/>
              <a:t> </a:t>
            </a:r>
            <a:r>
              <a:rPr lang="ru-RU" sz="1600" dirty="0" err="1" smtClean="0"/>
              <a:t>відправив</a:t>
            </a:r>
            <a:r>
              <a:rPr lang="ru-RU" sz="1600" dirty="0" smtClean="0"/>
              <a:t> </a:t>
            </a:r>
            <a:r>
              <a:rPr lang="ru-RU" sz="1600" dirty="0" err="1" smtClean="0"/>
              <a:t>його</a:t>
            </a:r>
            <a:r>
              <a:rPr lang="ru-RU" sz="1600" dirty="0" smtClean="0"/>
              <a:t> королю</a:t>
            </a:r>
            <a:endParaRPr lang="ru-RU" sz="1500" dirty="0"/>
          </a:p>
        </p:txBody>
      </p:sp>
      <p:sp>
        <p:nvSpPr>
          <p:cNvPr id="81930" name="Rectangle 10"/>
          <p:cNvSpPr>
            <a:spLocks noChangeArrowheads="1"/>
          </p:cNvSpPr>
          <p:nvPr/>
        </p:nvSpPr>
        <p:spPr bwMode="auto">
          <a:xfrm>
            <a:off x="179388" y="0"/>
            <a:ext cx="1439862" cy="476250"/>
          </a:xfrm>
          <a:prstGeom prst="rect">
            <a:avLst/>
          </a:prstGeom>
          <a:noFill/>
          <a:ln w="9525">
            <a:noFill/>
            <a:miter lim="800000"/>
            <a:headEnd/>
            <a:tailEnd/>
          </a:ln>
        </p:spPr>
        <p:txBody>
          <a:bodyPr anchor="b"/>
          <a:lstStyle/>
          <a:p>
            <a:pPr eaLnBrk="0" hangingPunct="0"/>
            <a:endParaRPr lang="ru-RU" sz="1600" dirty="0">
              <a:solidFill>
                <a:schemeClr val="tx2"/>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8"/>
          <p:cNvSpPr>
            <a:spLocks noGrp="1" noChangeArrowheads="1"/>
          </p:cNvSpPr>
          <p:nvPr>
            <p:ph type="sldNum" sz="quarter" idx="12"/>
          </p:nvPr>
        </p:nvSpPr>
        <p:spPr>
          <a:ln/>
        </p:spPr>
        <p:txBody>
          <a:bodyPr/>
          <a:lstStyle/>
          <a:p>
            <a:pPr>
              <a:defRPr/>
            </a:pPr>
            <a:fld id="{14251CBF-C5ED-4C53-843F-20407F86A311}" type="slidenum">
              <a:rPr lang="ru-RU"/>
              <a:pPr>
                <a:defRPr/>
              </a:pPr>
              <a:t>9</a:t>
            </a:fld>
            <a:endParaRPr lang="ru-RU"/>
          </a:p>
        </p:txBody>
      </p:sp>
      <p:sp>
        <p:nvSpPr>
          <p:cNvPr id="83975" name="Rectangle 7"/>
          <p:cNvSpPr>
            <a:spLocks noGrp="1" noChangeArrowheads="1"/>
          </p:cNvSpPr>
          <p:nvPr>
            <p:ph type="title"/>
          </p:nvPr>
        </p:nvSpPr>
        <p:spPr/>
        <p:txBody>
          <a:bodyPr/>
          <a:lstStyle/>
          <a:p>
            <a:pPr algn="ctr"/>
            <a:r>
              <a:rPr lang="ru-RU" dirty="0" smtClean="0"/>
              <a:t>Ньютон  </a:t>
            </a:r>
            <a:r>
              <a:rPr lang="uk-UA" dirty="0" smtClean="0"/>
              <a:t>і </a:t>
            </a:r>
            <a:r>
              <a:rPr lang="ru-RU" dirty="0" smtClean="0"/>
              <a:t>Меншиков</a:t>
            </a:r>
          </a:p>
        </p:txBody>
      </p:sp>
      <p:pic>
        <p:nvPicPr>
          <p:cNvPr id="83976" name="Picture 8" descr="00000001 - копия (11)"/>
          <p:cNvPicPr>
            <a:picLocks noChangeAspect="1" noChangeArrowheads="1"/>
          </p:cNvPicPr>
          <p:nvPr/>
        </p:nvPicPr>
        <p:blipFill>
          <a:blip r:embed="rId2" cstate="print"/>
          <a:srcRect/>
          <a:stretch>
            <a:fillRect/>
          </a:stretch>
        </p:blipFill>
        <p:spPr bwMode="auto">
          <a:xfrm>
            <a:off x="4787900" y="3573463"/>
            <a:ext cx="2373313" cy="3141662"/>
          </a:xfrm>
          <a:prstGeom prst="rect">
            <a:avLst/>
          </a:prstGeom>
          <a:noFill/>
        </p:spPr>
      </p:pic>
      <p:pic>
        <p:nvPicPr>
          <p:cNvPr id="83977" name="Picture 9" descr="00000001 - копия (8)"/>
          <p:cNvPicPr>
            <a:picLocks noChangeAspect="1" noChangeArrowheads="1"/>
          </p:cNvPicPr>
          <p:nvPr/>
        </p:nvPicPr>
        <p:blipFill>
          <a:blip r:embed="rId3" cstate="print"/>
          <a:srcRect/>
          <a:stretch>
            <a:fillRect/>
          </a:stretch>
        </p:blipFill>
        <p:spPr bwMode="auto">
          <a:xfrm>
            <a:off x="2268538" y="3573463"/>
            <a:ext cx="2335212" cy="3141662"/>
          </a:xfrm>
          <a:prstGeom prst="rect">
            <a:avLst/>
          </a:prstGeom>
          <a:noFill/>
        </p:spPr>
      </p:pic>
      <p:sp>
        <p:nvSpPr>
          <p:cNvPr id="83982" name="Rectangle 14"/>
          <p:cNvSpPr>
            <a:spLocks noChangeArrowheads="1"/>
          </p:cNvSpPr>
          <p:nvPr/>
        </p:nvSpPr>
        <p:spPr bwMode="auto">
          <a:xfrm>
            <a:off x="574675" y="1484313"/>
            <a:ext cx="8569325" cy="1657350"/>
          </a:xfrm>
          <a:prstGeom prst="rect">
            <a:avLst/>
          </a:prstGeom>
          <a:noFill/>
          <a:ln w="9525">
            <a:noFill/>
            <a:miter lim="800000"/>
            <a:headEnd/>
            <a:tailEnd/>
          </a:ln>
        </p:spPr>
        <p:txBody>
          <a:bodyPr/>
          <a:lstStyle/>
          <a:p>
            <a:pPr marL="447675" indent="-447675" eaLnBrk="0" hangingPunct="0">
              <a:spcBef>
                <a:spcPct val="20000"/>
              </a:spcBef>
              <a:buClr>
                <a:schemeClr val="accent1"/>
              </a:buClr>
              <a:buSzPct val="70000"/>
              <a:buFont typeface="Wingdings" pitchFamily="2" charset="2"/>
              <a:buChar char="n"/>
            </a:pPr>
            <a:r>
              <a:rPr lang="ru-RU" sz="1400" b="1" dirty="0">
                <a:solidFill>
                  <a:schemeClr val="tx2"/>
                </a:solidFill>
                <a:latin typeface="Arno Pro Display" pitchFamily="18" charset="0"/>
              </a:rPr>
              <a:t>В 1698 </a:t>
            </a:r>
            <a:r>
              <a:rPr lang="ru-RU" sz="1400" b="1" dirty="0" smtClean="0">
                <a:solidFill>
                  <a:schemeClr val="tx2"/>
                </a:solidFill>
                <a:latin typeface="Arno Pro Display" pitchFamily="18" charset="0"/>
              </a:rPr>
              <a:t>року </a:t>
            </a:r>
            <a:r>
              <a:rPr lang="ru-RU" sz="1400" b="1" dirty="0" err="1" smtClean="0">
                <a:solidFill>
                  <a:schemeClr val="tx2"/>
                </a:solidFill>
                <a:latin typeface="Arno Pro Display" pitchFamily="18" charset="0"/>
              </a:rPr>
              <a:t>І</a:t>
            </a:r>
            <a:r>
              <a:rPr lang="ru-RU" sz="1400" dirty="0" err="1" smtClean="0">
                <a:solidFill>
                  <a:schemeClr val="tx2"/>
                </a:solidFill>
                <a:latin typeface="Arno Pro Display" pitchFamily="18" charset="0"/>
              </a:rPr>
              <a:t>саак</a:t>
            </a:r>
            <a:r>
              <a:rPr lang="ru-RU" sz="1400" dirty="0" smtClean="0">
                <a:solidFill>
                  <a:schemeClr val="tx2"/>
                </a:solidFill>
                <a:latin typeface="Arno Pro Display" pitchFamily="18" charset="0"/>
              </a:rPr>
              <a:t> </a:t>
            </a:r>
            <a:r>
              <a:rPr lang="ru-RU" sz="1400" dirty="0">
                <a:solidFill>
                  <a:schemeClr val="tx2"/>
                </a:solidFill>
                <a:latin typeface="Arno Pro Display" pitchFamily="18" charset="0"/>
              </a:rPr>
              <a:t>Ньютон </a:t>
            </a:r>
            <a:r>
              <a:rPr lang="ru-RU" sz="1400" dirty="0" err="1" smtClean="0">
                <a:solidFill>
                  <a:schemeClr val="tx2"/>
                </a:solidFill>
                <a:latin typeface="Arno Pro Display" pitchFamily="18" charset="0"/>
              </a:rPr>
              <a:t>познайомився</a:t>
            </a:r>
            <a:r>
              <a:rPr lang="ru-RU" sz="1400" dirty="0" smtClean="0">
                <a:solidFill>
                  <a:schemeClr val="tx2"/>
                </a:solidFill>
                <a:latin typeface="Arno Pro Display" pitchFamily="18" charset="0"/>
              </a:rPr>
              <a:t>  </a:t>
            </a:r>
            <a:r>
              <a:rPr lang="ru-RU" sz="1400" dirty="0" err="1" smtClean="0">
                <a:solidFill>
                  <a:schemeClr val="tx2"/>
                </a:solidFill>
                <a:latin typeface="Arno Pro Display" pitchFamily="18" charset="0"/>
              </a:rPr>
              <a:t>з</a:t>
            </a:r>
            <a:r>
              <a:rPr lang="ru-RU" sz="1400" dirty="0" smtClean="0">
                <a:solidFill>
                  <a:schemeClr val="tx2"/>
                </a:solidFill>
                <a:latin typeface="Arno Pro Display" pitchFamily="18" charset="0"/>
              </a:rPr>
              <a:t>   </a:t>
            </a:r>
            <a:r>
              <a:rPr lang="ru-RU" sz="1400" dirty="0" err="1" smtClean="0">
                <a:solidFill>
                  <a:schemeClr val="tx2"/>
                </a:solidFill>
                <a:latin typeface="Arno Pro Display" pitchFamily="18" charset="0"/>
              </a:rPr>
              <a:t>Олександром</a:t>
            </a:r>
            <a:r>
              <a:rPr lang="ru-RU" sz="1400" dirty="0" smtClean="0">
                <a:solidFill>
                  <a:schemeClr val="tx2"/>
                </a:solidFill>
                <a:latin typeface="Arno Pro Display" pitchFamily="18" charset="0"/>
              </a:rPr>
              <a:t>  Даниловичем </a:t>
            </a:r>
            <a:r>
              <a:rPr lang="ru-RU" sz="1400" dirty="0" err="1" smtClean="0">
                <a:solidFill>
                  <a:schemeClr val="tx2"/>
                </a:solidFill>
                <a:latin typeface="Arno Pro Display" pitchFamily="18" charset="0"/>
              </a:rPr>
              <a:t>Меншиковим</a:t>
            </a:r>
            <a:r>
              <a:rPr lang="ru-RU" sz="1400" dirty="0">
                <a:solidFill>
                  <a:schemeClr val="tx2"/>
                </a:solidFill>
                <a:latin typeface="Arno Pro Display" pitchFamily="18" charset="0"/>
              </a:rPr>
              <a:t>.</a:t>
            </a:r>
          </a:p>
          <a:p>
            <a:pPr marL="447675" indent="-447675" eaLnBrk="0" hangingPunct="0">
              <a:spcBef>
                <a:spcPct val="20000"/>
              </a:spcBef>
              <a:buClr>
                <a:schemeClr val="accent1"/>
              </a:buClr>
              <a:buSzPct val="70000"/>
              <a:buFont typeface="Wingdings" pitchFamily="2" charset="2"/>
              <a:buChar char="n"/>
            </a:pPr>
            <a:r>
              <a:rPr lang="ru-RU" sz="1400" dirty="0">
                <a:solidFill>
                  <a:schemeClr val="tx2"/>
                </a:solidFill>
                <a:latin typeface="Arno Pro Display" pitchFamily="18" charset="0"/>
              </a:rPr>
              <a:t>16 </a:t>
            </a:r>
            <a:r>
              <a:rPr lang="ru-RU" sz="1400" dirty="0" err="1" smtClean="0">
                <a:solidFill>
                  <a:schemeClr val="tx2"/>
                </a:solidFill>
                <a:latin typeface="Arno Pro Display" pitchFamily="18" charset="0"/>
              </a:rPr>
              <a:t>років</a:t>
            </a:r>
            <a:r>
              <a:rPr lang="ru-RU" sz="1400" dirty="0" smtClean="0">
                <a:solidFill>
                  <a:schemeClr val="tx2"/>
                </a:solidFill>
                <a:latin typeface="Arno Pro Display" pitchFamily="18" charset="0"/>
              </a:rPr>
              <a:t>  тому, </a:t>
            </a:r>
            <a:r>
              <a:rPr lang="ru-RU" sz="1400" dirty="0">
                <a:solidFill>
                  <a:schemeClr val="tx2"/>
                </a:solidFill>
                <a:latin typeface="Arno Pro Display" pitchFamily="18" charset="0"/>
              </a:rPr>
              <a:t>в </a:t>
            </a:r>
            <a:r>
              <a:rPr lang="ru-RU" sz="1400" dirty="0" smtClean="0">
                <a:solidFill>
                  <a:schemeClr val="tx2"/>
                </a:solidFill>
                <a:latin typeface="Arno Pro Display" pitchFamily="18" charset="0"/>
              </a:rPr>
              <a:t> </a:t>
            </a:r>
            <a:r>
              <a:rPr lang="ru-RU" sz="1400" b="1" dirty="0">
                <a:solidFill>
                  <a:schemeClr val="tx2"/>
                </a:solidFill>
                <a:latin typeface="Arno Pro Display" pitchFamily="18" charset="0"/>
              </a:rPr>
              <a:t>1714 г</a:t>
            </a:r>
            <a:r>
              <a:rPr lang="ru-RU" sz="1400" dirty="0">
                <a:solidFill>
                  <a:schemeClr val="tx2"/>
                </a:solidFill>
                <a:latin typeface="Arno Pro Display" pitchFamily="18" charset="0"/>
              </a:rPr>
              <a:t>, Меншиков </a:t>
            </a:r>
            <a:r>
              <a:rPr lang="ru-RU" sz="1400" dirty="0" err="1" smtClean="0">
                <a:solidFill>
                  <a:schemeClr val="tx2"/>
                </a:solidFill>
                <a:latin typeface="Arno Pro Display" pitchFamily="18" charset="0"/>
              </a:rPr>
              <a:t>звернувся</a:t>
            </a:r>
            <a:r>
              <a:rPr lang="ru-RU" sz="1400" dirty="0" smtClean="0">
                <a:solidFill>
                  <a:schemeClr val="tx2"/>
                </a:solidFill>
                <a:latin typeface="Arno Pro Display" pitchFamily="18" charset="0"/>
              </a:rPr>
              <a:t>  до  І0сааку Ньютона, ставшим </a:t>
            </a:r>
            <a:r>
              <a:rPr lang="ru-RU" sz="1400" dirty="0">
                <a:solidFill>
                  <a:schemeClr val="tx2"/>
                </a:solidFill>
                <a:latin typeface="Arno Pro Display" pitchFamily="18" charset="0"/>
              </a:rPr>
              <a:t>в </a:t>
            </a:r>
            <a:r>
              <a:rPr lang="ru-RU" sz="1400" b="1" dirty="0">
                <a:solidFill>
                  <a:schemeClr val="tx2"/>
                </a:solidFill>
                <a:latin typeface="Arno Pro Display" pitchFamily="18" charset="0"/>
              </a:rPr>
              <a:t>1703 г</a:t>
            </a:r>
            <a:r>
              <a:rPr lang="ru-RU" sz="1400" dirty="0">
                <a:solidFill>
                  <a:schemeClr val="tx2"/>
                </a:solidFill>
                <a:latin typeface="Arno Pro Display" pitchFamily="18" charset="0"/>
              </a:rPr>
              <a:t>  президентом Лондонского </a:t>
            </a:r>
            <a:r>
              <a:rPr lang="ru-RU" sz="1400" dirty="0" err="1" smtClean="0">
                <a:solidFill>
                  <a:schemeClr val="tx2"/>
                </a:solidFill>
                <a:latin typeface="Arno Pro Display" pitchFamily="18" charset="0"/>
              </a:rPr>
              <a:t>королівського</a:t>
            </a:r>
            <a:r>
              <a:rPr lang="ru-RU" sz="1400" dirty="0" smtClean="0">
                <a:solidFill>
                  <a:schemeClr val="tx2"/>
                </a:solidFill>
                <a:latin typeface="Arno Pro Display" pitchFamily="18" charset="0"/>
              </a:rPr>
              <a:t>  со, </a:t>
            </a:r>
            <a:r>
              <a:rPr lang="ru-RU" sz="1400" dirty="0">
                <a:solidFill>
                  <a:schemeClr val="tx2"/>
                </a:solidFill>
                <a:latin typeface="Arno Pro Display" pitchFamily="18" charset="0"/>
              </a:rPr>
              <a:t>с просьбой принять его в члены этой влиятельной академии. Понимая, что «на сие почетное избрание не должно притязать легкомысленно, а надобны многие заслуги», Меншиков в своем письме обещал Ньютону быть «небесполезным членом общества», содействовать и впредь всеми возможными способами развитию науки в России.</a:t>
            </a:r>
          </a:p>
          <a:p>
            <a:pPr marL="447675" indent="-447675" eaLnBrk="0" hangingPunct="0">
              <a:spcBef>
                <a:spcPct val="20000"/>
              </a:spcBef>
              <a:buClr>
                <a:schemeClr val="accent1"/>
              </a:buClr>
              <a:buSzPct val="70000"/>
              <a:buFont typeface="Wingdings" pitchFamily="2" charset="2"/>
              <a:buChar char="n"/>
            </a:pPr>
            <a:r>
              <a:rPr lang="ru-RU" sz="1400" dirty="0">
                <a:solidFill>
                  <a:schemeClr val="tx2"/>
                </a:solidFill>
                <a:latin typeface="Arno Pro Display" pitchFamily="18" charset="0"/>
              </a:rPr>
              <a:t>За выдающиеся заслуги, покровительство наукам Меншикова и избрали членом королевского общества. </a:t>
            </a:r>
            <a:r>
              <a:rPr lang="ru-RU" sz="1400" dirty="0" smtClean="0">
                <a:solidFill>
                  <a:schemeClr val="tx2"/>
                </a:solidFill>
                <a:latin typeface="Arno Pro Display" pitchFamily="18" charset="0"/>
              </a:rPr>
              <a:t> </a:t>
            </a:r>
            <a:endParaRPr lang="ru-RU" sz="1400" dirty="0">
              <a:solidFill>
                <a:schemeClr val="tx2"/>
              </a:solidFill>
              <a:latin typeface="Arno Pro Display"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3975"/>
                                        </p:tgtEl>
                                        <p:attrNameLst>
                                          <p:attrName>style.visibility</p:attrName>
                                        </p:attrNameLst>
                                      </p:cBhvr>
                                      <p:to>
                                        <p:strVal val="visible"/>
                                      </p:to>
                                    </p:set>
                                    <p:animEffect transition="in" filter="blinds(horizontal)">
                                      <p:cBhvr>
                                        <p:cTn id="7" dur="500"/>
                                        <p:tgtEl>
                                          <p:spTgt spid="839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201</TotalTime>
  <Words>1310</Words>
  <Application>Microsoft Office PowerPoint</Application>
  <PresentationFormat>Экран (4:3)</PresentationFormat>
  <Paragraphs>121</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Бумажная</vt:lpstr>
      <vt:lpstr>Біографія –  Ісаака Ньютона</vt:lpstr>
      <vt:lpstr>Слайд 2</vt:lpstr>
      <vt:lpstr>Слайд 3</vt:lpstr>
      <vt:lpstr>Біографія Ісаака Ньютона</vt:lpstr>
      <vt:lpstr>Слайд 5</vt:lpstr>
      <vt:lpstr>Слайд 6</vt:lpstr>
      <vt:lpstr>Слайд 7</vt:lpstr>
      <vt:lpstr>Знамениті дати</vt:lpstr>
      <vt:lpstr>Ньютон  і Меншиков</vt:lpstr>
      <vt:lpstr>Легенда про яблуко</vt:lpstr>
      <vt:lpstr>  Основні закони класичної механіки  Перший закон Ньютона</vt:lpstr>
      <vt:lpstr>Другий і Третій закони Ньютона</vt:lpstr>
      <vt:lpstr>Закон всесвітнього тяжіння</vt:lpstr>
      <vt:lpstr> Оптика Кольце Ньютона</vt:lpstr>
      <vt:lpstr>Телескоп</vt:lpstr>
      <vt:lpstr>Астрономія </vt:lpstr>
      <vt:lpstr>Праці, опубліковані при житті</vt:lpstr>
      <vt:lpstr>Последние строки</vt:lpstr>
      <vt:lpstr>Висновок</vt:lpstr>
      <vt:lpstr>Слайд 20</vt:lpstr>
    </vt:vector>
  </TitlesOfParts>
  <Company>DG Win&amp;Soft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Admin</cp:lastModifiedBy>
  <cp:revision>25</cp:revision>
  <dcterms:created xsi:type="dcterms:W3CDTF">2014-05-10T22:16:48Z</dcterms:created>
  <dcterms:modified xsi:type="dcterms:W3CDTF">2014-05-14T19:59:50Z</dcterms:modified>
</cp:coreProperties>
</file>