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F22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9A8771D-2939-4798-A07B-BFFD356F96C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168B388-8BC2-4331-B4EE-579AAE3B014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9" y="1973907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8817"/>
            <a:ext cx="71266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/>
              </a:rPr>
              <a:t>Інфрачервоне</a:t>
            </a:r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/>
              </a:rPr>
              <a:t> </a:t>
            </a:r>
            <a:r>
              <a:rPr lang="ru-RU" sz="7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/>
              </a:rPr>
              <a:t>випромінювання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" y="2708920"/>
            <a:ext cx="6984285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24" y="5013176"/>
            <a:ext cx="3648191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40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3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924800" cy="1143000"/>
          </a:xfrm>
        </p:spPr>
        <p:txBody>
          <a:bodyPr/>
          <a:lstStyle/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Інфрачервоне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випромінювання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оптичне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випромінювання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довжиною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хвилі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більшою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ніж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 видимого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випромінювання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відповідає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довжині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хвилі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більшій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приблизно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750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725144"/>
            <a:ext cx="7850832" cy="300608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Людське</a:t>
            </a:r>
            <a:r>
              <a:rPr lang="ru-RU" sz="2400" dirty="0" smtClean="0"/>
              <a:t> </a:t>
            </a:r>
            <a:r>
              <a:rPr lang="ru-RU" sz="2400" dirty="0"/>
              <a:t>око не </a:t>
            </a:r>
            <a:r>
              <a:rPr lang="ru-RU" sz="2400" dirty="0" err="1"/>
              <a:t>бачить</a:t>
            </a:r>
            <a:r>
              <a:rPr lang="ru-RU" sz="2400" dirty="0"/>
              <a:t> </a:t>
            </a:r>
            <a:r>
              <a:rPr lang="ru-RU" sz="2400" dirty="0" err="1"/>
              <a:t>інфрачервоного</a:t>
            </a:r>
            <a:r>
              <a:rPr lang="ru-RU" sz="2400" dirty="0"/>
              <a:t> </a:t>
            </a:r>
            <a:r>
              <a:rPr lang="ru-RU" sz="2400" dirty="0" err="1"/>
              <a:t>випромінювання</a:t>
            </a:r>
            <a:r>
              <a:rPr lang="ru-RU" sz="2400" dirty="0"/>
              <a:t>,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dirty="0" err="1"/>
              <a:t>чуття</a:t>
            </a:r>
            <a:r>
              <a:rPr lang="ru-RU" sz="2400" dirty="0"/>
              <a:t>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змій</a:t>
            </a:r>
            <a:r>
              <a:rPr lang="ru-RU" sz="2400" dirty="0"/>
              <a:t> та </a:t>
            </a:r>
            <a:r>
              <a:rPr lang="ru-RU" sz="2400" dirty="0" err="1"/>
              <a:t>кажанів</a:t>
            </a:r>
            <a:r>
              <a:rPr lang="ru-RU" sz="2400" dirty="0"/>
              <a:t>, </a:t>
            </a:r>
            <a:r>
              <a:rPr lang="ru-RU" sz="2400" dirty="0" err="1"/>
              <a:t>сприймають</a:t>
            </a:r>
            <a:r>
              <a:rPr lang="ru-RU" sz="2400" dirty="0"/>
              <a:t> </a:t>
            </a:r>
            <a:r>
              <a:rPr lang="ru-RU" sz="2400" dirty="0" err="1"/>
              <a:t>інфрачервоне</a:t>
            </a:r>
            <a:r>
              <a:rPr lang="ru-RU" sz="2400" dirty="0"/>
              <a:t> </a:t>
            </a:r>
            <a:r>
              <a:rPr lang="ru-RU" sz="2400" dirty="0" err="1"/>
              <a:t>випромінювання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їм</a:t>
            </a:r>
            <a:r>
              <a:rPr lang="ru-RU" sz="2400" dirty="0"/>
              <a:t> добре </a:t>
            </a:r>
            <a:r>
              <a:rPr lang="ru-RU" sz="2400" dirty="0" err="1"/>
              <a:t>орієнтуватися</a:t>
            </a:r>
            <a:r>
              <a:rPr lang="ru-RU" sz="2400" dirty="0"/>
              <a:t> в </a:t>
            </a:r>
            <a:r>
              <a:rPr lang="ru-RU" sz="2400" dirty="0" err="1"/>
              <a:t>темряві</a:t>
            </a:r>
            <a:r>
              <a:rPr lang="ru-RU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3" y="249289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15995"/>
            <a:ext cx="2650033" cy="2120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43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7924800" cy="1143000"/>
          </a:xfrm>
        </p:spPr>
        <p:txBody>
          <a:bodyPr/>
          <a:lstStyle/>
          <a:p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Інфрачервоні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промені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випромінюються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всіма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тілами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мають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температуру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вищу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абсолютний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нуль, максимум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інтенсивності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випромінювання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залежить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температури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47" y="3032575"/>
            <a:ext cx="6120680" cy="38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505" y="5345681"/>
            <a:ext cx="1816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Інфрачервона</a:t>
            </a:r>
            <a:r>
              <a:rPr lang="ru-RU" dirty="0" smtClean="0"/>
              <a:t> камера для комфортного </a:t>
            </a:r>
            <a:r>
              <a:rPr lang="ru-RU" dirty="0" err="1" smtClean="0"/>
              <a:t>водіння</a:t>
            </a:r>
            <a:r>
              <a:rPr lang="ru-RU" dirty="0" smtClean="0"/>
              <a:t> в </a:t>
            </a:r>
            <a:r>
              <a:rPr lang="ru-RU" dirty="0" err="1" smtClean="0"/>
              <a:t>нічний</a:t>
            </a:r>
            <a:r>
              <a:rPr lang="ru-RU" dirty="0" smtClean="0"/>
              <a:t> час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48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" y="-92358"/>
            <a:ext cx="7013238" cy="70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52536" y="0"/>
            <a:ext cx="9396536" cy="41148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При </a:t>
            </a:r>
            <a:r>
              <a:rPr lang="ru-RU" sz="2400" dirty="0" err="1">
                <a:solidFill>
                  <a:schemeClr val="accent1"/>
                </a:solidFill>
              </a:rPr>
              <a:t>підвищенні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температури</a:t>
            </a:r>
            <a:r>
              <a:rPr lang="ru-RU" sz="2400" dirty="0">
                <a:solidFill>
                  <a:schemeClr val="accent1"/>
                </a:solidFill>
              </a:rPr>
              <a:t> максимум </a:t>
            </a:r>
            <a:r>
              <a:rPr lang="ru-RU" sz="2400" dirty="0" err="1">
                <a:solidFill>
                  <a:schemeClr val="accent1"/>
                </a:solidFill>
              </a:rPr>
              <a:t>зміщується</a:t>
            </a:r>
            <a:r>
              <a:rPr lang="ru-RU" sz="2400" dirty="0">
                <a:solidFill>
                  <a:schemeClr val="accent1"/>
                </a:solidFill>
              </a:rPr>
              <a:t> в </a:t>
            </a:r>
            <a:r>
              <a:rPr lang="ru-RU" sz="2400" dirty="0" err="1">
                <a:solidFill>
                  <a:schemeClr val="accent1"/>
                </a:solidFill>
              </a:rPr>
              <a:t>бік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коротших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хвиль</a:t>
            </a:r>
            <a:r>
              <a:rPr lang="ru-RU" sz="2400" dirty="0">
                <a:solidFill>
                  <a:schemeClr val="accent1"/>
                </a:solidFill>
              </a:rPr>
              <a:t>, </a:t>
            </a:r>
            <a:r>
              <a:rPr lang="ru-RU" sz="2400" dirty="0" err="1">
                <a:solidFill>
                  <a:schemeClr val="accent1"/>
                </a:solidFill>
              </a:rPr>
              <a:t>тобто</a:t>
            </a:r>
            <a:r>
              <a:rPr lang="ru-RU" sz="2400" dirty="0">
                <a:solidFill>
                  <a:schemeClr val="accent1"/>
                </a:solidFill>
              </a:rPr>
              <a:t> в </a:t>
            </a:r>
            <a:r>
              <a:rPr lang="ru-RU" sz="2400" dirty="0" err="1">
                <a:solidFill>
                  <a:schemeClr val="accent1"/>
                </a:solidFill>
              </a:rPr>
              <a:t>напрямку</a:t>
            </a:r>
            <a:r>
              <a:rPr lang="ru-RU" sz="2400" dirty="0">
                <a:solidFill>
                  <a:schemeClr val="accent1"/>
                </a:solidFill>
              </a:rPr>
              <a:t> видимого </a:t>
            </a:r>
            <a:r>
              <a:rPr lang="ru-RU" sz="2400" dirty="0" err="1">
                <a:solidFill>
                  <a:schemeClr val="accent1"/>
                </a:solidFill>
              </a:rPr>
              <a:t>діапазону</a:t>
            </a:r>
            <a:r>
              <a:rPr lang="ru-RU" sz="2400" dirty="0">
                <a:solidFill>
                  <a:schemeClr val="accent1"/>
                </a:solidFill>
              </a:rPr>
              <a:t>. У </a:t>
            </a:r>
            <a:r>
              <a:rPr lang="ru-RU" sz="2400" dirty="0" err="1">
                <a:solidFill>
                  <a:schemeClr val="accent1"/>
                </a:solidFill>
              </a:rPr>
              <a:t>зв'язку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із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залежністю</a:t>
            </a:r>
            <a:r>
              <a:rPr lang="ru-RU" sz="2400" dirty="0">
                <a:solidFill>
                  <a:schemeClr val="accent1"/>
                </a:solidFill>
              </a:rPr>
              <a:t> спектру та </a:t>
            </a:r>
            <a:r>
              <a:rPr lang="ru-RU" sz="2400" dirty="0" err="1">
                <a:solidFill>
                  <a:schemeClr val="accent1"/>
                </a:solidFill>
              </a:rPr>
              <a:t>інтенсивності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інфрачервоного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випромінювання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від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температури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його</a:t>
            </a:r>
            <a:r>
              <a:rPr lang="ru-RU" sz="2400" dirty="0">
                <a:solidFill>
                  <a:schemeClr val="accent1"/>
                </a:solidFill>
              </a:rPr>
              <a:t> часто </a:t>
            </a:r>
            <a:r>
              <a:rPr lang="ru-RU" sz="2400" dirty="0" err="1">
                <a:solidFill>
                  <a:schemeClr val="accent1"/>
                </a:solidFill>
              </a:rPr>
              <a:t>називають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тепловим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випромінюванням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1412776"/>
            <a:ext cx="27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</a:t>
            </a:r>
            <a:r>
              <a:rPr lang="ru-RU" dirty="0" err="1" smtClean="0"/>
              <a:t>Приблизно</a:t>
            </a:r>
            <a:r>
              <a:rPr lang="ru-RU" dirty="0" smtClean="0"/>
              <a:t> 52%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над </a:t>
            </a:r>
            <a:r>
              <a:rPr lang="ru-RU" dirty="0" err="1" smtClean="0"/>
              <a:t>поверхнею</a:t>
            </a:r>
            <a:r>
              <a:rPr lang="ru-RU" dirty="0" smtClean="0"/>
              <a:t> моря в </a:t>
            </a:r>
            <a:r>
              <a:rPr lang="ru-RU" dirty="0" err="1" smtClean="0"/>
              <a:t>сонячний</a:t>
            </a:r>
            <a:r>
              <a:rPr lang="ru-RU" dirty="0" smtClean="0"/>
              <a:t> день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інфрачервоний</a:t>
            </a:r>
            <a:r>
              <a:rPr lang="ru-RU" dirty="0" smtClean="0"/>
              <a:t> </a:t>
            </a:r>
            <a:r>
              <a:rPr lang="ru-RU" dirty="0" err="1" smtClean="0"/>
              <a:t>діапазон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02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1500"/>
            <a:ext cx="7924800" cy="1143000"/>
          </a:xfrm>
        </p:spPr>
        <p:txBody>
          <a:bodyPr/>
          <a:lstStyle/>
          <a:p>
            <a:r>
              <a:rPr lang="ru-RU" dirty="0" err="1">
                <a:solidFill>
                  <a:schemeClr val="tx2"/>
                </a:solidFill>
              </a:rPr>
              <a:t>Класифікація</a:t>
            </a:r>
            <a:r>
              <a:rPr lang="ru-RU" dirty="0">
                <a:solidFill>
                  <a:schemeClr val="tx2"/>
                </a:solidFill>
              </a:rPr>
              <a:t> за </a:t>
            </a:r>
            <a:r>
              <a:rPr lang="ru-RU" dirty="0" err="1">
                <a:solidFill>
                  <a:schemeClr val="tx2"/>
                </a:solidFill>
              </a:rPr>
              <a:t>довжиною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хвилі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20688"/>
            <a:ext cx="7924800" cy="4114800"/>
          </a:xfrm>
        </p:spPr>
        <p:txBody>
          <a:bodyPr>
            <a:normAutofit/>
          </a:bodyPr>
          <a:lstStyle/>
          <a:p>
            <a:r>
              <a:rPr lang="ru-RU" sz="2000" dirty="0"/>
              <a:t>За </a:t>
            </a:r>
            <a:r>
              <a:rPr lang="ru-RU" sz="2000" dirty="0" err="1"/>
              <a:t>визначенням</a:t>
            </a:r>
            <a:r>
              <a:rPr lang="ru-RU" sz="2000" dirty="0"/>
              <a:t> </a:t>
            </a:r>
            <a:r>
              <a:rPr lang="ru-RU" sz="2000" dirty="0" err="1"/>
              <a:t>Міжнародної</a:t>
            </a:r>
            <a:r>
              <a:rPr lang="ru-RU" sz="2000" dirty="0"/>
              <a:t> </a:t>
            </a:r>
            <a:r>
              <a:rPr lang="ru-RU" sz="2000" dirty="0" err="1"/>
              <a:t>комісії</a:t>
            </a:r>
            <a:r>
              <a:rPr lang="ru-RU" sz="2000" dirty="0"/>
              <a:t> з </a:t>
            </a:r>
            <a:r>
              <a:rPr lang="ru-RU" sz="2000" dirty="0" err="1"/>
              <a:t>освітленості</a:t>
            </a:r>
            <a:r>
              <a:rPr lang="ru-RU" sz="2000" dirty="0"/>
              <a:t> за </a:t>
            </a:r>
            <a:r>
              <a:rPr lang="ru-RU" sz="2000" dirty="0" err="1"/>
              <a:t>довжиною</a:t>
            </a:r>
            <a:r>
              <a:rPr lang="ru-RU" sz="2000" dirty="0"/>
              <a:t> </a:t>
            </a:r>
            <a:r>
              <a:rPr lang="ru-RU" sz="2000" dirty="0" err="1"/>
              <a:t>хвилі</a:t>
            </a:r>
            <a:r>
              <a:rPr lang="ru-RU" sz="2000" dirty="0"/>
              <a:t> </a:t>
            </a:r>
            <a:r>
              <a:rPr lang="ru-RU" sz="2000" dirty="0" err="1"/>
              <a:t>інфрачервоне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 </a:t>
            </a:r>
            <a:r>
              <a:rPr lang="ru-RU" sz="2000" dirty="0" err="1"/>
              <a:t>підрозділяється</a:t>
            </a:r>
            <a:r>
              <a:rPr lang="ru-RU" sz="2000" dirty="0"/>
              <a:t> на три </a:t>
            </a:r>
            <a:r>
              <a:rPr lang="ru-RU" sz="2000" dirty="0" err="1" smtClean="0"/>
              <a:t>діапазони</a:t>
            </a:r>
            <a:r>
              <a:rPr lang="ru-RU" sz="2000" dirty="0" smtClean="0"/>
              <a:t>:</a:t>
            </a:r>
            <a:endParaRPr lang="ru-RU" sz="2000" dirty="0"/>
          </a:p>
          <a:p>
            <a:pPr>
              <a:buFont typeface="+mj-lt"/>
              <a:buAutoNum type="alphaLcParenR"/>
            </a:pPr>
            <a:r>
              <a:rPr lang="en-US" sz="2000" dirty="0" smtClean="0"/>
              <a:t>— </a:t>
            </a:r>
            <a:r>
              <a:rPr lang="ru-RU" sz="2000" dirty="0" err="1"/>
              <a:t>від</a:t>
            </a:r>
            <a:r>
              <a:rPr lang="ru-RU" sz="2000" dirty="0"/>
              <a:t> 700 до 1400 </a:t>
            </a:r>
            <a:r>
              <a:rPr lang="ru-RU" sz="2000" dirty="0" err="1"/>
              <a:t>нм</a:t>
            </a:r>
            <a:r>
              <a:rPr lang="ru-RU" sz="2000" dirty="0"/>
              <a:t>, </a:t>
            </a:r>
            <a:r>
              <a:rPr lang="ru-RU" sz="2000" dirty="0" err="1"/>
              <a:t>ближнє</a:t>
            </a:r>
            <a:r>
              <a:rPr lang="ru-RU" sz="2000" dirty="0"/>
              <a:t> </a:t>
            </a:r>
            <a:r>
              <a:rPr lang="ru-RU" sz="2000" dirty="0" err="1"/>
              <a:t>інфрачервоне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 </a:t>
            </a:r>
          </a:p>
          <a:p>
            <a:pPr>
              <a:buFont typeface="+mj-lt"/>
              <a:buAutoNum type="alphaLcParenR"/>
            </a:pPr>
            <a:r>
              <a:rPr lang="en-US" sz="2000" dirty="0" smtClean="0"/>
              <a:t>— </a:t>
            </a:r>
            <a:r>
              <a:rPr lang="ru-RU" sz="2000" dirty="0" err="1"/>
              <a:t>від</a:t>
            </a:r>
            <a:r>
              <a:rPr lang="ru-RU" sz="2000" dirty="0"/>
              <a:t> 1400 до 3000 </a:t>
            </a:r>
            <a:r>
              <a:rPr lang="ru-RU" sz="2000" dirty="0" err="1"/>
              <a:t>нм</a:t>
            </a:r>
            <a:r>
              <a:rPr lang="ru-RU" sz="2000" dirty="0"/>
              <a:t>, </a:t>
            </a:r>
            <a:r>
              <a:rPr lang="ru-RU" sz="2000" dirty="0" err="1"/>
              <a:t>середнє</a:t>
            </a:r>
            <a:r>
              <a:rPr lang="ru-RU" sz="2000" dirty="0"/>
              <a:t> </a:t>
            </a:r>
            <a:r>
              <a:rPr lang="ru-RU" sz="2000" dirty="0" err="1"/>
              <a:t>інфрачервоне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 </a:t>
            </a:r>
          </a:p>
          <a:p>
            <a:pPr>
              <a:buFont typeface="+mj-lt"/>
              <a:buAutoNum type="alphaLcParenR"/>
            </a:pPr>
            <a:r>
              <a:rPr lang="uk-UA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— </a:t>
            </a:r>
            <a:r>
              <a:rPr lang="ru-RU" sz="2000" dirty="0" err="1"/>
              <a:t>від</a:t>
            </a:r>
            <a:r>
              <a:rPr lang="ru-RU" sz="2000" dirty="0"/>
              <a:t> 3000 </a:t>
            </a:r>
            <a:r>
              <a:rPr lang="ru-RU" sz="2000" dirty="0" err="1"/>
              <a:t>нм</a:t>
            </a:r>
            <a:r>
              <a:rPr lang="ru-RU" sz="2000" dirty="0"/>
              <a:t> до 1 мм. </a:t>
            </a:r>
            <a:r>
              <a:rPr lang="ru-RU" sz="2000" dirty="0" err="1"/>
              <a:t>далеке</a:t>
            </a:r>
            <a:r>
              <a:rPr lang="ru-RU" sz="2000" dirty="0"/>
              <a:t> </a:t>
            </a:r>
            <a:r>
              <a:rPr lang="ru-RU" sz="2000" dirty="0" err="1"/>
              <a:t>інфрачервоне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22" y="3274652"/>
            <a:ext cx="5314726" cy="35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8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4" y="2276872"/>
            <a:ext cx="9114442" cy="504056"/>
          </a:xfrm>
        </p:spPr>
        <p:txBody>
          <a:bodyPr/>
          <a:lstStyle/>
          <a:p>
            <a:r>
              <a:rPr lang="ru-RU" sz="2400" dirty="0"/>
              <a:t>Одним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застосувань</a:t>
            </a:r>
            <a:r>
              <a:rPr lang="ru-RU" sz="2400" dirty="0"/>
              <a:t> </a:t>
            </a:r>
            <a:r>
              <a:rPr lang="ru-RU" sz="2400" dirty="0" err="1"/>
              <a:t>інфрачервоного</a:t>
            </a:r>
            <a:r>
              <a:rPr lang="ru-RU" sz="2400" dirty="0"/>
              <a:t> </a:t>
            </a:r>
            <a:r>
              <a:rPr lang="ru-RU" sz="2400" dirty="0" err="1"/>
              <a:t>випромінювання</a:t>
            </a:r>
            <a:r>
              <a:rPr lang="ru-RU" sz="2400" dirty="0"/>
              <a:t> є </a:t>
            </a:r>
            <a:r>
              <a:rPr lang="ru-RU" sz="2400" dirty="0" err="1"/>
              <a:t>прилади</a:t>
            </a:r>
            <a:r>
              <a:rPr lang="ru-RU" sz="2400" dirty="0"/>
              <a:t> </a:t>
            </a:r>
            <a:r>
              <a:rPr lang="ru-RU" sz="2400" dirty="0" err="1"/>
              <a:t>нічного</a:t>
            </a:r>
            <a:r>
              <a:rPr lang="ru-RU" sz="2400" dirty="0"/>
              <a:t> </a:t>
            </a:r>
            <a:r>
              <a:rPr lang="ru-RU" sz="2400" dirty="0" err="1"/>
              <a:t>бачення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реєструють</a:t>
            </a:r>
            <a:r>
              <a:rPr lang="ru-RU" sz="2400" dirty="0"/>
              <a:t> </a:t>
            </a:r>
            <a:r>
              <a:rPr lang="ru-RU" sz="2400" dirty="0" err="1"/>
              <a:t>теплове</a:t>
            </a:r>
            <a:r>
              <a:rPr lang="ru-RU" sz="2400" dirty="0"/>
              <a:t> </a:t>
            </a:r>
            <a:r>
              <a:rPr lang="ru-RU" sz="2400" dirty="0" err="1"/>
              <a:t>випромінювання</a:t>
            </a:r>
            <a:r>
              <a:rPr lang="ru-RU" sz="2400" dirty="0"/>
              <a:t> </a:t>
            </a:r>
            <a:r>
              <a:rPr lang="ru-RU" sz="2400" dirty="0" err="1"/>
              <a:t>предметів</a:t>
            </a:r>
            <a:r>
              <a:rPr lang="ru-RU" sz="2400" dirty="0"/>
              <a:t> </a:t>
            </a:r>
            <a:r>
              <a:rPr lang="ru-RU" sz="2400" dirty="0" err="1"/>
              <a:t>оточення</a:t>
            </a:r>
            <a:r>
              <a:rPr lang="ru-RU" sz="2400" dirty="0"/>
              <a:t> і </a:t>
            </a:r>
            <a:r>
              <a:rPr lang="ru-RU" sz="2400" dirty="0" err="1"/>
              <a:t>перетворюють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у </a:t>
            </a:r>
            <a:r>
              <a:rPr lang="ru-RU" sz="2400" dirty="0" err="1"/>
              <a:t>видиме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. У </a:t>
            </a:r>
            <a:r>
              <a:rPr lang="ru-RU" sz="2400" dirty="0" err="1"/>
              <a:t>військовій</a:t>
            </a:r>
            <a:r>
              <a:rPr lang="ru-RU" sz="2400" dirty="0"/>
              <a:t> </a:t>
            </a:r>
            <a:r>
              <a:rPr lang="ru-RU" sz="2400" dirty="0" err="1"/>
              <a:t>техніці</a:t>
            </a:r>
            <a:r>
              <a:rPr lang="ru-RU" sz="2400" dirty="0"/>
              <a:t> </a:t>
            </a:r>
            <a:r>
              <a:rPr lang="ru-RU" sz="2400" dirty="0" err="1"/>
              <a:t>інфрачервоні</a:t>
            </a:r>
            <a:r>
              <a:rPr lang="ru-RU" sz="2400" dirty="0"/>
              <a:t> </a:t>
            </a:r>
            <a:r>
              <a:rPr lang="ru-RU" sz="2400" dirty="0" err="1"/>
              <a:t>промені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для </a:t>
            </a:r>
            <a:r>
              <a:rPr lang="ru-RU" sz="2400" dirty="0" err="1"/>
              <a:t>наведення</a:t>
            </a:r>
            <a:r>
              <a:rPr lang="ru-RU" sz="2400" dirty="0"/>
              <a:t> ракет на </a:t>
            </a:r>
            <a:r>
              <a:rPr lang="ru-RU" sz="2400" dirty="0" err="1"/>
              <a:t>теплове</a:t>
            </a:r>
            <a:r>
              <a:rPr lang="ru-RU" sz="2400" dirty="0"/>
              <a:t> </a:t>
            </a:r>
            <a:r>
              <a:rPr lang="ru-RU" sz="2400" dirty="0" err="1"/>
              <a:t>випромінювання</a:t>
            </a:r>
            <a:r>
              <a:rPr lang="ru-RU" sz="2400" dirty="0"/>
              <a:t> </a:t>
            </a:r>
            <a:r>
              <a:rPr lang="ru-RU" sz="2400" dirty="0" err="1"/>
              <a:t>літаків</a:t>
            </a:r>
            <a:r>
              <a:rPr lang="ru-RU" sz="2400" dirty="0"/>
              <a:t> і </a:t>
            </a:r>
            <a:r>
              <a:rPr lang="ru-RU" sz="2400" dirty="0" err="1"/>
              <a:t>гелікоптерів</a:t>
            </a:r>
            <a:r>
              <a:rPr lang="ru-RU" sz="2400" dirty="0"/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4639"/>
            <a:ext cx="6281936" cy="3062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467" y="3786669"/>
            <a:ext cx="4845918" cy="3219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1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6214" y="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інфрачервоне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для </a:t>
            </a:r>
            <a:r>
              <a:rPr lang="ru-RU" dirty="0" err="1"/>
              <a:t>обігріву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та </a:t>
            </a:r>
            <a:r>
              <a:rPr lang="ru-RU" dirty="0" err="1"/>
              <a:t>вуличних</a:t>
            </a:r>
            <a:r>
              <a:rPr lang="ru-RU" dirty="0"/>
              <a:t> </a:t>
            </a:r>
            <a:r>
              <a:rPr lang="ru-RU" dirty="0" err="1"/>
              <a:t>просторів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Інфрачервоні</a:t>
            </a:r>
            <a:r>
              <a:rPr lang="ru-RU" dirty="0" smtClean="0"/>
              <a:t> </a:t>
            </a:r>
            <a:r>
              <a:rPr lang="ru-RU" dirty="0" err="1"/>
              <a:t>обігрівачі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основного </a:t>
            </a:r>
            <a:r>
              <a:rPr lang="ru-RU" dirty="0" err="1"/>
              <a:t>опалення</a:t>
            </a:r>
            <a:r>
              <a:rPr lang="ru-RU" dirty="0"/>
              <a:t> у </a:t>
            </a:r>
            <a:r>
              <a:rPr lang="ru-RU" dirty="0" err="1" smtClean="0"/>
              <a:t>приміщеннях</a:t>
            </a:r>
            <a:r>
              <a:rPr lang="ru-RU" dirty="0" smtClean="0"/>
              <a:t>, а </a:t>
            </a:r>
            <a:r>
              <a:rPr lang="ru-RU" dirty="0" err="1"/>
              <a:t>також</a:t>
            </a:r>
            <a:r>
              <a:rPr lang="ru-RU" dirty="0"/>
              <a:t> для локального </a:t>
            </a:r>
            <a:r>
              <a:rPr lang="ru-RU" dirty="0" err="1"/>
              <a:t>обігріву</a:t>
            </a:r>
            <a:r>
              <a:rPr lang="ru-RU" dirty="0"/>
              <a:t> </a:t>
            </a:r>
            <a:r>
              <a:rPr lang="ru-RU" dirty="0" err="1"/>
              <a:t>вуличного</a:t>
            </a:r>
            <a:r>
              <a:rPr lang="ru-RU" dirty="0"/>
              <a:t> </a:t>
            </a:r>
            <a:r>
              <a:rPr lang="ru-RU" dirty="0" smtClean="0"/>
              <a:t>простору.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835399" cy="2835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5300"/>
            <a:ext cx="32670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79" y="2058566"/>
            <a:ext cx="5075765" cy="479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97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3300"/>
            <a:ext cx="3131840" cy="27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24800" cy="1143000"/>
          </a:xfrm>
        </p:spPr>
        <p:txBody>
          <a:bodyPr/>
          <a:lstStyle/>
          <a:p>
            <a:r>
              <a:rPr lang="ru-RU" dirty="0" err="1"/>
              <a:t>Інфрачервоні</a:t>
            </a:r>
            <a:r>
              <a:rPr lang="ru-RU" dirty="0"/>
              <a:t> </a:t>
            </a:r>
            <a:r>
              <a:rPr lang="ru-RU" dirty="0" err="1"/>
              <a:t>випромінювачі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промисловості</a:t>
            </a:r>
            <a:r>
              <a:rPr lang="ru-RU" dirty="0"/>
              <a:t> для </a:t>
            </a:r>
            <a:r>
              <a:rPr lang="ru-RU" dirty="0" err="1"/>
              <a:t>сушіння</a:t>
            </a:r>
            <a:r>
              <a:rPr lang="ru-RU" dirty="0"/>
              <a:t> </a:t>
            </a:r>
            <a:r>
              <a:rPr lang="ru-RU" dirty="0" err="1"/>
              <a:t>лакофарбових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3990" y="4012372"/>
            <a:ext cx="2699792" cy="284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92494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Інфрачервоний</a:t>
            </a:r>
            <a:r>
              <a:rPr lang="ru-RU" dirty="0" smtClean="0"/>
              <a:t> метод </a:t>
            </a:r>
            <a:r>
              <a:rPr lang="ru-RU" dirty="0" err="1" smtClean="0"/>
              <a:t>сушіння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істотні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перед </a:t>
            </a:r>
            <a:r>
              <a:rPr lang="ru-RU" dirty="0" err="1" smtClean="0"/>
              <a:t>традиційним</a:t>
            </a:r>
            <a:r>
              <a:rPr lang="ru-RU" dirty="0" smtClean="0"/>
              <a:t>, </a:t>
            </a:r>
            <a:r>
              <a:rPr lang="ru-RU" dirty="0" err="1" smtClean="0"/>
              <a:t>конвекційним</a:t>
            </a:r>
            <a:r>
              <a:rPr lang="ru-RU" dirty="0" smtClean="0"/>
              <a:t> методом. У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безумовно</a:t>
            </a:r>
            <a:r>
              <a:rPr lang="ru-RU" dirty="0" smtClean="0"/>
              <a:t>, </a:t>
            </a: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. Час </a:t>
            </a:r>
            <a:r>
              <a:rPr lang="ru-RU" dirty="0" err="1" smtClean="0"/>
              <a:t>роботи</a:t>
            </a:r>
            <a:r>
              <a:rPr lang="ru-RU" dirty="0" smtClean="0"/>
              <a:t> і </a:t>
            </a:r>
            <a:r>
              <a:rPr lang="ru-RU" dirty="0" err="1" smtClean="0"/>
              <a:t>витрачена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при </a:t>
            </a:r>
            <a:r>
              <a:rPr lang="ru-RU" dirty="0" err="1" smtClean="0"/>
              <a:t>сушінні</a:t>
            </a:r>
            <a:r>
              <a:rPr lang="ru-RU" dirty="0" smtClean="0"/>
              <a:t> </a:t>
            </a:r>
            <a:r>
              <a:rPr lang="ru-RU" dirty="0" err="1" smtClean="0"/>
              <a:t>інфрачервоними</a:t>
            </a:r>
            <a:r>
              <a:rPr lang="ru-RU" dirty="0" smtClean="0"/>
              <a:t> </a:t>
            </a:r>
            <a:r>
              <a:rPr lang="ru-RU" dirty="0" err="1" smtClean="0"/>
              <a:t>променями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тих же </a:t>
            </a:r>
            <a:r>
              <a:rPr lang="ru-RU" dirty="0" err="1" smtClean="0"/>
              <a:t>показників</a:t>
            </a:r>
            <a:r>
              <a:rPr lang="ru-RU" dirty="0" smtClean="0"/>
              <a:t> при </a:t>
            </a:r>
            <a:r>
              <a:rPr lang="ru-RU" dirty="0" err="1" smtClean="0"/>
              <a:t>традиційних</a:t>
            </a:r>
            <a:r>
              <a:rPr lang="ru-RU" dirty="0" smtClean="0"/>
              <a:t> методах.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1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609" y="0"/>
            <a:ext cx="7924800" cy="41148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ІЧ-</a:t>
            </a:r>
            <a:r>
              <a:rPr lang="ru-RU" dirty="0" err="1"/>
              <a:t>випромінювання</a:t>
            </a:r>
            <a:r>
              <a:rPr lang="ru-RU" dirty="0"/>
              <a:t> в </a:t>
            </a:r>
            <a:r>
              <a:rPr lang="ru-RU" dirty="0" err="1"/>
              <a:t>харчовій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електромагнітної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у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капілярно-пористі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як зерно, крупа, </a:t>
            </a:r>
            <a:r>
              <a:rPr lang="ru-RU" dirty="0" err="1"/>
              <a:t>борошно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на </a:t>
            </a:r>
            <a:r>
              <a:rPr lang="ru-RU" dirty="0" err="1"/>
              <a:t>глибину</a:t>
            </a:r>
            <a:r>
              <a:rPr lang="ru-RU" dirty="0"/>
              <a:t> до 7 мм</a:t>
            </a:r>
            <a:r>
              <a:rPr lang="ru-RU" dirty="0" smtClean="0"/>
              <a:t>.</a:t>
            </a:r>
          </a:p>
          <a:p>
            <a:r>
              <a:rPr lang="ru-RU" dirty="0" err="1"/>
              <a:t>Ця</a:t>
            </a:r>
            <a:r>
              <a:rPr lang="ru-RU" dirty="0"/>
              <a:t> величина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характеру </a:t>
            </a:r>
            <a:r>
              <a:rPr lang="ru-RU" dirty="0" err="1"/>
              <a:t>поверхні</a:t>
            </a:r>
            <a:r>
              <a:rPr lang="ru-RU" dirty="0"/>
              <a:t>,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і </a:t>
            </a:r>
            <a:r>
              <a:rPr lang="ru-RU" dirty="0" err="1"/>
              <a:t>частотної</a:t>
            </a:r>
            <a:r>
              <a:rPr lang="ru-RU" dirty="0"/>
              <a:t> характеристики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Електромагнітна</a:t>
            </a:r>
            <a:r>
              <a:rPr lang="ru-RU" dirty="0" smtClean="0"/>
              <a:t> </a:t>
            </a:r>
            <a:r>
              <a:rPr lang="ru-RU" dirty="0" err="1"/>
              <a:t>хвиля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частотного </a:t>
            </a:r>
            <a:r>
              <a:rPr lang="ru-RU" dirty="0" err="1"/>
              <a:t>діапазону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термічне</a:t>
            </a:r>
            <a:r>
              <a:rPr lang="ru-RU" dirty="0"/>
              <a:t>, а й </a:t>
            </a:r>
            <a:r>
              <a:rPr lang="ru-RU" dirty="0" err="1"/>
              <a:t>біологічний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продукт,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прискоренню</a:t>
            </a:r>
            <a:r>
              <a:rPr lang="ru-RU" dirty="0"/>
              <a:t> </a:t>
            </a:r>
            <a:r>
              <a:rPr lang="ru-RU" dirty="0" err="1"/>
              <a:t>біохімічних</a:t>
            </a:r>
            <a:r>
              <a:rPr lang="ru-RU" dirty="0"/>
              <a:t> </a:t>
            </a:r>
            <a:r>
              <a:rPr lang="ru-RU" dirty="0" err="1"/>
              <a:t>перетворень</a:t>
            </a:r>
            <a:r>
              <a:rPr lang="ru-RU" dirty="0"/>
              <a:t> в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полімерах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16" y="2996952"/>
            <a:ext cx="4477006" cy="140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16" y="4394169"/>
            <a:ext cx="4477006" cy="24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392718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56</TotalTime>
  <Words>389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Презентация PowerPoint</vt:lpstr>
      <vt:lpstr>Інфрачервоне випромінювання — оптичне випромінювання з довжиною хвилі більшою, ніж у видимого випромінювання, що відповідає довжині хвилі, більшій від приблизно 750 нм. </vt:lpstr>
      <vt:lpstr>Інфрачервоні промені випромінюються всіма тілами, що мають температуру вищу за абсолютний нуль, максимум інтенсивності випромінювання залежить від температури.</vt:lpstr>
      <vt:lpstr>Презентация PowerPoint</vt:lpstr>
      <vt:lpstr>Класифікація за довжиною хвилі</vt:lpstr>
      <vt:lpstr>Одним із застосувань інфрачервоного випромінювання є прилади нічного бачення, що реєструють теплове випромінювання предметів оточення і перетворюють його у видиме зображення. У військовій техніці інфрачервоні промені використовуються також для наведення ракет на теплове випромінювання літаків і гелікоптерів.</vt:lpstr>
      <vt:lpstr>Презентация PowerPoint</vt:lpstr>
      <vt:lpstr>Інфрачервоні випромінювачі застосовують у промисловості для сушіння лакофарбових поверхонь.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2014-02-19T14:41:06Z</dcterms:created>
  <dcterms:modified xsi:type="dcterms:W3CDTF">2014-02-19T15:37:12Z</dcterms:modified>
</cp:coreProperties>
</file>