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62" r:id="rId3"/>
    <p:sldId id="259" r:id="rId4"/>
    <p:sldId id="268" r:id="rId5"/>
    <p:sldId id="260" r:id="rId6"/>
    <p:sldId id="261" r:id="rId7"/>
    <p:sldId id="270" r:id="rId8"/>
    <p:sldId id="269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03CB00DC-7CEA-45C3-845B-4E109E19DAD0}" type="datetimeFigureOut">
              <a:rPr lang="ru-RU" smtClean="0"/>
              <a:pPr/>
              <a:t>03.11.2014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49D989F9-A355-40C5-8694-14D1949445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CB00DC-7CEA-45C3-845B-4E109E19DAD0}" type="datetimeFigureOut">
              <a:rPr lang="ru-RU" smtClean="0"/>
              <a:pPr/>
              <a:t>03.11.2014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D989F9-A355-40C5-8694-14D1949445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03CB00DC-7CEA-45C3-845B-4E109E19DAD0}" type="datetimeFigureOut">
              <a:rPr lang="ru-RU" smtClean="0"/>
              <a:pPr/>
              <a:t>03.11.2014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9D989F9-A355-40C5-8694-14D1949445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CB00DC-7CEA-45C3-845B-4E109E19DAD0}" type="datetimeFigureOut">
              <a:rPr lang="ru-RU" smtClean="0"/>
              <a:pPr/>
              <a:t>03.11.2014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D989F9-A355-40C5-8694-14D1949445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3CB00DC-7CEA-45C3-845B-4E109E19DAD0}" type="datetimeFigureOut">
              <a:rPr lang="ru-RU" smtClean="0"/>
              <a:pPr/>
              <a:t>03.11.2014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49D989F9-A355-40C5-8694-14D1949445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CB00DC-7CEA-45C3-845B-4E109E19DAD0}" type="datetimeFigureOut">
              <a:rPr lang="ru-RU" smtClean="0"/>
              <a:pPr/>
              <a:t>03.11.2014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D989F9-A355-40C5-8694-14D1949445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CB00DC-7CEA-45C3-845B-4E109E19DAD0}" type="datetimeFigureOut">
              <a:rPr lang="ru-RU" smtClean="0"/>
              <a:pPr/>
              <a:t>03.11.2014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D989F9-A355-40C5-8694-14D1949445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CB00DC-7CEA-45C3-845B-4E109E19DAD0}" type="datetimeFigureOut">
              <a:rPr lang="ru-RU" smtClean="0"/>
              <a:pPr/>
              <a:t>03.11.2014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D989F9-A355-40C5-8694-14D1949445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3CB00DC-7CEA-45C3-845B-4E109E19DAD0}" type="datetimeFigureOut">
              <a:rPr lang="ru-RU" smtClean="0"/>
              <a:pPr/>
              <a:t>03.11.2014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D989F9-A355-40C5-8694-14D1949445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CB00DC-7CEA-45C3-845B-4E109E19DAD0}" type="datetimeFigureOut">
              <a:rPr lang="ru-RU" smtClean="0"/>
              <a:pPr/>
              <a:t>03.11.2014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D989F9-A355-40C5-8694-14D1949445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CB00DC-7CEA-45C3-845B-4E109E19DAD0}" type="datetimeFigureOut">
              <a:rPr lang="ru-RU" smtClean="0"/>
              <a:pPr/>
              <a:t>03.11.2014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D989F9-A355-40C5-8694-14D19494458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03CB00DC-7CEA-45C3-845B-4E109E19DAD0}" type="datetimeFigureOut">
              <a:rPr lang="ru-RU" smtClean="0"/>
              <a:pPr/>
              <a:t>03.11.2014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49D989F9-A355-40C5-8694-14D19494458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28658" y="857232"/>
            <a:ext cx="8415342" cy="1975104"/>
          </a:xfrm>
        </p:spPr>
        <p:txBody>
          <a:bodyPr>
            <a:scene3d>
              <a:camera prst="orthographicFront"/>
              <a:lightRig rig="flat" dir="tl"/>
            </a:scene3d>
            <a:sp3d contourW="19050" prstMaterial="clear">
              <a:bevelT w="50800" h="50800"/>
              <a:contourClr>
                <a:schemeClr val="accent5">
                  <a:tint val="70000"/>
                  <a:satMod val="180000"/>
                  <a:alpha val="70000"/>
                </a:schemeClr>
              </a:contourClr>
            </a:sp3d>
          </a:bodyPr>
          <a:lstStyle/>
          <a:p>
            <a:r>
              <a:rPr lang="uk-UA" dirty="0" smtClean="0">
                <a:ln/>
                <a:solidFill>
                  <a:schemeClr val="accent5">
                    <a:tint val="50000"/>
                    <a:satMod val="180000"/>
                  </a:schemeClr>
                </a:solidFill>
                <a:effectLst/>
              </a:rPr>
              <a:t>Електричний струм у рідинах</a:t>
            </a:r>
            <a:endParaRPr lang="ru-RU" dirty="0">
              <a:ln/>
              <a:solidFill>
                <a:schemeClr val="accent5">
                  <a:tint val="50000"/>
                  <a:satMod val="180000"/>
                </a:schemeClr>
              </a:solidFill>
              <a:effectLst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5715016"/>
            <a:ext cx="7772400" cy="1508760"/>
          </a:xfrm>
        </p:spPr>
        <p:txBody>
          <a:bodyPr/>
          <a:lstStyle/>
          <a:p>
            <a:r>
              <a:rPr lang="uk-UA" dirty="0" smtClean="0"/>
              <a:t>Виконала учениця 11-А класу </a:t>
            </a:r>
          </a:p>
          <a:p>
            <a:r>
              <a:rPr lang="uk-UA" dirty="0" smtClean="0"/>
              <a:t>Ковальова Анастасія</a:t>
            </a: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7239000" cy="785794"/>
          </a:xfrm>
        </p:spPr>
        <p:txBody>
          <a:bodyPr/>
          <a:lstStyle/>
          <a:p>
            <a:r>
              <a:rPr lang="uk-UA" i="1" dirty="0" smtClean="0">
                <a:latin typeface="Arial Black" pitchFamily="34" charset="0"/>
              </a:rPr>
              <a:t>Застосування</a:t>
            </a:r>
            <a:endParaRPr lang="ru-RU" i="1" dirty="0"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609416"/>
            <a:ext cx="7643866" cy="3819848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>
              <a:buNone/>
            </a:pPr>
            <a:r>
              <a:rPr lang="ru-RU" dirty="0" err="1" smtClean="0"/>
              <a:t>Явище</a:t>
            </a:r>
            <a:r>
              <a:rPr lang="ru-RU" dirty="0" smtClean="0"/>
              <a:t> </a:t>
            </a:r>
            <a:r>
              <a:rPr lang="ru-RU" dirty="0" err="1" smtClean="0"/>
              <a:t>електролізу</a:t>
            </a:r>
            <a:r>
              <a:rPr lang="ru-RU" dirty="0" smtClean="0"/>
              <a:t> </a:t>
            </a:r>
            <a:r>
              <a:rPr lang="ru-RU" dirty="0" err="1" smtClean="0"/>
              <a:t>застосовується</a:t>
            </a:r>
            <a:r>
              <a:rPr lang="ru-RU" dirty="0" smtClean="0"/>
              <a:t> на </a:t>
            </a:r>
            <a:r>
              <a:rPr lang="ru-RU" dirty="0" err="1" smtClean="0"/>
              <a:t>практиці</a:t>
            </a:r>
            <a:r>
              <a:rPr lang="ru-RU" dirty="0" smtClean="0"/>
              <a:t> </a:t>
            </a:r>
          </a:p>
          <a:p>
            <a:pPr>
              <a:buNone/>
            </a:pPr>
            <a:r>
              <a:rPr lang="ru-RU" dirty="0" smtClean="0"/>
              <a:t>для </a:t>
            </a:r>
            <a:r>
              <a:rPr lang="ru-RU" dirty="0" err="1" smtClean="0"/>
              <a:t>одержання</a:t>
            </a:r>
            <a:r>
              <a:rPr lang="ru-RU" dirty="0" smtClean="0"/>
              <a:t> </a:t>
            </a:r>
            <a:r>
              <a:rPr lang="ru-RU" dirty="0" err="1" smtClean="0"/>
              <a:t>багатьох</a:t>
            </a:r>
            <a:r>
              <a:rPr lang="ru-RU" dirty="0" smtClean="0"/>
              <a:t> </a:t>
            </a:r>
            <a:r>
              <a:rPr lang="ru-RU" dirty="0" err="1" smtClean="0"/>
              <a:t>металів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розчину</a:t>
            </a:r>
            <a:r>
              <a:rPr lang="ru-RU" dirty="0" smtClean="0"/>
              <a:t> </a:t>
            </a:r>
          </a:p>
          <a:p>
            <a:pPr>
              <a:buNone/>
            </a:pPr>
            <a:r>
              <a:rPr lang="ru-RU" dirty="0" smtClean="0"/>
              <a:t>солей. </a:t>
            </a:r>
          </a:p>
          <a:p>
            <a:pPr>
              <a:buNone/>
            </a:pPr>
            <a:r>
              <a:rPr lang="ru-RU" dirty="0" smtClean="0"/>
              <a:t>За </a:t>
            </a:r>
            <a:r>
              <a:rPr lang="ru-RU" dirty="0" err="1" smtClean="0"/>
              <a:t>допомогою</a:t>
            </a:r>
            <a:r>
              <a:rPr lang="ru-RU" dirty="0" smtClean="0"/>
              <a:t> </a:t>
            </a:r>
            <a:r>
              <a:rPr lang="ru-RU" dirty="0" err="1" smtClean="0"/>
              <a:t>електролізу</a:t>
            </a:r>
            <a:r>
              <a:rPr lang="ru-RU" dirty="0" smtClean="0"/>
              <a:t> для </a:t>
            </a:r>
            <a:r>
              <a:rPr lang="ru-RU" dirty="0" err="1" smtClean="0"/>
              <a:t>захисту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</a:p>
          <a:p>
            <a:pPr>
              <a:buNone/>
            </a:pPr>
            <a:r>
              <a:rPr lang="ru-RU" dirty="0" err="1" smtClean="0"/>
              <a:t>окислення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для </a:t>
            </a:r>
            <a:r>
              <a:rPr lang="ru-RU" dirty="0" err="1" smtClean="0"/>
              <a:t>прикраси</a:t>
            </a:r>
            <a:r>
              <a:rPr lang="ru-RU" dirty="0" smtClean="0"/>
              <a:t> проводиться </a:t>
            </a:r>
          </a:p>
          <a:p>
            <a:pPr>
              <a:buNone/>
            </a:pPr>
            <a:r>
              <a:rPr lang="ru-RU" dirty="0" err="1" smtClean="0"/>
              <a:t>покриття</a:t>
            </a:r>
            <a:r>
              <a:rPr lang="ru-RU" dirty="0" smtClean="0"/>
              <a:t> </a:t>
            </a:r>
            <a:r>
              <a:rPr lang="ru-RU" dirty="0" err="1" smtClean="0"/>
              <a:t>різних</a:t>
            </a:r>
            <a:r>
              <a:rPr lang="ru-RU" dirty="0" smtClean="0"/>
              <a:t> </a:t>
            </a:r>
            <a:r>
              <a:rPr lang="ru-RU" dirty="0" err="1" smtClean="0"/>
              <a:t>предметів</a:t>
            </a:r>
            <a:r>
              <a:rPr lang="ru-RU" dirty="0" smtClean="0"/>
              <a:t> і деталей машин </a:t>
            </a:r>
          </a:p>
          <a:p>
            <a:pPr>
              <a:buNone/>
            </a:pPr>
            <a:r>
              <a:rPr lang="ru-RU" dirty="0" smtClean="0"/>
              <a:t>тонкими шарами таких </a:t>
            </a:r>
            <a:r>
              <a:rPr lang="ru-RU" dirty="0" err="1" smtClean="0"/>
              <a:t>металів</a:t>
            </a:r>
            <a:r>
              <a:rPr lang="ru-RU" dirty="0" smtClean="0"/>
              <a:t>, як хром, </a:t>
            </a:r>
          </a:p>
          <a:p>
            <a:pPr>
              <a:buNone/>
            </a:pPr>
            <a:r>
              <a:rPr lang="ru-RU" dirty="0" err="1" smtClean="0"/>
              <a:t>нікель</a:t>
            </a:r>
            <a:r>
              <a:rPr lang="ru-RU" dirty="0" smtClean="0"/>
              <a:t>, </a:t>
            </a:r>
            <a:r>
              <a:rPr lang="ru-RU" dirty="0" err="1" smtClean="0"/>
              <a:t>срібло</a:t>
            </a:r>
            <a:r>
              <a:rPr lang="ru-RU" dirty="0" smtClean="0"/>
              <a:t>, золото</a:t>
            </a:r>
          </a:p>
          <a:p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857364"/>
            <a:ext cx="7696200" cy="4846320"/>
          </a:xfrm>
        </p:spPr>
        <p:txBody>
          <a:bodyPr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>
              <a:buNone/>
            </a:pPr>
            <a:r>
              <a:rPr lang="uk-UA" sz="7200" b="1" i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Дякую за увагу!</a:t>
            </a:r>
            <a:endParaRPr lang="ru-RU" sz="7200" b="1" i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215338" cy="857256"/>
          </a:xfrm>
        </p:spPr>
        <p:txBody>
          <a:bodyPr>
            <a:normAutofit/>
          </a:bodyPr>
          <a:lstStyle/>
          <a:p>
            <a:r>
              <a:rPr lang="uk-UA" sz="2400" i="1" dirty="0" smtClean="0"/>
              <a:t>По електричних властивостях всі рідини можна розділити на дві групи:</a:t>
            </a:r>
            <a:endParaRPr lang="ru-RU" sz="2400" i="1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42844" y="1285860"/>
            <a:ext cx="3520440" cy="457200"/>
          </a:xfrm>
        </p:spPr>
        <p:txBody>
          <a:bodyPr/>
          <a:lstStyle/>
          <a:p>
            <a:r>
              <a:rPr lang="uk-UA" dirty="0" smtClean="0"/>
              <a:t>Провідні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214810" y="1285860"/>
            <a:ext cx="3520440" cy="457200"/>
          </a:xfrm>
        </p:spPr>
        <p:txBody>
          <a:bodyPr/>
          <a:lstStyle/>
          <a:p>
            <a:r>
              <a:rPr lang="uk-UA" dirty="0" smtClean="0"/>
              <a:t>Не провідні 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0" y="1928802"/>
            <a:ext cx="4071966" cy="4114800"/>
          </a:xfrm>
        </p:spPr>
        <p:txBody>
          <a:bodyPr/>
          <a:lstStyle/>
          <a:p>
            <a:r>
              <a:rPr lang="uk-UA" dirty="0" smtClean="0"/>
              <a:t>містить  вільні </a:t>
            </a:r>
          </a:p>
          <a:p>
            <a:pPr>
              <a:buNone/>
            </a:pPr>
            <a:r>
              <a:rPr lang="uk-UA" dirty="0" smtClean="0"/>
              <a:t>заряджені частинки </a:t>
            </a:r>
          </a:p>
          <a:p>
            <a:pPr>
              <a:buNone/>
            </a:pPr>
            <a:r>
              <a:rPr lang="uk-UA" dirty="0" smtClean="0"/>
              <a:t>(дисоціюючи)- електроліти</a:t>
            </a:r>
          </a:p>
          <a:p>
            <a:endParaRPr lang="uk-UA" dirty="0" smtClean="0"/>
          </a:p>
          <a:p>
            <a:r>
              <a:rPr lang="uk-UA" dirty="0" smtClean="0"/>
              <a:t>до них відносяться </a:t>
            </a:r>
          </a:p>
          <a:p>
            <a:pPr>
              <a:buNone/>
            </a:pPr>
            <a:r>
              <a:rPr lang="uk-UA" dirty="0" smtClean="0"/>
              <a:t>розчини (найчастіше </a:t>
            </a:r>
          </a:p>
          <a:p>
            <a:pPr>
              <a:buNone/>
            </a:pPr>
            <a:r>
              <a:rPr lang="uk-UA" dirty="0" smtClean="0"/>
              <a:t>водні)  і розплави солей, </a:t>
            </a:r>
          </a:p>
          <a:p>
            <a:pPr>
              <a:buNone/>
            </a:pPr>
            <a:r>
              <a:rPr lang="uk-UA" dirty="0" smtClean="0"/>
              <a:t>кислот й основ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071934" y="2000240"/>
            <a:ext cx="4071966" cy="4114800"/>
          </a:xfrm>
        </p:spPr>
        <p:txBody>
          <a:bodyPr/>
          <a:lstStyle/>
          <a:p>
            <a:r>
              <a:rPr lang="uk-UA" dirty="0" smtClean="0"/>
              <a:t>ті,  що не містять </a:t>
            </a:r>
          </a:p>
          <a:p>
            <a:pPr>
              <a:buNone/>
            </a:pPr>
            <a:r>
              <a:rPr lang="uk-UA" dirty="0" smtClean="0"/>
              <a:t>вільні заряджені частинки</a:t>
            </a:r>
          </a:p>
          <a:p>
            <a:pPr>
              <a:buNone/>
            </a:pPr>
            <a:r>
              <a:rPr lang="uk-UA" dirty="0" smtClean="0"/>
              <a:t>(не дисоціюючи)</a:t>
            </a:r>
          </a:p>
          <a:p>
            <a:endParaRPr lang="uk-UA" dirty="0" smtClean="0"/>
          </a:p>
          <a:p>
            <a:r>
              <a:rPr lang="uk-UA" dirty="0" smtClean="0"/>
              <a:t>до них відносяться </a:t>
            </a:r>
          </a:p>
          <a:p>
            <a:pPr>
              <a:buNone/>
            </a:pPr>
            <a:r>
              <a:rPr lang="uk-UA" dirty="0" smtClean="0"/>
              <a:t>дистильована вода, спирт, </a:t>
            </a:r>
          </a:p>
          <a:p>
            <a:pPr>
              <a:buNone/>
            </a:pPr>
            <a:r>
              <a:rPr lang="uk-UA" dirty="0" smtClean="0"/>
              <a:t>мінеральне масло та ін.</a:t>
            </a:r>
            <a:endParaRPr lang="ru-RU" dirty="0"/>
          </a:p>
        </p:txBody>
      </p:sp>
      <p:cxnSp>
        <p:nvCxnSpPr>
          <p:cNvPr id="9" name="Прямая со стрелкой 8"/>
          <p:cNvCxnSpPr>
            <a:endCxn id="3" idx="0"/>
          </p:cNvCxnSpPr>
          <p:nvPr/>
        </p:nvCxnSpPr>
        <p:spPr>
          <a:xfrm rot="5400000">
            <a:off x="1808772" y="951524"/>
            <a:ext cx="428628" cy="2400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rot="16200000" flipH="1">
            <a:off x="5594986" y="977254"/>
            <a:ext cx="428628" cy="1885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rot="16200000" flipH="1">
            <a:off x="1321571" y="3893347"/>
            <a:ext cx="5286412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  <p:bldP spid="4" grpId="0" build="p" animBg="1"/>
      <p:bldP spid="5" grpId="0" build="p"/>
      <p:bldP spid="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7772400" cy="785794"/>
          </a:xfrm>
        </p:spPr>
        <p:txBody>
          <a:bodyPr>
            <a:normAutofit/>
          </a:bodyPr>
          <a:lstStyle/>
          <a:p>
            <a:r>
              <a:rPr lang="uk-UA" i="1" dirty="0" smtClean="0"/>
              <a:t>Електролітична дисоціація</a:t>
            </a:r>
            <a:endParaRPr lang="uk-UA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857232"/>
            <a:ext cx="8786842" cy="6000768"/>
          </a:xfrm>
        </p:spPr>
        <p:txBody>
          <a:bodyPr/>
          <a:lstStyle/>
          <a:p>
            <a:pPr>
              <a:buNone/>
            </a:pPr>
            <a:r>
              <a:rPr lang="ru-RU" i="1" dirty="0" err="1" smtClean="0">
                <a:solidFill>
                  <a:schemeClr val="accent6"/>
                </a:solidFill>
              </a:rPr>
              <a:t>Електролітичною</a:t>
            </a:r>
            <a:r>
              <a:rPr lang="ru-RU" i="1" dirty="0" smtClean="0">
                <a:solidFill>
                  <a:schemeClr val="accent6"/>
                </a:solidFill>
              </a:rPr>
              <a:t> </a:t>
            </a:r>
            <a:r>
              <a:rPr lang="ru-RU" i="1" dirty="0" err="1" smtClean="0">
                <a:solidFill>
                  <a:schemeClr val="accent6"/>
                </a:solidFill>
              </a:rPr>
              <a:t>дисоціацією</a:t>
            </a:r>
            <a:r>
              <a:rPr lang="ru-RU" i="1" dirty="0" smtClean="0">
                <a:solidFill>
                  <a:schemeClr val="accent6"/>
                </a:solidFill>
              </a:rPr>
              <a:t> </a:t>
            </a:r>
            <a:r>
              <a:rPr lang="ru-RU" dirty="0" err="1" smtClean="0"/>
              <a:t>називається</a:t>
            </a:r>
            <a:r>
              <a:rPr lang="ru-RU" dirty="0" smtClean="0"/>
              <a:t> </a:t>
            </a:r>
            <a:r>
              <a:rPr lang="ru-RU" dirty="0" err="1" smtClean="0"/>
              <a:t>розпад</a:t>
            </a:r>
            <a:r>
              <a:rPr lang="ru-RU" dirty="0" smtClean="0"/>
              <a:t> </a:t>
            </a:r>
          </a:p>
          <a:p>
            <a:pPr>
              <a:buNone/>
            </a:pPr>
            <a:r>
              <a:rPr lang="ru-RU" dirty="0" err="1" smtClean="0"/>
              <a:t>нейтральних</a:t>
            </a:r>
            <a:r>
              <a:rPr lang="ru-RU" dirty="0" smtClean="0"/>
              <a:t> молекул </a:t>
            </a:r>
            <a:r>
              <a:rPr lang="ru-RU" dirty="0" err="1" smtClean="0"/>
              <a:t>речовини</a:t>
            </a:r>
            <a:r>
              <a:rPr lang="ru-RU" dirty="0" smtClean="0"/>
              <a:t> в </a:t>
            </a:r>
            <a:r>
              <a:rPr lang="ru-RU" dirty="0" err="1" smtClean="0"/>
              <a:t>розчиннику</a:t>
            </a:r>
            <a:r>
              <a:rPr lang="ru-RU" dirty="0" smtClean="0"/>
              <a:t> на </a:t>
            </a:r>
          </a:p>
          <a:p>
            <a:pPr>
              <a:buNone/>
            </a:pPr>
            <a:r>
              <a:rPr lang="ru-RU" dirty="0" err="1" smtClean="0"/>
              <a:t>позитивні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негативні</a:t>
            </a:r>
            <a:r>
              <a:rPr lang="ru-RU" dirty="0" smtClean="0"/>
              <a:t> </a:t>
            </a:r>
            <a:r>
              <a:rPr lang="ru-RU" dirty="0" err="1" smtClean="0"/>
              <a:t>іони</a:t>
            </a:r>
            <a:endParaRPr lang="ru-RU" dirty="0"/>
          </a:p>
        </p:txBody>
      </p:sp>
      <p:pic>
        <p:nvPicPr>
          <p:cNvPr id="5" name="Рисунок 4" descr="image001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5984" y="3071810"/>
            <a:ext cx="4572032" cy="3571900"/>
          </a:xfrm>
          <a:prstGeom prst="rect">
            <a:avLst/>
          </a:prstGeo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8143900" cy="6858000"/>
          </a:xfrm>
        </p:spPr>
        <p:txBody>
          <a:bodyPr/>
          <a:lstStyle/>
          <a:p>
            <a:pPr>
              <a:buNone/>
            </a:pPr>
            <a:r>
              <a:rPr lang="ru-RU" dirty="0" err="1" smtClean="0"/>
              <a:t>Розчини</a:t>
            </a:r>
            <a:r>
              <a:rPr lang="ru-RU" dirty="0" smtClean="0"/>
              <a:t> солей, кислот і </a:t>
            </a:r>
            <a:r>
              <a:rPr lang="ru-RU" dirty="0" err="1" smtClean="0"/>
              <a:t>підстав</a:t>
            </a:r>
            <a:r>
              <a:rPr lang="ru-RU" dirty="0" smtClean="0"/>
              <a:t>, </a:t>
            </a:r>
            <a:r>
              <a:rPr lang="ru-RU" dirty="0" err="1" smtClean="0"/>
              <a:t>здатні</a:t>
            </a:r>
            <a:r>
              <a:rPr lang="ru-RU" dirty="0" smtClean="0"/>
              <a:t> </a:t>
            </a:r>
            <a:r>
              <a:rPr lang="ru-RU" dirty="0" err="1" smtClean="0"/>
              <a:t>проводити</a:t>
            </a:r>
            <a:r>
              <a:rPr lang="ru-RU" dirty="0" smtClean="0"/>
              <a:t> </a:t>
            </a:r>
          </a:p>
          <a:p>
            <a:pPr>
              <a:buNone/>
            </a:pPr>
            <a:r>
              <a:rPr lang="ru-RU" dirty="0" err="1" smtClean="0"/>
              <a:t>електричний</a:t>
            </a:r>
            <a:r>
              <a:rPr lang="ru-RU" dirty="0" smtClean="0"/>
              <a:t> струм, </a:t>
            </a:r>
            <a:r>
              <a:rPr lang="ru-RU" dirty="0" err="1" smtClean="0"/>
              <a:t>називаються</a:t>
            </a:r>
            <a:r>
              <a:rPr lang="ru-RU" dirty="0" smtClean="0"/>
              <a:t> </a:t>
            </a:r>
            <a:r>
              <a:rPr lang="ru-RU" dirty="0" err="1" smtClean="0"/>
              <a:t>електролітами</a:t>
            </a:r>
            <a:r>
              <a:rPr lang="ru-RU" dirty="0" smtClean="0"/>
              <a:t>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 descr="image00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928670"/>
            <a:ext cx="3524250" cy="2667000"/>
          </a:xfrm>
          <a:prstGeom prst="rect">
            <a:avLst/>
          </a:prstGeom>
        </p:spPr>
      </p:pic>
      <p:pic>
        <p:nvPicPr>
          <p:cNvPr id="5" name="Рисунок 4" descr="ham7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714612" y="3929042"/>
            <a:ext cx="5429288" cy="2928958"/>
          </a:xfrm>
          <a:prstGeom prst="rect">
            <a:avLst/>
          </a:prstGeom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neo-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5" name="Рисунок 4" descr="68_0.h6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85786" y="3000372"/>
            <a:ext cx="4214842" cy="3286148"/>
          </a:xfrm>
          <a:prstGeom prst="rect">
            <a:avLst/>
          </a:prstGeom>
        </p:spPr>
      </p:pic>
      <p:sp>
        <p:nvSpPr>
          <p:cNvPr id="4" name="Заголовок 1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err="1" smtClean="0">
                <a:solidFill>
                  <a:schemeClr val="bg1"/>
                </a:solidFill>
              </a:rPr>
              <a:t>Іони</a:t>
            </a:r>
            <a:r>
              <a:rPr lang="ru-RU" dirty="0" smtClean="0">
                <a:solidFill>
                  <a:schemeClr val="bg1"/>
                </a:solidFill>
              </a:rPr>
              <a:t> в </a:t>
            </a:r>
            <a:r>
              <a:rPr lang="ru-RU" dirty="0" err="1" smtClean="0">
                <a:solidFill>
                  <a:schemeClr val="bg1"/>
                </a:solidFill>
              </a:rPr>
              <a:t>електроліті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рухаються</a:t>
            </a:r>
            <a:r>
              <a:rPr lang="ru-RU" dirty="0" smtClean="0">
                <a:solidFill>
                  <a:schemeClr val="bg1"/>
                </a:solidFill>
              </a:rPr>
              <a:t> хаотично, </a:t>
            </a:r>
            <a:r>
              <a:rPr lang="ru-RU" dirty="0" err="1" smtClean="0">
                <a:solidFill>
                  <a:schemeClr val="bg1"/>
                </a:solidFill>
              </a:rPr>
              <a:t>але</a:t>
            </a:r>
            <a:r>
              <a:rPr lang="ru-RU" dirty="0" smtClean="0">
                <a:solidFill>
                  <a:schemeClr val="bg1"/>
                </a:solidFill>
              </a:rPr>
              <a:t> при </a:t>
            </a:r>
          </a:p>
          <a:p>
            <a:pPr>
              <a:buNone/>
            </a:pPr>
            <a:r>
              <a:rPr lang="ru-RU" dirty="0" err="1" smtClean="0">
                <a:solidFill>
                  <a:schemeClr val="bg1"/>
                </a:solidFill>
              </a:rPr>
              <a:t>створенні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електричного</a:t>
            </a:r>
            <a:r>
              <a:rPr lang="ru-RU" dirty="0" smtClean="0">
                <a:solidFill>
                  <a:schemeClr val="bg1"/>
                </a:solidFill>
              </a:rPr>
              <a:t> поля характер </a:t>
            </a:r>
            <a:r>
              <a:rPr lang="ru-RU" dirty="0" err="1" smtClean="0">
                <a:solidFill>
                  <a:schemeClr val="bg1"/>
                </a:solidFill>
              </a:rPr>
              <a:t>руху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стає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</a:p>
          <a:p>
            <a:pPr>
              <a:buNone/>
            </a:pPr>
            <a:r>
              <a:rPr lang="ru-RU" dirty="0" err="1" smtClean="0">
                <a:solidFill>
                  <a:schemeClr val="bg1"/>
                </a:solidFill>
              </a:rPr>
              <a:t>впорядкованим</a:t>
            </a:r>
            <a:r>
              <a:rPr lang="ru-RU" dirty="0" smtClean="0">
                <a:solidFill>
                  <a:schemeClr val="bg1"/>
                </a:solidFill>
              </a:rPr>
              <a:t>: </a:t>
            </a:r>
            <a:r>
              <a:rPr lang="ru-RU" dirty="0" err="1" smtClean="0">
                <a:solidFill>
                  <a:schemeClr val="bg1"/>
                </a:solidFill>
              </a:rPr>
              <a:t>позитивні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іони</a:t>
            </a:r>
            <a:r>
              <a:rPr lang="ru-RU" dirty="0" smtClean="0">
                <a:solidFill>
                  <a:schemeClr val="bg1"/>
                </a:solidFill>
              </a:rPr>
              <a:t> (</a:t>
            </a:r>
            <a:r>
              <a:rPr lang="ru-RU" dirty="0" err="1" smtClean="0">
                <a:solidFill>
                  <a:schemeClr val="bg1"/>
                </a:solidFill>
              </a:rPr>
              <a:t>катіони</a:t>
            </a:r>
            <a:r>
              <a:rPr lang="ru-RU" dirty="0" smtClean="0">
                <a:solidFill>
                  <a:schemeClr val="bg1"/>
                </a:solidFill>
              </a:rPr>
              <a:t>) </a:t>
            </a:r>
            <a:r>
              <a:rPr lang="ru-RU" dirty="0" err="1" smtClean="0">
                <a:solidFill>
                  <a:schemeClr val="bg1"/>
                </a:solidFill>
              </a:rPr>
              <a:t>рухаються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</a:p>
          <a:p>
            <a:pPr>
              <a:buNone/>
            </a:pPr>
            <a:r>
              <a:rPr lang="ru-RU" dirty="0" smtClean="0">
                <a:solidFill>
                  <a:schemeClr val="bg1"/>
                </a:solidFill>
              </a:rPr>
              <a:t>до катода, </a:t>
            </a:r>
            <a:r>
              <a:rPr lang="ru-RU" dirty="0" err="1" smtClean="0">
                <a:solidFill>
                  <a:schemeClr val="bg1"/>
                </a:solidFill>
              </a:rPr>
              <a:t>негативні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іони</a:t>
            </a:r>
            <a:r>
              <a:rPr lang="ru-RU" dirty="0" smtClean="0">
                <a:solidFill>
                  <a:schemeClr val="bg1"/>
                </a:solidFill>
              </a:rPr>
              <a:t> (</a:t>
            </a:r>
            <a:r>
              <a:rPr lang="ru-RU" dirty="0" err="1" smtClean="0">
                <a:solidFill>
                  <a:schemeClr val="bg1"/>
                </a:solidFill>
              </a:rPr>
              <a:t>аніони</a:t>
            </a:r>
            <a:r>
              <a:rPr lang="ru-RU" dirty="0" smtClean="0">
                <a:solidFill>
                  <a:schemeClr val="bg1"/>
                </a:solidFill>
              </a:rPr>
              <a:t>) </a:t>
            </a:r>
            <a:r>
              <a:rPr lang="ru-RU" dirty="0" err="1" smtClean="0">
                <a:solidFill>
                  <a:schemeClr val="bg1"/>
                </a:solidFill>
              </a:rPr>
              <a:t>рухаються</a:t>
            </a:r>
            <a:r>
              <a:rPr lang="ru-RU" dirty="0" smtClean="0">
                <a:solidFill>
                  <a:schemeClr val="bg1"/>
                </a:solidFill>
              </a:rPr>
              <a:t> до </a:t>
            </a:r>
          </a:p>
          <a:p>
            <a:pPr>
              <a:buNone/>
            </a:pPr>
            <a:r>
              <a:rPr lang="ru-RU" dirty="0" smtClean="0">
                <a:solidFill>
                  <a:schemeClr val="bg1"/>
                </a:solidFill>
              </a:rPr>
              <a:t>анода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uk-UA" dirty="0" smtClean="0"/>
              <a:t>                                                      </a:t>
            </a:r>
            <a:r>
              <a:rPr lang="ru-RU" sz="2400" i="1" dirty="0" err="1" smtClean="0">
                <a:solidFill>
                  <a:schemeClr val="bg1"/>
                </a:solidFill>
              </a:rPr>
              <a:t>Електричний</a:t>
            </a:r>
            <a:r>
              <a:rPr lang="ru-RU" sz="2400" i="1" dirty="0" smtClean="0">
                <a:solidFill>
                  <a:schemeClr val="bg1"/>
                </a:solidFill>
              </a:rPr>
              <a:t> струм в                                                           </a:t>
            </a:r>
          </a:p>
          <a:p>
            <a:pPr>
              <a:buNone/>
            </a:pPr>
            <a:r>
              <a:rPr lang="ru-RU" sz="2400" i="1" dirty="0" smtClean="0">
                <a:solidFill>
                  <a:schemeClr val="bg1"/>
                </a:solidFill>
              </a:rPr>
              <a:t>                                                           </a:t>
            </a:r>
            <a:r>
              <a:rPr lang="ru-RU" sz="2400" i="1" dirty="0" err="1" smtClean="0">
                <a:solidFill>
                  <a:schemeClr val="bg1"/>
                </a:solidFill>
              </a:rPr>
              <a:t>електролітах</a:t>
            </a:r>
            <a:r>
              <a:rPr lang="ru-RU" sz="2400" i="1" dirty="0" smtClean="0">
                <a:solidFill>
                  <a:schemeClr val="bg1"/>
                </a:solidFill>
              </a:rPr>
              <a:t>  </a:t>
            </a:r>
            <a:r>
              <a:rPr lang="ru-RU" sz="2400" i="1" dirty="0" err="1" smtClean="0">
                <a:solidFill>
                  <a:schemeClr val="bg1"/>
                </a:solidFill>
              </a:rPr>
              <a:t>являє</a:t>
            </a:r>
            <a:r>
              <a:rPr lang="ru-RU" sz="2400" i="1" dirty="0" smtClean="0">
                <a:solidFill>
                  <a:schemeClr val="bg1"/>
                </a:solidFill>
              </a:rPr>
              <a:t>  </a:t>
            </a:r>
          </a:p>
          <a:p>
            <a:pPr>
              <a:buNone/>
            </a:pPr>
            <a:r>
              <a:rPr lang="ru-RU" sz="2400" i="1" dirty="0" smtClean="0">
                <a:solidFill>
                  <a:schemeClr val="bg1"/>
                </a:solidFill>
              </a:rPr>
              <a:t>                                                           собою </a:t>
            </a:r>
            <a:r>
              <a:rPr lang="ru-RU" sz="2400" i="1" dirty="0" err="1" smtClean="0">
                <a:solidFill>
                  <a:schemeClr val="bg1"/>
                </a:solidFill>
              </a:rPr>
              <a:t>впорядкований</a:t>
            </a:r>
            <a:r>
              <a:rPr lang="ru-RU" sz="2400" i="1" dirty="0" smtClean="0">
                <a:solidFill>
                  <a:schemeClr val="bg1"/>
                </a:solidFill>
              </a:rPr>
              <a:t> </a:t>
            </a:r>
          </a:p>
          <a:p>
            <a:pPr>
              <a:buNone/>
            </a:pPr>
            <a:r>
              <a:rPr lang="ru-RU" sz="2400" i="1" dirty="0" smtClean="0">
                <a:solidFill>
                  <a:schemeClr val="bg1"/>
                </a:solidFill>
              </a:rPr>
              <a:t>                                                            </a:t>
            </a:r>
            <a:r>
              <a:rPr lang="ru-RU" sz="2400" i="1" dirty="0" err="1" smtClean="0">
                <a:solidFill>
                  <a:schemeClr val="bg1"/>
                </a:solidFill>
              </a:rPr>
              <a:t>рух</a:t>
            </a:r>
            <a:r>
              <a:rPr lang="ru-RU" sz="2400" i="1" dirty="0" smtClean="0">
                <a:solidFill>
                  <a:schemeClr val="bg1"/>
                </a:solidFill>
              </a:rPr>
              <a:t> </a:t>
            </a:r>
            <a:r>
              <a:rPr lang="ru-RU" sz="2400" i="1" dirty="0" err="1" smtClean="0">
                <a:solidFill>
                  <a:schemeClr val="bg1"/>
                </a:solidFill>
              </a:rPr>
              <a:t>позитивних</a:t>
            </a:r>
            <a:r>
              <a:rPr lang="ru-RU" sz="2400" i="1" dirty="0" smtClean="0">
                <a:solidFill>
                  <a:schemeClr val="bg1"/>
                </a:solidFill>
              </a:rPr>
              <a:t> і </a:t>
            </a:r>
          </a:p>
          <a:p>
            <a:pPr>
              <a:buNone/>
            </a:pPr>
            <a:r>
              <a:rPr lang="ru-RU" sz="2400" i="1" dirty="0" smtClean="0">
                <a:solidFill>
                  <a:schemeClr val="bg1"/>
                </a:solidFill>
              </a:rPr>
              <a:t>                                                             </a:t>
            </a:r>
            <a:r>
              <a:rPr lang="ru-RU" sz="2400" i="1" dirty="0" err="1" smtClean="0">
                <a:solidFill>
                  <a:schemeClr val="bg1"/>
                </a:solidFill>
              </a:rPr>
              <a:t>негативних</a:t>
            </a:r>
            <a:r>
              <a:rPr lang="ru-RU" sz="2400" i="1" dirty="0" smtClean="0">
                <a:solidFill>
                  <a:schemeClr val="bg1"/>
                </a:solidFill>
              </a:rPr>
              <a:t> </a:t>
            </a:r>
            <a:r>
              <a:rPr lang="ru-RU" sz="2400" i="1" dirty="0" err="1" smtClean="0">
                <a:solidFill>
                  <a:schemeClr val="bg1"/>
                </a:solidFill>
              </a:rPr>
              <a:t>іонів</a:t>
            </a:r>
            <a:endParaRPr lang="ru-RU" sz="2400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a3d64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b="1" dirty="0" err="1" smtClean="0">
                <a:solidFill>
                  <a:schemeClr val="bg1"/>
                </a:solidFill>
              </a:rPr>
              <a:t>Проходження</a:t>
            </a:r>
            <a:r>
              <a:rPr lang="ru-RU" sz="2800" b="1" dirty="0" smtClean="0">
                <a:solidFill>
                  <a:schemeClr val="bg1"/>
                </a:solidFill>
              </a:rPr>
              <a:t> </a:t>
            </a:r>
            <a:r>
              <a:rPr lang="ru-RU" sz="2800" b="1" dirty="0" err="1" smtClean="0">
                <a:solidFill>
                  <a:schemeClr val="bg1"/>
                </a:solidFill>
              </a:rPr>
              <a:t>електричного</a:t>
            </a:r>
            <a:r>
              <a:rPr lang="ru-RU" sz="2800" b="1" dirty="0" smtClean="0">
                <a:solidFill>
                  <a:schemeClr val="bg1"/>
                </a:solidFill>
              </a:rPr>
              <a:t> струму через </a:t>
            </a:r>
          </a:p>
          <a:p>
            <a:pPr>
              <a:buNone/>
            </a:pPr>
            <a:r>
              <a:rPr lang="ru-RU" sz="2800" b="1" dirty="0" err="1" smtClean="0">
                <a:solidFill>
                  <a:schemeClr val="bg1"/>
                </a:solidFill>
              </a:rPr>
              <a:t>електроліт</a:t>
            </a:r>
            <a:r>
              <a:rPr lang="ru-RU" sz="2800" b="1" dirty="0" smtClean="0">
                <a:solidFill>
                  <a:schemeClr val="bg1"/>
                </a:solidFill>
              </a:rPr>
              <a:t> </a:t>
            </a:r>
            <a:r>
              <a:rPr lang="ru-RU" sz="2800" b="1" dirty="0" err="1" smtClean="0">
                <a:solidFill>
                  <a:schemeClr val="bg1"/>
                </a:solidFill>
              </a:rPr>
              <a:t>обов'язково</a:t>
            </a:r>
            <a:r>
              <a:rPr lang="ru-RU" sz="2800" b="1" dirty="0" smtClean="0">
                <a:solidFill>
                  <a:schemeClr val="bg1"/>
                </a:solidFill>
              </a:rPr>
              <a:t> </a:t>
            </a:r>
            <a:r>
              <a:rPr lang="ru-RU" sz="2800" b="1" dirty="0" err="1" smtClean="0">
                <a:solidFill>
                  <a:schemeClr val="bg1"/>
                </a:solidFill>
              </a:rPr>
              <a:t>супроводжується</a:t>
            </a:r>
            <a:r>
              <a:rPr lang="ru-RU" sz="2800" b="1" dirty="0" smtClean="0">
                <a:solidFill>
                  <a:schemeClr val="bg1"/>
                </a:solidFill>
              </a:rPr>
              <a:t> </a:t>
            </a:r>
          </a:p>
          <a:p>
            <a:pPr>
              <a:buNone/>
            </a:pPr>
            <a:r>
              <a:rPr lang="ru-RU" sz="2800" b="1" dirty="0" err="1" smtClean="0">
                <a:solidFill>
                  <a:schemeClr val="bg1"/>
                </a:solidFill>
              </a:rPr>
              <a:t>виділенням</a:t>
            </a:r>
            <a:r>
              <a:rPr lang="ru-RU" sz="2800" b="1" dirty="0" smtClean="0">
                <a:solidFill>
                  <a:schemeClr val="bg1"/>
                </a:solidFill>
              </a:rPr>
              <a:t> </a:t>
            </a:r>
            <a:r>
              <a:rPr lang="ru-RU" sz="2800" b="1" dirty="0" err="1" smtClean="0">
                <a:solidFill>
                  <a:schemeClr val="bg1"/>
                </a:solidFill>
              </a:rPr>
              <a:t>речовини</a:t>
            </a:r>
            <a:r>
              <a:rPr lang="ru-RU" sz="2800" b="1" dirty="0" smtClean="0">
                <a:solidFill>
                  <a:schemeClr val="bg1"/>
                </a:solidFill>
              </a:rPr>
              <a:t> в твердому </a:t>
            </a:r>
            <a:r>
              <a:rPr lang="ru-RU" sz="2800" b="1" dirty="0" err="1" smtClean="0">
                <a:solidFill>
                  <a:schemeClr val="bg1"/>
                </a:solidFill>
              </a:rPr>
              <a:t>або</a:t>
            </a:r>
            <a:endParaRPr lang="ru-RU" sz="2800" b="1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ru-RU" sz="2800" b="1" dirty="0" err="1" smtClean="0">
                <a:solidFill>
                  <a:schemeClr val="bg1"/>
                </a:solidFill>
              </a:rPr>
              <a:t>газоподібному</a:t>
            </a:r>
            <a:r>
              <a:rPr lang="ru-RU" sz="2800" b="1" dirty="0" smtClean="0">
                <a:solidFill>
                  <a:schemeClr val="bg1"/>
                </a:solidFill>
              </a:rPr>
              <a:t> </a:t>
            </a:r>
            <a:r>
              <a:rPr lang="ru-RU" sz="2800" b="1" dirty="0" err="1" smtClean="0">
                <a:solidFill>
                  <a:schemeClr val="bg1"/>
                </a:solidFill>
              </a:rPr>
              <a:t>стані</a:t>
            </a:r>
            <a:r>
              <a:rPr lang="ru-RU" sz="2800" b="1" dirty="0" smtClean="0">
                <a:solidFill>
                  <a:schemeClr val="bg1"/>
                </a:solidFill>
              </a:rPr>
              <a:t> на </a:t>
            </a:r>
            <a:r>
              <a:rPr lang="ru-RU" sz="2800" b="1" dirty="0" err="1" smtClean="0">
                <a:solidFill>
                  <a:schemeClr val="bg1"/>
                </a:solidFill>
              </a:rPr>
              <a:t>поверхні</a:t>
            </a:r>
            <a:r>
              <a:rPr lang="ru-RU" sz="2800" b="1" dirty="0" smtClean="0">
                <a:solidFill>
                  <a:schemeClr val="bg1"/>
                </a:solidFill>
              </a:rPr>
              <a:t> </a:t>
            </a:r>
            <a:r>
              <a:rPr lang="ru-RU" sz="2800" b="1" dirty="0" err="1" smtClean="0">
                <a:solidFill>
                  <a:schemeClr val="bg1"/>
                </a:solidFill>
              </a:rPr>
              <a:t>електродів</a:t>
            </a:r>
            <a:r>
              <a:rPr lang="ru-RU" sz="2800" b="1" dirty="0" smtClean="0">
                <a:solidFill>
                  <a:schemeClr val="bg1"/>
                </a:solidFill>
              </a:rPr>
              <a:t>. </a:t>
            </a:r>
          </a:p>
          <a:p>
            <a:pPr>
              <a:buNone/>
            </a:pPr>
            <a:r>
              <a:rPr lang="ru-RU" sz="2800" b="1" dirty="0" err="1" smtClean="0">
                <a:solidFill>
                  <a:schemeClr val="bg1"/>
                </a:solidFill>
              </a:rPr>
              <a:t>Виділення</a:t>
            </a:r>
            <a:r>
              <a:rPr lang="ru-RU" sz="2800" b="1" dirty="0" smtClean="0">
                <a:solidFill>
                  <a:schemeClr val="bg1"/>
                </a:solidFill>
              </a:rPr>
              <a:t> </a:t>
            </a:r>
            <a:r>
              <a:rPr lang="ru-RU" sz="2800" b="1" dirty="0" err="1" smtClean="0">
                <a:solidFill>
                  <a:schemeClr val="bg1"/>
                </a:solidFill>
              </a:rPr>
              <a:t>речовини</a:t>
            </a:r>
            <a:r>
              <a:rPr lang="ru-RU" sz="2800" b="1" dirty="0" smtClean="0">
                <a:solidFill>
                  <a:schemeClr val="bg1"/>
                </a:solidFill>
              </a:rPr>
              <a:t> на </a:t>
            </a:r>
            <a:r>
              <a:rPr lang="ru-RU" sz="2800" b="1" dirty="0" err="1" smtClean="0">
                <a:solidFill>
                  <a:schemeClr val="bg1"/>
                </a:solidFill>
              </a:rPr>
              <a:t>електродах</a:t>
            </a:r>
            <a:r>
              <a:rPr lang="ru-RU" sz="2800" b="1" dirty="0" smtClean="0">
                <a:solidFill>
                  <a:schemeClr val="bg1"/>
                </a:solidFill>
              </a:rPr>
              <a:t> </a:t>
            </a:r>
            <a:r>
              <a:rPr lang="ru-RU" sz="2800" b="1" dirty="0" err="1" smtClean="0">
                <a:solidFill>
                  <a:schemeClr val="bg1"/>
                </a:solidFill>
              </a:rPr>
              <a:t>показує</a:t>
            </a:r>
            <a:r>
              <a:rPr lang="ru-RU" sz="2800" b="1" dirty="0" smtClean="0">
                <a:solidFill>
                  <a:schemeClr val="bg1"/>
                </a:solidFill>
              </a:rPr>
              <a:t>, </a:t>
            </a:r>
            <a:r>
              <a:rPr lang="ru-RU" sz="2800" b="1" dirty="0" err="1" smtClean="0">
                <a:solidFill>
                  <a:schemeClr val="bg1"/>
                </a:solidFill>
              </a:rPr>
              <a:t>що</a:t>
            </a:r>
            <a:r>
              <a:rPr lang="ru-RU" sz="2800" b="1" dirty="0" smtClean="0">
                <a:solidFill>
                  <a:schemeClr val="bg1"/>
                </a:solidFill>
              </a:rPr>
              <a:t> в </a:t>
            </a:r>
          </a:p>
          <a:p>
            <a:pPr>
              <a:buNone/>
            </a:pPr>
            <a:r>
              <a:rPr lang="ru-RU" sz="2800" b="1" dirty="0" err="1" smtClean="0">
                <a:solidFill>
                  <a:schemeClr val="bg1"/>
                </a:solidFill>
              </a:rPr>
              <a:t>електролітах</a:t>
            </a:r>
            <a:r>
              <a:rPr lang="ru-RU" sz="2800" b="1" dirty="0" smtClean="0">
                <a:solidFill>
                  <a:schemeClr val="bg1"/>
                </a:solidFill>
              </a:rPr>
              <a:t> </a:t>
            </a:r>
            <a:r>
              <a:rPr lang="ru-RU" sz="2800" b="1" dirty="0" err="1" smtClean="0">
                <a:solidFill>
                  <a:schemeClr val="bg1"/>
                </a:solidFill>
              </a:rPr>
              <a:t>електричні</a:t>
            </a:r>
            <a:r>
              <a:rPr lang="ru-RU" sz="2800" b="1" dirty="0" smtClean="0">
                <a:solidFill>
                  <a:schemeClr val="bg1"/>
                </a:solidFill>
              </a:rPr>
              <a:t> заряди </a:t>
            </a:r>
            <a:r>
              <a:rPr lang="ru-RU" sz="2800" b="1" dirty="0" err="1" smtClean="0">
                <a:solidFill>
                  <a:schemeClr val="bg1"/>
                </a:solidFill>
              </a:rPr>
              <a:t>переносять</a:t>
            </a:r>
            <a:r>
              <a:rPr lang="ru-RU" sz="2800" b="1" dirty="0" smtClean="0">
                <a:solidFill>
                  <a:schemeClr val="bg1"/>
                </a:solidFill>
              </a:rPr>
              <a:t> </a:t>
            </a:r>
          </a:p>
          <a:p>
            <a:pPr>
              <a:buNone/>
            </a:pPr>
            <a:r>
              <a:rPr lang="ru-RU" sz="2800" b="1" dirty="0" err="1" smtClean="0">
                <a:solidFill>
                  <a:schemeClr val="bg1"/>
                </a:solidFill>
              </a:rPr>
              <a:t>заряджені</a:t>
            </a:r>
            <a:r>
              <a:rPr lang="ru-RU" sz="2800" b="1" dirty="0" smtClean="0">
                <a:solidFill>
                  <a:schemeClr val="bg1"/>
                </a:solidFill>
              </a:rPr>
              <a:t> </a:t>
            </a:r>
            <a:r>
              <a:rPr lang="ru-RU" sz="2800" b="1" dirty="0" err="1" smtClean="0">
                <a:solidFill>
                  <a:schemeClr val="bg1"/>
                </a:solidFill>
              </a:rPr>
              <a:t>атоми</a:t>
            </a:r>
            <a:r>
              <a:rPr lang="ru-RU" sz="2800" b="1" dirty="0" smtClean="0">
                <a:solidFill>
                  <a:schemeClr val="bg1"/>
                </a:solidFill>
              </a:rPr>
              <a:t> </a:t>
            </a:r>
            <a:r>
              <a:rPr lang="ru-RU" sz="2800" b="1" dirty="0" err="1" smtClean="0">
                <a:solidFill>
                  <a:schemeClr val="bg1"/>
                </a:solidFill>
              </a:rPr>
              <a:t>речовини</a:t>
            </a:r>
            <a:r>
              <a:rPr lang="ru-RU" sz="2800" b="1" dirty="0" smtClean="0">
                <a:solidFill>
                  <a:schemeClr val="bg1"/>
                </a:solidFill>
              </a:rPr>
              <a:t> - </a:t>
            </a:r>
            <a:r>
              <a:rPr lang="ru-RU" sz="2800" b="1" dirty="0" err="1" smtClean="0">
                <a:solidFill>
                  <a:schemeClr val="bg1"/>
                </a:solidFill>
              </a:rPr>
              <a:t>іони</a:t>
            </a:r>
            <a:r>
              <a:rPr lang="ru-RU" sz="2800" b="1" dirty="0" smtClean="0">
                <a:solidFill>
                  <a:schemeClr val="bg1"/>
                </a:solidFill>
              </a:rPr>
              <a:t>. Цей </a:t>
            </a:r>
            <a:r>
              <a:rPr lang="ru-RU" sz="2800" b="1" dirty="0" err="1" smtClean="0">
                <a:solidFill>
                  <a:schemeClr val="bg1"/>
                </a:solidFill>
              </a:rPr>
              <a:t>процес</a:t>
            </a:r>
            <a:r>
              <a:rPr lang="ru-RU" sz="2800" b="1" dirty="0" smtClean="0">
                <a:solidFill>
                  <a:schemeClr val="bg1"/>
                </a:solidFill>
              </a:rPr>
              <a:t> </a:t>
            </a:r>
          </a:p>
          <a:p>
            <a:pPr>
              <a:buNone/>
            </a:pPr>
            <a:r>
              <a:rPr lang="ru-RU" sz="2800" b="1" dirty="0" err="1" smtClean="0">
                <a:solidFill>
                  <a:schemeClr val="bg1"/>
                </a:solidFill>
              </a:rPr>
              <a:t>називається</a:t>
            </a:r>
            <a:r>
              <a:rPr lang="ru-RU" sz="2800" b="1" dirty="0" smtClean="0">
                <a:solidFill>
                  <a:schemeClr val="bg1"/>
                </a:solidFill>
              </a:rPr>
              <a:t> </a:t>
            </a:r>
            <a:r>
              <a:rPr lang="ru-RU" sz="2800" b="1" dirty="0" err="1" smtClean="0">
                <a:solidFill>
                  <a:schemeClr val="bg1"/>
                </a:solidFill>
              </a:rPr>
              <a:t>електролізом</a:t>
            </a:r>
            <a:endParaRPr lang="ru-RU" sz="28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9a01244e1a7c92418fb206f25def0dfb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357290" y="285728"/>
            <a:ext cx="5429288" cy="6215106"/>
          </a:xfr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8143900" cy="6858000"/>
          </a:xfrm>
        </p:spPr>
        <p:txBody>
          <a:bodyPr>
            <a:normAutofit fontScale="92500" lnSpcReduction="1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pc="50" dirty="0" smtClean="0">
                <a:ln w="11430"/>
              </a:rPr>
              <a:t>Майкл Фарадей на </a:t>
            </a:r>
            <a:r>
              <a:rPr lang="ru-RU" spc="50" dirty="0" err="1" smtClean="0">
                <a:ln w="11430"/>
              </a:rPr>
              <a:t>основі</a:t>
            </a:r>
            <a:r>
              <a:rPr lang="ru-RU" spc="50" dirty="0" smtClean="0">
                <a:ln w="11430"/>
              </a:rPr>
              <a:t> </a:t>
            </a:r>
            <a:r>
              <a:rPr lang="ru-RU" spc="50" dirty="0" err="1" smtClean="0">
                <a:ln w="11430"/>
              </a:rPr>
              <a:t>експериментів</a:t>
            </a:r>
            <a:r>
              <a:rPr lang="ru-RU" spc="50" dirty="0" smtClean="0">
                <a:ln w="11430"/>
              </a:rPr>
              <a:t> </a:t>
            </a:r>
            <a:r>
              <a:rPr lang="ru-RU" spc="50" dirty="0" err="1" smtClean="0">
                <a:ln w="11430"/>
              </a:rPr>
              <a:t>з</a:t>
            </a:r>
            <a:r>
              <a:rPr lang="ru-RU" spc="50" dirty="0" smtClean="0">
                <a:ln w="11430"/>
              </a:rPr>
              <a:t> </a:t>
            </a:r>
            <a:r>
              <a:rPr lang="ru-RU" spc="50" dirty="0" err="1" smtClean="0">
                <a:ln w="11430"/>
              </a:rPr>
              <a:t>різними</a:t>
            </a:r>
            <a:r>
              <a:rPr lang="ru-RU" spc="50" dirty="0" smtClean="0">
                <a:ln w="11430"/>
              </a:rPr>
              <a:t> </a:t>
            </a:r>
            <a:endParaRPr lang="en-US" spc="50" dirty="0" smtClean="0">
              <a:ln w="11430"/>
            </a:endParaRPr>
          </a:p>
          <a:p>
            <a:pPr>
              <a:buNone/>
            </a:pPr>
            <a:r>
              <a:rPr lang="ru-RU" spc="50" dirty="0" err="1" smtClean="0">
                <a:ln w="11430"/>
              </a:rPr>
              <a:t>електролітами</a:t>
            </a:r>
            <a:r>
              <a:rPr lang="ru-RU" spc="50" dirty="0" smtClean="0">
                <a:ln w="11430"/>
              </a:rPr>
              <a:t> </a:t>
            </a:r>
            <a:r>
              <a:rPr lang="ru-RU" spc="50" dirty="0" err="1" smtClean="0">
                <a:ln w="11430"/>
              </a:rPr>
              <a:t>встановив</a:t>
            </a:r>
            <a:r>
              <a:rPr lang="ru-RU" spc="50" dirty="0" smtClean="0">
                <a:ln w="11430"/>
              </a:rPr>
              <a:t>, </a:t>
            </a:r>
            <a:r>
              <a:rPr lang="ru-RU" spc="50" dirty="0" err="1" smtClean="0">
                <a:ln w="11430"/>
              </a:rPr>
              <a:t>що</a:t>
            </a:r>
            <a:r>
              <a:rPr lang="ru-RU" spc="50" dirty="0" smtClean="0">
                <a:ln w="11430"/>
              </a:rPr>
              <a:t> при </a:t>
            </a:r>
            <a:r>
              <a:rPr lang="ru-RU" spc="50" dirty="0" err="1" smtClean="0">
                <a:ln w="11430"/>
              </a:rPr>
              <a:t>електролізі</a:t>
            </a:r>
            <a:r>
              <a:rPr lang="ru-RU" spc="50" dirty="0" smtClean="0">
                <a:ln w="11430"/>
              </a:rPr>
              <a:t> </a:t>
            </a:r>
            <a:r>
              <a:rPr lang="ru-RU" spc="50" dirty="0" err="1" smtClean="0">
                <a:ln w="11430"/>
              </a:rPr>
              <a:t>маса</a:t>
            </a:r>
            <a:r>
              <a:rPr lang="ru-RU" spc="50" dirty="0" smtClean="0">
                <a:ln w="11430"/>
              </a:rPr>
              <a:t> </a:t>
            </a:r>
            <a:r>
              <a:rPr lang="en-US" spc="50" dirty="0" smtClean="0">
                <a:ln w="11430"/>
              </a:rPr>
              <a:t>m </a:t>
            </a:r>
            <a:endParaRPr lang="en-US" spc="50" dirty="0" smtClean="0">
              <a:ln w="11430"/>
            </a:endParaRPr>
          </a:p>
          <a:p>
            <a:pPr>
              <a:buNone/>
            </a:pPr>
            <a:r>
              <a:rPr lang="ru-RU" spc="50" dirty="0" err="1" smtClean="0">
                <a:ln w="11430"/>
              </a:rPr>
              <a:t>виділяється</a:t>
            </a:r>
            <a:r>
              <a:rPr lang="ru-RU" spc="50" dirty="0" smtClean="0">
                <a:ln w="11430"/>
              </a:rPr>
              <a:t> </a:t>
            </a:r>
            <a:r>
              <a:rPr lang="ru-RU" spc="50" dirty="0" smtClean="0">
                <a:ln w="11430"/>
              </a:rPr>
              <a:t>на </a:t>
            </a:r>
            <a:r>
              <a:rPr lang="ru-RU" spc="50" dirty="0" err="1" smtClean="0">
                <a:ln w="11430"/>
              </a:rPr>
              <a:t>електроді</a:t>
            </a:r>
            <a:r>
              <a:rPr lang="ru-RU" spc="50" dirty="0" smtClean="0">
                <a:ln w="11430"/>
              </a:rPr>
              <a:t> </a:t>
            </a:r>
            <a:r>
              <a:rPr lang="ru-RU" spc="50" dirty="0" err="1" smtClean="0">
                <a:ln w="11430"/>
              </a:rPr>
              <a:t>речовини</a:t>
            </a:r>
            <a:r>
              <a:rPr lang="ru-RU" spc="50" dirty="0" smtClean="0">
                <a:ln w="11430"/>
              </a:rPr>
              <a:t> </a:t>
            </a:r>
            <a:r>
              <a:rPr lang="ru-RU" spc="50" dirty="0" err="1" smtClean="0">
                <a:ln w="11430"/>
              </a:rPr>
              <a:t>пропорційна</a:t>
            </a:r>
            <a:r>
              <a:rPr lang="ru-RU" spc="50" dirty="0" smtClean="0">
                <a:ln w="11430"/>
              </a:rPr>
              <a:t> </a:t>
            </a:r>
            <a:endParaRPr lang="en-US" spc="50" dirty="0" smtClean="0">
              <a:ln w="11430"/>
            </a:endParaRPr>
          </a:p>
          <a:p>
            <a:pPr>
              <a:buNone/>
            </a:pPr>
            <a:r>
              <a:rPr lang="ru-RU" spc="50" dirty="0" err="1" smtClean="0">
                <a:ln w="11430"/>
              </a:rPr>
              <a:t>пройшов</a:t>
            </a:r>
            <a:r>
              <a:rPr lang="ru-RU" spc="50" dirty="0" smtClean="0">
                <a:ln w="11430"/>
              </a:rPr>
              <a:t> через </a:t>
            </a:r>
            <a:r>
              <a:rPr lang="ru-RU" spc="50" dirty="0" err="1" smtClean="0">
                <a:ln w="11430"/>
              </a:rPr>
              <a:t>електроліт</a:t>
            </a:r>
            <a:r>
              <a:rPr lang="ru-RU" spc="50" dirty="0" smtClean="0">
                <a:ln w="11430"/>
              </a:rPr>
              <a:t> заряду </a:t>
            </a:r>
            <a:r>
              <a:rPr lang="el-GR" spc="50" dirty="0" smtClean="0">
                <a:ln w="11430"/>
              </a:rPr>
              <a:t>Δ</a:t>
            </a:r>
            <a:r>
              <a:rPr lang="en-US" spc="50" dirty="0" smtClean="0">
                <a:ln w="11430"/>
              </a:rPr>
              <a:t>q </a:t>
            </a:r>
            <a:r>
              <a:rPr lang="ru-RU" spc="50" dirty="0" err="1" smtClean="0">
                <a:ln w="11430"/>
              </a:rPr>
              <a:t>чи</a:t>
            </a:r>
            <a:r>
              <a:rPr lang="ru-RU" spc="50" dirty="0" smtClean="0">
                <a:ln w="11430"/>
              </a:rPr>
              <a:t> </a:t>
            </a:r>
            <a:r>
              <a:rPr lang="ru-RU" spc="50" dirty="0" err="1" smtClean="0">
                <a:ln w="11430"/>
              </a:rPr>
              <a:t>силі</a:t>
            </a:r>
            <a:r>
              <a:rPr lang="ru-RU" spc="50" dirty="0" smtClean="0">
                <a:ln w="11430"/>
              </a:rPr>
              <a:t> струму </a:t>
            </a:r>
            <a:r>
              <a:rPr lang="en-US" spc="50" dirty="0" smtClean="0">
                <a:ln w="11430"/>
              </a:rPr>
              <a:t>I </a:t>
            </a:r>
            <a:endParaRPr lang="en-US" spc="50" dirty="0" smtClean="0">
              <a:ln w="11430"/>
            </a:endParaRPr>
          </a:p>
          <a:p>
            <a:pPr>
              <a:buNone/>
            </a:pPr>
            <a:r>
              <a:rPr lang="ru-RU" spc="50" dirty="0" smtClean="0">
                <a:ln w="11430"/>
              </a:rPr>
              <a:t>і </a:t>
            </a:r>
            <a:r>
              <a:rPr lang="ru-RU" spc="50" dirty="0" smtClean="0">
                <a:ln w="11430"/>
              </a:rPr>
              <a:t>часу </a:t>
            </a:r>
            <a:r>
              <a:rPr lang="el-GR" spc="50" dirty="0" smtClean="0">
                <a:ln w="11430"/>
              </a:rPr>
              <a:t>Δ</a:t>
            </a:r>
            <a:r>
              <a:rPr lang="en-US" spc="50" dirty="0" smtClean="0">
                <a:ln w="11430"/>
              </a:rPr>
              <a:t>t </a:t>
            </a:r>
            <a:r>
              <a:rPr lang="ru-RU" spc="50" dirty="0" err="1" smtClean="0">
                <a:ln w="11430"/>
              </a:rPr>
              <a:t>проходження</a:t>
            </a:r>
            <a:r>
              <a:rPr lang="ru-RU" spc="50" dirty="0" smtClean="0">
                <a:ln w="11430"/>
              </a:rPr>
              <a:t> </a:t>
            </a:r>
            <a:r>
              <a:rPr lang="ru-RU" spc="50" dirty="0" smtClean="0">
                <a:ln w="11430"/>
              </a:rPr>
              <a:t>струму: </a:t>
            </a:r>
          </a:p>
          <a:p>
            <a:pPr>
              <a:buNone/>
            </a:pPr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                           m </a:t>
            </a:r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= k</a:t>
            </a:r>
            <a:r>
              <a:rPr lang="el-GR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Δ</a:t>
            </a:r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q = </a:t>
            </a:r>
            <a:r>
              <a:rPr lang="en-US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kI</a:t>
            </a:r>
            <a:r>
              <a:rPr lang="el-GR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Δ</a:t>
            </a:r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</a:t>
            </a:r>
            <a:endParaRPr lang="en-US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>
              <a:buNone/>
            </a:pPr>
            <a:r>
              <a:rPr lang="ru-RU" spc="50" dirty="0" err="1" smtClean="0">
                <a:ln w="11430"/>
              </a:rPr>
              <a:t>Це</a:t>
            </a:r>
            <a:r>
              <a:rPr lang="ru-RU" spc="50" dirty="0" smtClean="0">
                <a:ln w="11430"/>
              </a:rPr>
              <a:t> </a:t>
            </a:r>
            <a:r>
              <a:rPr lang="ru-RU" spc="50" dirty="0" err="1" smtClean="0">
                <a:ln w="11430"/>
              </a:rPr>
              <a:t>рівняння</a:t>
            </a:r>
            <a:r>
              <a:rPr lang="ru-RU" spc="50" dirty="0" smtClean="0">
                <a:ln w="11430"/>
              </a:rPr>
              <a:t> </a:t>
            </a:r>
            <a:r>
              <a:rPr lang="ru-RU" spc="50" dirty="0" err="1" smtClean="0">
                <a:ln w="11430"/>
              </a:rPr>
              <a:t>називається</a:t>
            </a:r>
            <a:r>
              <a:rPr lang="ru-RU" spc="50" dirty="0" smtClean="0">
                <a:ln w="11430"/>
              </a:rPr>
              <a:t> законом </a:t>
            </a:r>
            <a:r>
              <a:rPr lang="ru-RU" spc="50" dirty="0" err="1" smtClean="0">
                <a:ln w="11430"/>
              </a:rPr>
              <a:t>електролізу</a:t>
            </a:r>
            <a:r>
              <a:rPr lang="ru-RU" spc="50" dirty="0" smtClean="0">
                <a:ln w="11430"/>
              </a:rPr>
              <a:t>. </a:t>
            </a:r>
            <a:endParaRPr lang="en-US" spc="50" dirty="0" smtClean="0">
              <a:ln w="11430"/>
            </a:endParaRPr>
          </a:p>
          <a:p>
            <a:pPr>
              <a:buNone/>
            </a:pPr>
            <a:r>
              <a:rPr lang="ru-RU" spc="50" dirty="0" err="1" smtClean="0">
                <a:ln w="11430"/>
              </a:rPr>
              <a:t>Коефіцієнт</a:t>
            </a:r>
            <a:r>
              <a:rPr lang="ru-RU" spc="50" dirty="0" smtClean="0">
                <a:ln w="11430"/>
              </a:rPr>
              <a:t> </a:t>
            </a:r>
            <a:r>
              <a:rPr lang="en-US" spc="50" dirty="0" smtClean="0">
                <a:ln w="11430"/>
              </a:rPr>
              <a:t>k, </a:t>
            </a:r>
            <a:r>
              <a:rPr lang="ru-RU" spc="50" dirty="0" err="1" smtClean="0">
                <a:ln w="11430"/>
              </a:rPr>
              <a:t>що</a:t>
            </a:r>
            <a:r>
              <a:rPr lang="ru-RU" spc="50" dirty="0" smtClean="0">
                <a:ln w="11430"/>
              </a:rPr>
              <a:t> </a:t>
            </a:r>
            <a:r>
              <a:rPr lang="ru-RU" spc="50" dirty="0" err="1" smtClean="0">
                <a:ln w="11430"/>
              </a:rPr>
              <a:t>залежить</a:t>
            </a:r>
            <a:r>
              <a:rPr lang="ru-RU" spc="50" dirty="0" smtClean="0">
                <a:ln w="11430"/>
              </a:rPr>
              <a:t> </a:t>
            </a:r>
            <a:r>
              <a:rPr lang="ru-RU" spc="50" dirty="0" err="1" smtClean="0">
                <a:ln w="11430"/>
              </a:rPr>
              <a:t>від</a:t>
            </a:r>
            <a:r>
              <a:rPr lang="ru-RU" spc="50" dirty="0" smtClean="0">
                <a:ln w="11430"/>
              </a:rPr>
              <a:t> </a:t>
            </a:r>
            <a:r>
              <a:rPr lang="ru-RU" spc="50" dirty="0" err="1" smtClean="0">
                <a:ln w="11430"/>
              </a:rPr>
              <a:t>виділився</a:t>
            </a:r>
            <a:r>
              <a:rPr lang="ru-RU" spc="50" dirty="0" smtClean="0">
                <a:ln w="11430"/>
              </a:rPr>
              <a:t> </a:t>
            </a:r>
            <a:r>
              <a:rPr lang="ru-RU" spc="50" dirty="0" err="1" smtClean="0">
                <a:ln w="11430"/>
              </a:rPr>
              <a:t>речовини</a:t>
            </a:r>
            <a:r>
              <a:rPr lang="ru-RU" spc="50" dirty="0" smtClean="0">
                <a:ln w="11430"/>
              </a:rPr>
              <a:t>, </a:t>
            </a:r>
            <a:endParaRPr lang="en-US" spc="50" dirty="0" smtClean="0">
              <a:ln w="11430"/>
            </a:endParaRPr>
          </a:p>
          <a:p>
            <a:pPr>
              <a:buNone/>
            </a:pPr>
            <a:r>
              <a:rPr lang="ru-RU" spc="50" dirty="0" err="1" smtClean="0">
                <a:ln w="11430"/>
              </a:rPr>
              <a:t>називається</a:t>
            </a:r>
            <a:r>
              <a:rPr lang="ru-RU" spc="50" dirty="0" smtClean="0">
                <a:ln w="11430"/>
              </a:rPr>
              <a:t> </a:t>
            </a:r>
            <a:r>
              <a:rPr lang="ru-RU" spc="50" dirty="0" err="1" smtClean="0">
                <a:ln w="11430"/>
              </a:rPr>
              <a:t>електрохімічним</a:t>
            </a:r>
            <a:r>
              <a:rPr lang="ru-RU" spc="50" dirty="0" smtClean="0">
                <a:ln w="11430"/>
              </a:rPr>
              <a:t> </a:t>
            </a:r>
            <a:r>
              <a:rPr lang="ru-RU" spc="50" dirty="0" err="1" smtClean="0">
                <a:ln w="11430"/>
              </a:rPr>
              <a:t>еквівалентом</a:t>
            </a:r>
            <a:r>
              <a:rPr lang="ru-RU" spc="50" dirty="0" smtClean="0">
                <a:ln w="11430"/>
              </a:rPr>
              <a:t> </a:t>
            </a:r>
            <a:endParaRPr lang="en-US" spc="50" dirty="0" smtClean="0">
              <a:ln w="11430"/>
            </a:endParaRPr>
          </a:p>
          <a:p>
            <a:pPr>
              <a:buNone/>
            </a:pPr>
            <a:r>
              <a:rPr lang="ru-RU" spc="50" dirty="0" err="1" smtClean="0">
                <a:ln w="11430"/>
              </a:rPr>
              <a:t>речовини</a:t>
            </a:r>
            <a:r>
              <a:rPr lang="ru-RU" spc="50" dirty="0" smtClean="0">
                <a:ln w="11430"/>
              </a:rPr>
              <a:t>. </a:t>
            </a:r>
          </a:p>
          <a:p>
            <a:pPr>
              <a:buNone/>
            </a:pPr>
            <a:r>
              <a:rPr lang="ru-RU" spc="50" dirty="0" err="1" smtClean="0">
                <a:ln w="11430"/>
              </a:rPr>
              <a:t>Провідність</a:t>
            </a:r>
            <a:r>
              <a:rPr lang="ru-RU" spc="50" dirty="0" smtClean="0">
                <a:ln w="11430"/>
              </a:rPr>
              <a:t> </a:t>
            </a:r>
            <a:r>
              <a:rPr lang="ru-RU" spc="50" dirty="0" err="1" smtClean="0">
                <a:ln w="11430"/>
              </a:rPr>
              <a:t>рідких</a:t>
            </a:r>
            <a:r>
              <a:rPr lang="ru-RU" spc="50" dirty="0" smtClean="0">
                <a:ln w="11430"/>
              </a:rPr>
              <a:t> </a:t>
            </a:r>
            <a:r>
              <a:rPr lang="ru-RU" spc="50" dirty="0" err="1" smtClean="0">
                <a:ln w="11430"/>
              </a:rPr>
              <a:t>електролітів</a:t>
            </a:r>
            <a:r>
              <a:rPr lang="ru-RU" spc="50" dirty="0" smtClean="0">
                <a:ln w="11430"/>
              </a:rPr>
              <a:t> </a:t>
            </a:r>
            <a:r>
              <a:rPr lang="ru-RU" spc="50" dirty="0" err="1" smtClean="0">
                <a:ln w="11430"/>
              </a:rPr>
              <a:t>пояснюється</a:t>
            </a:r>
            <a:r>
              <a:rPr lang="ru-RU" spc="50" dirty="0" smtClean="0">
                <a:ln w="11430"/>
              </a:rPr>
              <a:t> </a:t>
            </a:r>
            <a:r>
              <a:rPr lang="ru-RU" spc="50" dirty="0" err="1" smtClean="0">
                <a:ln w="11430"/>
              </a:rPr>
              <a:t>тим</a:t>
            </a:r>
            <a:r>
              <a:rPr lang="ru-RU" spc="50" dirty="0" smtClean="0">
                <a:ln w="11430"/>
              </a:rPr>
              <a:t>, </a:t>
            </a:r>
            <a:r>
              <a:rPr lang="ru-RU" spc="50" dirty="0" err="1" smtClean="0">
                <a:ln w="11430"/>
              </a:rPr>
              <a:t>що</a:t>
            </a:r>
            <a:r>
              <a:rPr lang="ru-RU" spc="50" dirty="0" smtClean="0">
                <a:ln w="11430"/>
              </a:rPr>
              <a:t> </a:t>
            </a:r>
            <a:endParaRPr lang="en-US" spc="50" dirty="0" smtClean="0">
              <a:ln w="11430"/>
            </a:endParaRPr>
          </a:p>
          <a:p>
            <a:pPr>
              <a:buNone/>
            </a:pPr>
            <a:r>
              <a:rPr lang="ru-RU" spc="50" dirty="0" smtClean="0">
                <a:ln w="11430"/>
              </a:rPr>
              <a:t>при </a:t>
            </a:r>
            <a:r>
              <a:rPr lang="ru-RU" spc="50" dirty="0" err="1" smtClean="0">
                <a:ln w="11430"/>
              </a:rPr>
              <a:t>розчиненні</a:t>
            </a:r>
            <a:r>
              <a:rPr lang="ru-RU" spc="50" dirty="0" smtClean="0">
                <a:ln w="11430"/>
              </a:rPr>
              <a:t> у </a:t>
            </a:r>
            <a:r>
              <a:rPr lang="ru-RU" spc="50" dirty="0" err="1" smtClean="0">
                <a:ln w="11430"/>
              </a:rPr>
              <a:t>воді</a:t>
            </a:r>
            <a:r>
              <a:rPr lang="ru-RU" spc="50" dirty="0" smtClean="0">
                <a:ln w="11430"/>
              </a:rPr>
              <a:t> </a:t>
            </a:r>
            <a:r>
              <a:rPr lang="ru-RU" spc="50" dirty="0" err="1" smtClean="0">
                <a:ln w="11430"/>
              </a:rPr>
              <a:t>нейтральні</a:t>
            </a:r>
            <a:r>
              <a:rPr lang="ru-RU" spc="50" dirty="0" smtClean="0">
                <a:ln w="11430"/>
              </a:rPr>
              <a:t> </a:t>
            </a:r>
            <a:r>
              <a:rPr lang="ru-RU" spc="50" dirty="0" err="1" smtClean="0">
                <a:ln w="11430"/>
              </a:rPr>
              <a:t>молекули</a:t>
            </a:r>
            <a:r>
              <a:rPr lang="ru-RU" spc="50" dirty="0" smtClean="0">
                <a:ln w="11430"/>
              </a:rPr>
              <a:t> солей, </a:t>
            </a:r>
            <a:endParaRPr lang="en-US" spc="50" dirty="0" smtClean="0">
              <a:ln w="11430"/>
            </a:endParaRPr>
          </a:p>
          <a:p>
            <a:pPr>
              <a:buNone/>
            </a:pPr>
            <a:r>
              <a:rPr lang="ru-RU" spc="50" dirty="0" smtClean="0">
                <a:ln w="11430"/>
              </a:rPr>
              <a:t>кислот </a:t>
            </a:r>
            <a:r>
              <a:rPr lang="ru-RU" spc="50" dirty="0" smtClean="0">
                <a:ln w="11430"/>
              </a:rPr>
              <a:t>і </a:t>
            </a:r>
            <a:r>
              <a:rPr lang="ru-RU" spc="50" dirty="0" err="1" smtClean="0">
                <a:ln w="11430"/>
              </a:rPr>
              <a:t>підстав</a:t>
            </a:r>
            <a:r>
              <a:rPr lang="ru-RU" spc="50" dirty="0" smtClean="0">
                <a:ln w="11430"/>
              </a:rPr>
              <a:t> </a:t>
            </a:r>
            <a:r>
              <a:rPr lang="ru-RU" spc="50" dirty="0" err="1" smtClean="0">
                <a:ln w="11430"/>
              </a:rPr>
              <a:t>розпадаються</a:t>
            </a:r>
            <a:r>
              <a:rPr lang="ru-RU" spc="50" dirty="0" smtClean="0">
                <a:ln w="11430"/>
              </a:rPr>
              <a:t> на </a:t>
            </a:r>
            <a:r>
              <a:rPr lang="ru-RU" spc="50" dirty="0" err="1" smtClean="0">
                <a:ln w="11430"/>
              </a:rPr>
              <a:t>негативні</a:t>
            </a:r>
            <a:r>
              <a:rPr lang="ru-RU" spc="50" dirty="0" smtClean="0">
                <a:ln w="11430"/>
              </a:rPr>
              <a:t> і </a:t>
            </a:r>
            <a:endParaRPr lang="en-US" spc="50" dirty="0" smtClean="0">
              <a:ln w="11430"/>
            </a:endParaRPr>
          </a:p>
          <a:p>
            <a:pPr>
              <a:buNone/>
            </a:pPr>
            <a:r>
              <a:rPr lang="ru-RU" spc="50" dirty="0" err="1" smtClean="0">
                <a:ln w="11430"/>
              </a:rPr>
              <a:t>позитивні</a:t>
            </a:r>
            <a:r>
              <a:rPr lang="ru-RU" spc="50" dirty="0" smtClean="0">
                <a:ln w="11430"/>
              </a:rPr>
              <a:t> </a:t>
            </a:r>
            <a:r>
              <a:rPr lang="ru-RU" spc="50" dirty="0" err="1" smtClean="0">
                <a:ln w="11430"/>
              </a:rPr>
              <a:t>іони</a:t>
            </a:r>
            <a:r>
              <a:rPr lang="ru-RU" spc="50" dirty="0" smtClean="0">
                <a:ln w="11430"/>
              </a:rPr>
              <a:t>. </a:t>
            </a:r>
          </a:p>
          <a:p>
            <a:r>
              <a:rPr lang="ru-RU" spc="50" dirty="0" smtClean="0">
                <a:ln w="11430"/>
              </a:rPr>
              <a:t>В </a:t>
            </a:r>
            <a:r>
              <a:rPr lang="ru-RU" spc="50" dirty="0" err="1" smtClean="0">
                <a:ln w="11430"/>
              </a:rPr>
              <a:t>електричному</a:t>
            </a:r>
            <a:r>
              <a:rPr lang="ru-RU" spc="50" dirty="0" smtClean="0">
                <a:ln w="11430"/>
              </a:rPr>
              <a:t> </a:t>
            </a:r>
            <a:r>
              <a:rPr lang="ru-RU" spc="50" dirty="0" err="1" smtClean="0">
                <a:ln w="11430"/>
              </a:rPr>
              <a:t>полі</a:t>
            </a:r>
            <a:r>
              <a:rPr lang="ru-RU" spc="50" dirty="0" smtClean="0">
                <a:ln w="11430"/>
              </a:rPr>
              <a:t> </a:t>
            </a:r>
            <a:r>
              <a:rPr lang="ru-RU" spc="50" dirty="0" err="1" smtClean="0">
                <a:ln w="11430"/>
              </a:rPr>
              <a:t>іони</a:t>
            </a:r>
            <a:r>
              <a:rPr lang="ru-RU" spc="50" dirty="0" smtClean="0">
                <a:ln w="11430"/>
              </a:rPr>
              <a:t> </a:t>
            </a:r>
            <a:r>
              <a:rPr lang="ru-RU" spc="50" dirty="0" err="1" smtClean="0">
                <a:ln w="11430"/>
              </a:rPr>
              <a:t>починають</a:t>
            </a:r>
            <a:r>
              <a:rPr lang="ru-RU" spc="50" dirty="0" smtClean="0">
                <a:ln w="11430"/>
              </a:rPr>
              <a:t> </a:t>
            </a:r>
            <a:r>
              <a:rPr lang="ru-RU" spc="50" dirty="0" err="1" smtClean="0">
                <a:ln w="11430"/>
              </a:rPr>
              <a:t>рухатися</a:t>
            </a:r>
            <a:r>
              <a:rPr lang="ru-RU" spc="50" dirty="0" smtClean="0">
                <a:ln w="11430"/>
              </a:rPr>
              <a:t> і </a:t>
            </a:r>
            <a:endParaRPr lang="en-US" spc="50" dirty="0" smtClean="0">
              <a:ln w="11430"/>
            </a:endParaRPr>
          </a:p>
          <a:p>
            <a:pPr>
              <a:buNone/>
            </a:pPr>
            <a:r>
              <a:rPr lang="ru-RU" spc="50" dirty="0" err="1" smtClean="0">
                <a:ln w="11430"/>
              </a:rPr>
              <a:t>створюють</a:t>
            </a:r>
            <a:r>
              <a:rPr lang="ru-RU" spc="50" dirty="0" smtClean="0">
                <a:ln w="11430"/>
              </a:rPr>
              <a:t> </a:t>
            </a:r>
            <a:r>
              <a:rPr lang="ru-RU" spc="50" dirty="0" err="1" smtClean="0">
                <a:ln w="11430"/>
              </a:rPr>
              <a:t>електричний</a:t>
            </a:r>
            <a:r>
              <a:rPr lang="ru-RU" spc="50" dirty="0" smtClean="0">
                <a:ln w="11430"/>
              </a:rPr>
              <a:t> струм. </a:t>
            </a:r>
          </a:p>
          <a:p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dichroic-glass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ru-RU" dirty="0" err="1" smtClean="0"/>
              <a:t>Існують</a:t>
            </a:r>
            <a:r>
              <a:rPr lang="ru-RU" dirty="0" smtClean="0"/>
              <a:t> не </a:t>
            </a:r>
            <a:r>
              <a:rPr lang="ru-RU" dirty="0" err="1" smtClean="0"/>
              <a:t>тільки</a:t>
            </a:r>
            <a:r>
              <a:rPr lang="ru-RU" dirty="0" smtClean="0"/>
              <a:t> </a:t>
            </a:r>
            <a:r>
              <a:rPr lang="ru-RU" dirty="0" err="1" smtClean="0"/>
              <a:t>рідкі</a:t>
            </a:r>
            <a:r>
              <a:rPr lang="ru-RU" dirty="0" smtClean="0"/>
              <a:t>, </a:t>
            </a:r>
            <a:r>
              <a:rPr lang="ru-RU" dirty="0" err="1" smtClean="0"/>
              <a:t>але</a:t>
            </a:r>
            <a:r>
              <a:rPr lang="ru-RU" dirty="0" smtClean="0"/>
              <a:t> і </a:t>
            </a:r>
            <a:r>
              <a:rPr lang="ru-RU" dirty="0" err="1" smtClean="0"/>
              <a:t>тверді</a:t>
            </a:r>
            <a:r>
              <a:rPr lang="ru-RU" dirty="0" smtClean="0"/>
              <a:t> </a:t>
            </a:r>
            <a:r>
              <a:rPr lang="ru-RU" dirty="0" err="1" smtClean="0"/>
              <a:t>електроліти</a:t>
            </a:r>
            <a:r>
              <a:rPr lang="ru-RU" dirty="0" smtClean="0"/>
              <a:t>. </a:t>
            </a:r>
          </a:p>
          <a:p>
            <a:pPr>
              <a:buNone/>
            </a:pPr>
            <a:r>
              <a:rPr lang="ru-RU" dirty="0" smtClean="0"/>
              <a:t>Прикладом твердого </a:t>
            </a:r>
            <a:r>
              <a:rPr lang="ru-RU" dirty="0" err="1" smtClean="0"/>
              <a:t>електроліту</a:t>
            </a:r>
            <a:r>
              <a:rPr lang="ru-RU" dirty="0" smtClean="0"/>
              <a:t> </a:t>
            </a:r>
            <a:r>
              <a:rPr lang="ru-RU" dirty="0" err="1" smtClean="0"/>
              <a:t>може</a:t>
            </a:r>
            <a:r>
              <a:rPr lang="ru-RU" dirty="0" smtClean="0"/>
              <a:t> </a:t>
            </a:r>
            <a:r>
              <a:rPr lang="ru-RU" dirty="0" err="1" smtClean="0"/>
              <a:t>служити</a:t>
            </a:r>
            <a:r>
              <a:rPr lang="ru-RU" dirty="0" smtClean="0"/>
              <a:t> </a:t>
            </a:r>
            <a:r>
              <a:rPr lang="ru-RU" dirty="0" err="1" smtClean="0"/>
              <a:t>скло</a:t>
            </a:r>
            <a:r>
              <a:rPr lang="ru-RU" dirty="0" smtClean="0"/>
              <a:t>. У </a:t>
            </a:r>
          </a:p>
          <a:p>
            <a:pPr>
              <a:buNone/>
            </a:pPr>
            <a:r>
              <a:rPr lang="ru-RU" dirty="0" err="1" smtClean="0"/>
              <a:t>складі</a:t>
            </a:r>
            <a:r>
              <a:rPr lang="ru-RU" dirty="0" smtClean="0"/>
              <a:t> </a:t>
            </a:r>
            <a:r>
              <a:rPr lang="ru-RU" dirty="0" err="1" smtClean="0"/>
              <a:t>скла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позитивні</a:t>
            </a:r>
            <a:r>
              <a:rPr lang="ru-RU" dirty="0" smtClean="0"/>
              <a:t> і </a:t>
            </a:r>
            <a:r>
              <a:rPr lang="ru-RU" dirty="0" err="1" smtClean="0"/>
              <a:t>негативні</a:t>
            </a:r>
            <a:r>
              <a:rPr lang="ru-RU" dirty="0" smtClean="0"/>
              <a:t> </a:t>
            </a:r>
            <a:r>
              <a:rPr lang="ru-RU" dirty="0" err="1" smtClean="0"/>
              <a:t>іони</a:t>
            </a:r>
            <a:r>
              <a:rPr lang="ru-RU" dirty="0" smtClean="0"/>
              <a:t>. У твердому </a:t>
            </a:r>
            <a:r>
              <a:rPr lang="ru-RU" dirty="0" err="1" smtClean="0"/>
              <a:t>стані</a:t>
            </a:r>
            <a:r>
              <a:rPr lang="ru-RU" dirty="0" smtClean="0"/>
              <a:t> </a:t>
            </a:r>
          </a:p>
          <a:p>
            <a:pPr>
              <a:buNone/>
            </a:pPr>
            <a:r>
              <a:rPr lang="ru-RU" dirty="0" err="1" smtClean="0"/>
              <a:t>скло</a:t>
            </a:r>
            <a:r>
              <a:rPr lang="ru-RU" dirty="0" smtClean="0"/>
              <a:t> не проводить </a:t>
            </a:r>
            <a:r>
              <a:rPr lang="ru-RU" dirty="0" err="1" smtClean="0"/>
              <a:t>електричний</a:t>
            </a:r>
            <a:r>
              <a:rPr lang="ru-RU" dirty="0" smtClean="0"/>
              <a:t> струм, так як </a:t>
            </a:r>
            <a:r>
              <a:rPr lang="ru-RU" dirty="0" err="1" smtClean="0"/>
              <a:t>іони</a:t>
            </a:r>
            <a:r>
              <a:rPr lang="ru-RU" dirty="0" smtClean="0"/>
              <a:t> не </a:t>
            </a:r>
          </a:p>
          <a:p>
            <a:pPr>
              <a:buNone/>
            </a:pPr>
            <a:r>
              <a:rPr lang="ru-RU" dirty="0" err="1" smtClean="0"/>
              <a:t>можуть</a:t>
            </a:r>
            <a:r>
              <a:rPr lang="ru-RU" dirty="0" smtClean="0"/>
              <a:t> </a:t>
            </a:r>
            <a:r>
              <a:rPr lang="ru-RU" dirty="0" err="1" smtClean="0"/>
              <a:t>рухатися</a:t>
            </a:r>
            <a:r>
              <a:rPr lang="ru-RU" dirty="0" smtClean="0"/>
              <a:t> в твердому </a:t>
            </a:r>
            <a:r>
              <a:rPr lang="ru-RU" dirty="0" err="1" smtClean="0"/>
              <a:t>тілі</a:t>
            </a:r>
            <a:r>
              <a:rPr lang="ru-RU" dirty="0" smtClean="0"/>
              <a:t>. </a:t>
            </a:r>
          </a:p>
          <a:p>
            <a:endParaRPr lang="ru-RU" dirty="0" smtClean="0"/>
          </a:p>
          <a:p>
            <a:r>
              <a:rPr lang="ru-RU" dirty="0" smtClean="0"/>
              <a:t>При </a:t>
            </a:r>
            <a:r>
              <a:rPr lang="ru-RU" dirty="0" err="1" smtClean="0"/>
              <a:t>нагріванні</a:t>
            </a:r>
            <a:r>
              <a:rPr lang="ru-RU" dirty="0" smtClean="0"/>
              <a:t> </a:t>
            </a:r>
            <a:r>
              <a:rPr lang="ru-RU" dirty="0" err="1" smtClean="0"/>
              <a:t>скла</a:t>
            </a:r>
            <a:r>
              <a:rPr lang="ru-RU" dirty="0" smtClean="0"/>
              <a:t> </a:t>
            </a:r>
            <a:r>
              <a:rPr lang="ru-RU" dirty="0" err="1" smtClean="0"/>
              <a:t>іони</a:t>
            </a:r>
            <a:r>
              <a:rPr lang="ru-RU" dirty="0" smtClean="0"/>
              <a:t> </a:t>
            </a:r>
            <a:r>
              <a:rPr lang="ru-RU" dirty="0" err="1" smtClean="0"/>
              <a:t>отримують</a:t>
            </a:r>
            <a:r>
              <a:rPr lang="ru-RU" dirty="0" smtClean="0"/>
              <a:t> </a:t>
            </a:r>
            <a:r>
              <a:rPr lang="ru-RU" dirty="0" err="1" smtClean="0"/>
              <a:t>можливість</a:t>
            </a:r>
            <a:r>
              <a:rPr lang="ru-RU" dirty="0" smtClean="0"/>
              <a:t> </a:t>
            </a:r>
          </a:p>
          <a:p>
            <a:pPr>
              <a:buNone/>
            </a:pPr>
            <a:r>
              <a:rPr lang="ru-RU" dirty="0" err="1" smtClean="0"/>
              <a:t>переміщатися</a:t>
            </a:r>
            <a:r>
              <a:rPr lang="ru-RU" dirty="0" smtClean="0"/>
              <a:t> </a:t>
            </a:r>
            <a:r>
              <a:rPr lang="ru-RU" dirty="0" err="1" smtClean="0"/>
              <a:t>під</a:t>
            </a:r>
            <a:r>
              <a:rPr lang="ru-RU" dirty="0" smtClean="0"/>
              <a:t> </a:t>
            </a:r>
            <a:r>
              <a:rPr lang="ru-RU" dirty="0" err="1" smtClean="0"/>
              <a:t>дією</a:t>
            </a:r>
            <a:r>
              <a:rPr lang="ru-RU" dirty="0" smtClean="0"/>
              <a:t> </a:t>
            </a:r>
            <a:r>
              <a:rPr lang="ru-RU" dirty="0" err="1" smtClean="0"/>
              <a:t>електричного</a:t>
            </a:r>
            <a:r>
              <a:rPr lang="ru-RU" dirty="0" smtClean="0"/>
              <a:t> поля і </a:t>
            </a:r>
            <a:r>
              <a:rPr lang="ru-RU" dirty="0" err="1" smtClean="0"/>
              <a:t>скло</a:t>
            </a:r>
            <a:r>
              <a:rPr lang="ru-RU" dirty="0" smtClean="0"/>
              <a:t> </a:t>
            </a:r>
            <a:r>
              <a:rPr lang="ru-RU" dirty="0" err="1" smtClean="0"/>
              <a:t>стає</a:t>
            </a:r>
            <a:r>
              <a:rPr lang="ru-RU" dirty="0" smtClean="0"/>
              <a:t> </a:t>
            </a:r>
          </a:p>
          <a:p>
            <a:pPr>
              <a:buNone/>
            </a:pPr>
            <a:r>
              <a:rPr lang="ru-RU" dirty="0" err="1" smtClean="0"/>
              <a:t>провідником</a:t>
            </a:r>
            <a:r>
              <a:rPr lang="ru-RU" dirty="0" smtClean="0"/>
              <a:t> 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169</TotalTime>
  <Words>293</Words>
  <Application>Microsoft Office PowerPoint</Application>
  <PresentationFormat>Экран (4:3)</PresentationFormat>
  <Paragraphs>81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Изящная</vt:lpstr>
      <vt:lpstr>Електричний струм у рідинах</vt:lpstr>
      <vt:lpstr>По електричних властивостях всі рідини можна розділити на дві групи:</vt:lpstr>
      <vt:lpstr>Електролітична дисоціація</vt:lpstr>
      <vt:lpstr>Слайд 4</vt:lpstr>
      <vt:lpstr>Слайд 5</vt:lpstr>
      <vt:lpstr>Слайд 6</vt:lpstr>
      <vt:lpstr>Слайд 7</vt:lpstr>
      <vt:lpstr>Слайд 8</vt:lpstr>
      <vt:lpstr>Слайд 9</vt:lpstr>
      <vt:lpstr>Застосування</vt:lpstr>
      <vt:lpstr>Слайд 11</vt:lpstr>
    </vt:vector>
  </TitlesOfParts>
  <Company>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Електричний струм у рідинах</dc:title>
  <dc:creator>Admin</dc:creator>
  <cp:lastModifiedBy>Admin</cp:lastModifiedBy>
  <cp:revision>19</cp:revision>
  <dcterms:created xsi:type="dcterms:W3CDTF">2014-11-01T17:36:49Z</dcterms:created>
  <dcterms:modified xsi:type="dcterms:W3CDTF">2014-11-03T15:49:08Z</dcterms:modified>
</cp:coreProperties>
</file>