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8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7" r:id="rId11"/>
    <p:sldId id="274" r:id="rId12"/>
    <p:sldId id="268" r:id="rId13"/>
    <p:sldId id="265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0000"/>
    <a:srgbClr val="165616"/>
    <a:srgbClr val="2CB074"/>
    <a:srgbClr val="D722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4" d="100"/>
          <a:sy n="104" d="100"/>
        </p:scale>
        <p:origin x="-90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9A51C8-01CB-4D7D-AFD2-1D43780CF4B4}" type="datetimeFigureOut">
              <a:rPr lang="ru-RU" smtClean="0"/>
              <a:t>14.01.2014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A8FA27-29E5-40FD-99CC-5FE9EC731D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0389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A8FA27-29E5-40FD-99CC-5FE9EC731DC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63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2400945"/>
            <a:ext cx="6858000" cy="1470025"/>
          </a:xfrm>
        </p:spPr>
        <p:txBody>
          <a:bodyPr anchor="b">
            <a:noAutofit/>
          </a:bodyPr>
          <a:lstStyle>
            <a:lvl1pPr algn="l">
              <a:defRPr lang="bs-Latn-BA" sz="5400" b="1" kern="1200" dirty="0">
                <a:ln w="1905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Microsoft New Tai Lue" pitchFamily="34" charset="0"/>
                <a:ea typeface="+mj-ea"/>
                <a:cs typeface="Microsoft New Tai Lue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bs-Latn-B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3915544"/>
            <a:ext cx="6858000" cy="504056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bs-Latn-B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A1FFC-0729-4B4E-874A-BB33F34F7B19}" type="datetimeFigureOut">
              <a:rPr lang="bs-Latn-BA" smtClean="0"/>
              <a:t>14.1.2014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A774C-E981-4CCA-AA75-161A658A4D12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2406498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bs-Latn-B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s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A1FFC-0729-4B4E-874A-BB33F34F7B19}" type="datetimeFigureOut">
              <a:rPr lang="bs-Latn-BA" smtClean="0"/>
              <a:t>14.1.2014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A774C-E981-4CCA-AA75-161A658A4D12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378186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bs-Latn-B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s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A1FFC-0729-4B4E-874A-BB33F34F7B19}" type="datetimeFigureOut">
              <a:rPr lang="bs-Latn-BA" smtClean="0"/>
              <a:t>14.1.2014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A774C-E981-4CCA-AA75-161A658A4D12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4194088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903468" y="274638"/>
            <a:ext cx="7001588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bs-Latn-BA" dirty="0"/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1905000" y="1556792"/>
            <a:ext cx="7010400" cy="456937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s-Latn-BA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1905000" y="6248400"/>
            <a:ext cx="18175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4BEA1FFC-0729-4B4E-874A-BB33F34F7B19}" type="datetimeFigureOut">
              <a:rPr lang="bs-Latn-BA" smtClean="0"/>
              <a:pPr/>
              <a:t>14.1.2014</a:t>
            </a:fld>
            <a:endParaRPr lang="bs-Latn-BA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2778" y="6237312"/>
            <a:ext cx="24666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bs-Latn-BA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7888" y="6237312"/>
            <a:ext cx="18175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71A774C-E981-4CCA-AA75-161A658A4D12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2340254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44687" y="4406900"/>
            <a:ext cx="6970713" cy="1362075"/>
          </a:xfrm>
        </p:spPr>
        <p:txBody>
          <a:bodyPr anchor="t"/>
          <a:lstStyle>
            <a:lvl1pPr algn="l" defTabSz="914400" rtl="0" eaLnBrk="1" latinLnBrk="0" hangingPunct="1">
              <a:spcBef>
                <a:spcPct val="0"/>
              </a:spcBef>
              <a:buNone/>
              <a:defRPr lang="bs-Latn-BA" sz="4000" b="1" kern="1200" dirty="0">
                <a:ln w="1905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/>
                <a:latin typeface="Microsoft New Tai Lue" pitchFamily="34" charset="0"/>
                <a:ea typeface="+mj-ea"/>
                <a:cs typeface="Microsoft New Tai Lue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bs-Latn-B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4687" y="3861048"/>
            <a:ext cx="6970713" cy="432048"/>
          </a:xfrm>
        </p:spPr>
        <p:txBody>
          <a:bodyPr anchor="ctr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A1FFC-0729-4B4E-874A-BB33F34F7B19}" type="datetimeFigureOut">
              <a:rPr lang="bs-Latn-BA" smtClean="0"/>
              <a:t>14.1.2014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A774C-E981-4CCA-AA75-161A658A4D12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721858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bs-Latn-B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05000" y="1600200"/>
            <a:ext cx="3352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s-Latn-B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0200" y="1600200"/>
            <a:ext cx="3505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s-Latn-B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A1FFC-0729-4B4E-874A-BB33F34F7B19}" type="datetimeFigureOut">
              <a:rPr lang="bs-Latn-BA" smtClean="0"/>
              <a:t>14.1.2014</a:t>
            </a:fld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A774C-E981-4CCA-AA75-161A658A4D12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896292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bs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s-Latn-B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s-Latn-B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A1FFC-0729-4B4E-874A-BB33F34F7B19}" type="datetimeFigureOut">
              <a:rPr lang="bs-Latn-BA" smtClean="0"/>
              <a:t>14.1.2014</a:t>
            </a:fld>
            <a:endParaRPr lang="bs-Latn-B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A774C-E981-4CCA-AA75-161A658A4D12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2071443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bs-Latn-B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A1FFC-0729-4B4E-874A-BB33F34F7B19}" type="datetimeFigureOut">
              <a:rPr lang="bs-Latn-BA" smtClean="0"/>
              <a:t>14.1.2014</a:t>
            </a:fld>
            <a:endParaRPr lang="bs-Latn-B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A774C-E981-4CCA-AA75-161A658A4D12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2133948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A1FFC-0729-4B4E-874A-BB33F34F7B19}" type="datetimeFigureOut">
              <a:rPr lang="bs-Latn-BA" smtClean="0"/>
              <a:t>14.1.2014</a:t>
            </a:fld>
            <a:endParaRPr lang="bs-Latn-B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A774C-E981-4CCA-AA75-161A658A4D12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753561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bs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s-Latn-B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A1FFC-0729-4B4E-874A-BB33F34F7B19}" type="datetimeFigureOut">
              <a:rPr lang="bs-Latn-BA" smtClean="0"/>
              <a:t>14.1.2014</a:t>
            </a:fld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A774C-E981-4CCA-AA75-161A658A4D12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8003010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bs-Latn-B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bs-Latn-B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A1FFC-0729-4B4E-874A-BB33F34F7B19}" type="datetimeFigureOut">
              <a:rPr lang="bs-Latn-BA" smtClean="0"/>
              <a:t>14.1.2014</a:t>
            </a:fld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1A774C-E981-4CCA-AA75-161A658A4D12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48999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03468" y="274638"/>
            <a:ext cx="7001588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bs-Latn-B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05000" y="1556792"/>
            <a:ext cx="7010400" cy="456937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bs-Latn-B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05000" y="6248400"/>
            <a:ext cx="18175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4BEA1FFC-0729-4B4E-874A-BB33F34F7B19}" type="datetimeFigureOut">
              <a:rPr lang="bs-Latn-BA" smtClean="0"/>
              <a:pPr/>
              <a:t>14.1.2014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2778" y="6237312"/>
            <a:ext cx="24666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bs-Latn-B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7888" y="6237312"/>
            <a:ext cx="18175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D71A774C-E981-4CCA-AA75-161A658A4D12}" type="slidenum">
              <a:rPr lang="bs-Latn-BA" smtClean="0"/>
              <a:pPr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413176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lang="bs-Latn-BA" sz="5400" b="1" kern="1200" dirty="0">
          <a:ln w="19050">
            <a:solidFill>
              <a:sysClr val="windowText" lastClr="000000"/>
            </a:solidFill>
          </a:ln>
          <a:solidFill>
            <a:schemeClr val="tx1"/>
          </a:solidFill>
          <a:effectLst/>
          <a:latin typeface="Microsoft New Tai Lue" pitchFamily="34" charset="0"/>
          <a:ea typeface="+mj-ea"/>
          <a:cs typeface="Microsoft New Tai Lue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Microsoft New Tai Lue" pitchFamily="34" charset="0"/>
          <a:ea typeface="+mn-ea"/>
          <a:cs typeface="Microsoft New Tai Lue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Microsoft New Tai Lue" pitchFamily="34" charset="0"/>
          <a:ea typeface="+mn-ea"/>
          <a:cs typeface="Microsoft New Tai Lue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Microsoft New Tai Lue" pitchFamily="34" charset="0"/>
          <a:ea typeface="+mn-ea"/>
          <a:cs typeface="Microsoft New Tai Lue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Microsoft New Tai Lue" pitchFamily="34" charset="0"/>
          <a:ea typeface="+mn-ea"/>
          <a:cs typeface="Microsoft New Tai Lue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Microsoft New Tai Lue" pitchFamily="34" charset="0"/>
          <a:ea typeface="+mn-ea"/>
          <a:cs typeface="Microsoft New Tai Lue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1720" y="1916832"/>
            <a:ext cx="6858000" cy="1470025"/>
          </a:xfrm>
        </p:spPr>
        <p:txBody>
          <a:bodyPr/>
          <a:lstStyle/>
          <a:p>
            <a:pPr marL="539750" indent="-539750" algn="ctr"/>
            <a:r>
              <a:rPr lang="ru-RU" sz="720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  <a:reflection blurRad="6350" stA="60000" endA="900" endPos="58000" dir="5400000" sy="-100000" algn="bl" rotWithShape="0"/>
                </a:effectLst>
              </a:rPr>
              <a:t>Оптика</a:t>
            </a:r>
            <a:endParaRPr lang="bs-Latn-BA" sz="720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pic>
        <p:nvPicPr>
          <p:cNvPr id="2050" name="Picture 2" descr="C:\Users\Оля\AppData\Local\Microsoft\Windows\Temporary Internet Files\Content.IE5\6BEFLVX1\MC900241089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926176"/>
            <a:ext cx="2495128" cy="192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микс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36213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0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224" y="3941735"/>
            <a:ext cx="4378776" cy="291626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7704" y="260648"/>
            <a:ext cx="7010400" cy="45693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Дисперсия света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— это явление, обусловленное зависимостью абсолютного показателя преломления вещества от частоты (или длины волны) света (частотная дисперсия), или, то же самое, зависимость фазовой скорости света в веществе от длины волны (или частоты). </a:t>
            </a:r>
            <a:endParaRPr lang="bs-Latn-BA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921582"/>
            <a:ext cx="4762500" cy="296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02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7704" y="260648"/>
            <a:ext cx="7010400" cy="45693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Для того чтобы запомнить чередование цветов в спектре, обычно предлагают запомнить следующую фразу: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«Каждый Охотник Желает Знать Где Скрывается Фазан»,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где заглавные буквы каждого слова являются первыми буквами в названии соответствующего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цвета.</a:t>
            </a:r>
            <a:endParaRPr lang="bs-Latn-BA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67"/>
          <a:stretch/>
        </p:blipFill>
        <p:spPr>
          <a:xfrm>
            <a:off x="1691680" y="1886134"/>
            <a:ext cx="7452320" cy="497069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2843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Оптика</a:t>
            </a:r>
            <a:endParaRPr lang="bs-Latn-BA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7704" y="1252784"/>
            <a:ext cx="7010400" cy="1512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Оптика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- раздел физики, в котором изучаются закономерности световых (оптических) явлений, природа света и его взаимодействие с веществом.</a:t>
            </a:r>
            <a:endParaRPr lang="bs-Latn-BA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7704" y="2780928"/>
            <a:ext cx="705678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Геометрическая оптика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— раздел оптики, изучающий законы распространения света в прозрачных средах и принципы построения изображений при прохождении света в оптических системах.</a:t>
            </a:r>
          </a:p>
          <a:p>
            <a:endParaRPr lang="ru-RU" dirty="0"/>
          </a:p>
        </p:txBody>
      </p:sp>
      <p:pic>
        <p:nvPicPr>
          <p:cNvPr id="1026" name="Picture 2" descr="C:\Users\Оля\AppData\Local\Microsoft\Windows\Temporary Internet Files\Content.IE5\N1TVROG0\MM900178115[1]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890" y="4149080"/>
            <a:ext cx="1287257" cy="2303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33839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Полилиния 34"/>
          <p:cNvSpPr/>
          <p:nvPr/>
        </p:nvSpPr>
        <p:spPr>
          <a:xfrm rot="20023880">
            <a:off x="4553805" y="4038121"/>
            <a:ext cx="378528" cy="87004"/>
          </a:xfrm>
          <a:custGeom>
            <a:avLst/>
            <a:gdLst>
              <a:gd name="connsiteX0" fmla="*/ 0 w 537501"/>
              <a:gd name="connsiteY0" fmla="*/ 86134 h 211587"/>
              <a:gd name="connsiteX1" fmla="*/ 274320 w 537501"/>
              <a:gd name="connsiteY1" fmla="*/ 3838 h 211587"/>
              <a:gd name="connsiteX2" fmla="*/ 521208 w 537501"/>
              <a:gd name="connsiteY2" fmla="*/ 195862 h 211587"/>
              <a:gd name="connsiteX3" fmla="*/ 493776 w 537501"/>
              <a:gd name="connsiteY3" fmla="*/ 186718 h 211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501" h="211587">
                <a:moveTo>
                  <a:pt x="0" y="86134"/>
                </a:moveTo>
                <a:cubicBezTo>
                  <a:pt x="93726" y="35842"/>
                  <a:pt x="187452" y="-14450"/>
                  <a:pt x="274320" y="3838"/>
                </a:cubicBezTo>
                <a:cubicBezTo>
                  <a:pt x="361188" y="22126"/>
                  <a:pt x="484632" y="165382"/>
                  <a:pt x="521208" y="195862"/>
                </a:cubicBezTo>
                <a:cubicBezTo>
                  <a:pt x="557784" y="226342"/>
                  <a:pt x="525780" y="206530"/>
                  <a:pt x="493776" y="186718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Закон отражения света</a:t>
            </a:r>
            <a:endParaRPr lang="bs-Latn-BA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7704" y="1556792"/>
            <a:ext cx="7010400" cy="4569371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Закон отражения света определяет взаимное расположение падающего луча, отраженного луча и перпендикуляра к поверхности, восстановленного в точке падения.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bs-Latn-BA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3347864" y="4725144"/>
            <a:ext cx="316835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 flipV="1">
            <a:off x="3347864" y="4716744"/>
            <a:ext cx="135632" cy="152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3515208" y="4720464"/>
            <a:ext cx="135632" cy="152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3667608" y="4725144"/>
            <a:ext cx="135632" cy="152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3820008" y="4725144"/>
            <a:ext cx="135632" cy="152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4020512" y="4725144"/>
            <a:ext cx="135632" cy="152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4220352" y="4725144"/>
            <a:ext cx="135632" cy="152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4393128" y="4725144"/>
            <a:ext cx="135632" cy="152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4599824" y="4725144"/>
            <a:ext cx="135632" cy="152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V="1">
            <a:off x="4779272" y="4731984"/>
            <a:ext cx="135632" cy="152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4969776" y="4731984"/>
            <a:ext cx="135632" cy="152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5189992" y="4731984"/>
            <a:ext cx="135632" cy="152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5410208" y="4731984"/>
            <a:ext cx="135632" cy="152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V="1">
            <a:off x="5595376" y="4731984"/>
            <a:ext cx="135632" cy="152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5815592" y="4731984"/>
            <a:ext cx="135632" cy="152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6027432" y="4716744"/>
            <a:ext cx="135632" cy="1676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6245392" y="4731984"/>
            <a:ext cx="135632" cy="16764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4088328" y="3356992"/>
            <a:ext cx="843712" cy="135975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4889564" y="3242968"/>
            <a:ext cx="42476" cy="1431760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499906" y="3712291"/>
            <a:ext cx="335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Symbol"/>
                <a:ea typeface="Calibri"/>
                <a:cs typeface="Times New Roman"/>
              </a:rPr>
              <a:t>a</a:t>
            </a:r>
            <a:endParaRPr lang="ru-RU" dirty="0"/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 flipH="1">
            <a:off x="4921009" y="3356992"/>
            <a:ext cx="962399" cy="13749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Полилиния 41"/>
          <p:cNvSpPr/>
          <p:nvPr/>
        </p:nvSpPr>
        <p:spPr>
          <a:xfrm rot="506343">
            <a:off x="4936374" y="4040115"/>
            <a:ext cx="378528" cy="87004"/>
          </a:xfrm>
          <a:custGeom>
            <a:avLst/>
            <a:gdLst>
              <a:gd name="connsiteX0" fmla="*/ 0 w 537501"/>
              <a:gd name="connsiteY0" fmla="*/ 86134 h 211587"/>
              <a:gd name="connsiteX1" fmla="*/ 274320 w 537501"/>
              <a:gd name="connsiteY1" fmla="*/ 3838 h 211587"/>
              <a:gd name="connsiteX2" fmla="*/ 521208 w 537501"/>
              <a:gd name="connsiteY2" fmla="*/ 195862 h 211587"/>
              <a:gd name="connsiteX3" fmla="*/ 493776 w 537501"/>
              <a:gd name="connsiteY3" fmla="*/ 186718 h 211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501" h="211587">
                <a:moveTo>
                  <a:pt x="0" y="86134"/>
                </a:moveTo>
                <a:cubicBezTo>
                  <a:pt x="93726" y="35842"/>
                  <a:pt x="187452" y="-14450"/>
                  <a:pt x="274320" y="3838"/>
                </a:cubicBezTo>
                <a:cubicBezTo>
                  <a:pt x="361188" y="22126"/>
                  <a:pt x="484632" y="165382"/>
                  <a:pt x="521208" y="195862"/>
                </a:cubicBezTo>
                <a:cubicBezTo>
                  <a:pt x="557784" y="226342"/>
                  <a:pt x="525780" y="206530"/>
                  <a:pt x="493776" y="186718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олилиния 43"/>
          <p:cNvSpPr/>
          <p:nvPr/>
        </p:nvSpPr>
        <p:spPr>
          <a:xfrm rot="506343">
            <a:off x="4921303" y="4104990"/>
            <a:ext cx="394323" cy="78306"/>
          </a:xfrm>
          <a:custGeom>
            <a:avLst/>
            <a:gdLst>
              <a:gd name="connsiteX0" fmla="*/ 0 w 537501"/>
              <a:gd name="connsiteY0" fmla="*/ 86134 h 211587"/>
              <a:gd name="connsiteX1" fmla="*/ 274320 w 537501"/>
              <a:gd name="connsiteY1" fmla="*/ 3838 h 211587"/>
              <a:gd name="connsiteX2" fmla="*/ 521208 w 537501"/>
              <a:gd name="connsiteY2" fmla="*/ 195862 h 211587"/>
              <a:gd name="connsiteX3" fmla="*/ 493776 w 537501"/>
              <a:gd name="connsiteY3" fmla="*/ 186718 h 211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501" h="211587">
                <a:moveTo>
                  <a:pt x="0" y="86134"/>
                </a:moveTo>
                <a:cubicBezTo>
                  <a:pt x="93726" y="35842"/>
                  <a:pt x="187452" y="-14450"/>
                  <a:pt x="274320" y="3838"/>
                </a:cubicBezTo>
                <a:cubicBezTo>
                  <a:pt x="361188" y="22126"/>
                  <a:pt x="484632" y="165382"/>
                  <a:pt x="521208" y="195862"/>
                </a:cubicBezTo>
                <a:cubicBezTo>
                  <a:pt x="557784" y="226342"/>
                  <a:pt x="525780" y="206530"/>
                  <a:pt x="493776" y="186718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TextBox 44"/>
          <p:cNvSpPr txBox="1"/>
          <p:nvPr/>
        </p:nvSpPr>
        <p:spPr>
          <a:xfrm>
            <a:off x="5008631" y="3714285"/>
            <a:ext cx="335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Symbol"/>
                <a:ea typeface="Calibri"/>
                <a:cs typeface="Times New Roman"/>
              </a:rPr>
              <a:t>g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5369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2" grpId="0" animBg="1"/>
      <p:bldP spid="4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олилиния 24"/>
          <p:cNvSpPr/>
          <p:nvPr/>
        </p:nvSpPr>
        <p:spPr>
          <a:xfrm rot="20023880">
            <a:off x="4417500" y="4505820"/>
            <a:ext cx="378528" cy="87004"/>
          </a:xfrm>
          <a:custGeom>
            <a:avLst/>
            <a:gdLst>
              <a:gd name="connsiteX0" fmla="*/ 0 w 537501"/>
              <a:gd name="connsiteY0" fmla="*/ 86134 h 211587"/>
              <a:gd name="connsiteX1" fmla="*/ 274320 w 537501"/>
              <a:gd name="connsiteY1" fmla="*/ 3838 h 211587"/>
              <a:gd name="connsiteX2" fmla="*/ 521208 w 537501"/>
              <a:gd name="connsiteY2" fmla="*/ 195862 h 211587"/>
              <a:gd name="connsiteX3" fmla="*/ 493776 w 537501"/>
              <a:gd name="connsiteY3" fmla="*/ 186718 h 211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501" h="211587">
                <a:moveTo>
                  <a:pt x="0" y="86134"/>
                </a:moveTo>
                <a:cubicBezTo>
                  <a:pt x="93726" y="35842"/>
                  <a:pt x="187452" y="-14450"/>
                  <a:pt x="274320" y="3838"/>
                </a:cubicBezTo>
                <a:cubicBezTo>
                  <a:pt x="361188" y="22126"/>
                  <a:pt x="484632" y="165382"/>
                  <a:pt x="521208" y="195862"/>
                </a:cubicBezTo>
                <a:cubicBezTo>
                  <a:pt x="557784" y="226342"/>
                  <a:pt x="525780" y="206530"/>
                  <a:pt x="493776" y="186718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Закон преломления света</a:t>
            </a:r>
            <a:endParaRPr lang="bs-Latn-BA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24482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Луч, распространяющийся в первой среде и достигающий границы, называется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падающим лучом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Он составляет с перпендикуляром к границе, проведенным через точку падения, угол a, называемый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углом падения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Луч, прошедший во вторую среду, называют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преломленным лучом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Угол b, который этот луч образует с тем же перпендикуляром, называют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углом преломления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  <a:endParaRPr lang="bs-Latn-BA" sz="2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347864" y="5229200"/>
            <a:ext cx="316835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3347864" y="5373216"/>
            <a:ext cx="216024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3563888" y="5519112"/>
            <a:ext cx="216024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3239852" y="5528256"/>
            <a:ext cx="216024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3362548" y="5661248"/>
            <a:ext cx="216024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3563888" y="5733256"/>
            <a:ext cx="216024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779912" y="5654744"/>
            <a:ext cx="216024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3716288" y="5373216"/>
            <a:ext cx="216024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6156176" y="5373216"/>
            <a:ext cx="216024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3500264" y="5525616"/>
            <a:ext cx="216024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5940152" y="5528256"/>
            <a:ext cx="216024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6264188" y="5651696"/>
            <a:ext cx="216024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5942644" y="5733256"/>
            <a:ext cx="216024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5678016" y="5642144"/>
            <a:ext cx="243644" cy="9552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5676030" y="5500416"/>
            <a:ext cx="216024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3995936" y="3869448"/>
            <a:ext cx="843712" cy="1359752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4797172" y="3797440"/>
            <a:ext cx="42476" cy="2367864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332172" y="4057215"/>
            <a:ext cx="335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Symbol"/>
                <a:ea typeface="Calibri"/>
                <a:cs typeface="Times New Roman"/>
              </a:rPr>
              <a:t>a</a:t>
            </a:r>
            <a:endParaRPr lang="ru-RU" dirty="0"/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4839648" y="5229200"/>
            <a:ext cx="334447" cy="93610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Полилиния 29"/>
          <p:cNvSpPr/>
          <p:nvPr/>
        </p:nvSpPr>
        <p:spPr>
          <a:xfrm rot="8937625">
            <a:off x="4819591" y="5689191"/>
            <a:ext cx="199115" cy="59871"/>
          </a:xfrm>
          <a:custGeom>
            <a:avLst/>
            <a:gdLst>
              <a:gd name="connsiteX0" fmla="*/ 0 w 537501"/>
              <a:gd name="connsiteY0" fmla="*/ 86134 h 211587"/>
              <a:gd name="connsiteX1" fmla="*/ 274320 w 537501"/>
              <a:gd name="connsiteY1" fmla="*/ 3838 h 211587"/>
              <a:gd name="connsiteX2" fmla="*/ 521208 w 537501"/>
              <a:gd name="connsiteY2" fmla="*/ 195862 h 211587"/>
              <a:gd name="connsiteX3" fmla="*/ 493776 w 537501"/>
              <a:gd name="connsiteY3" fmla="*/ 186718 h 211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501" h="211587">
                <a:moveTo>
                  <a:pt x="0" y="86134"/>
                </a:moveTo>
                <a:cubicBezTo>
                  <a:pt x="93726" y="35842"/>
                  <a:pt x="187452" y="-14450"/>
                  <a:pt x="274320" y="3838"/>
                </a:cubicBezTo>
                <a:cubicBezTo>
                  <a:pt x="361188" y="22126"/>
                  <a:pt x="484632" y="165382"/>
                  <a:pt x="521208" y="195862"/>
                </a:cubicBezTo>
                <a:cubicBezTo>
                  <a:pt x="557784" y="226342"/>
                  <a:pt x="525780" y="206530"/>
                  <a:pt x="493776" y="186718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олилиния 31"/>
          <p:cNvSpPr/>
          <p:nvPr/>
        </p:nvSpPr>
        <p:spPr>
          <a:xfrm rot="8937625">
            <a:off x="4826947" y="5818917"/>
            <a:ext cx="223130" cy="55141"/>
          </a:xfrm>
          <a:custGeom>
            <a:avLst/>
            <a:gdLst>
              <a:gd name="connsiteX0" fmla="*/ 0 w 537501"/>
              <a:gd name="connsiteY0" fmla="*/ 86134 h 211587"/>
              <a:gd name="connsiteX1" fmla="*/ 274320 w 537501"/>
              <a:gd name="connsiteY1" fmla="*/ 3838 h 211587"/>
              <a:gd name="connsiteX2" fmla="*/ 521208 w 537501"/>
              <a:gd name="connsiteY2" fmla="*/ 195862 h 211587"/>
              <a:gd name="connsiteX3" fmla="*/ 493776 w 537501"/>
              <a:gd name="connsiteY3" fmla="*/ 186718 h 211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501" h="211587">
                <a:moveTo>
                  <a:pt x="0" y="86134"/>
                </a:moveTo>
                <a:cubicBezTo>
                  <a:pt x="93726" y="35842"/>
                  <a:pt x="187452" y="-14450"/>
                  <a:pt x="274320" y="3838"/>
                </a:cubicBezTo>
                <a:cubicBezTo>
                  <a:pt x="361188" y="22126"/>
                  <a:pt x="484632" y="165382"/>
                  <a:pt x="521208" y="195862"/>
                </a:cubicBezTo>
                <a:cubicBezTo>
                  <a:pt x="557784" y="226342"/>
                  <a:pt x="525780" y="206530"/>
                  <a:pt x="493776" y="186718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4865355" y="5913885"/>
            <a:ext cx="208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33333"/>
                </a:solidFill>
                <a:latin typeface="Symbol"/>
              </a:rPr>
              <a:t>b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1149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30" grpId="0" animBg="1"/>
      <p:bldP spid="32" grpId="0" animBg="1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Показатель преломления</a:t>
            </a:r>
            <a:endParaRPr lang="bs-Latn-BA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696" y="1700808"/>
            <a:ext cx="7010400" cy="24482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Показатель преломления среды относительно вакуума называют абсолютным показателем преломления этой среды. Он равен отношению синуса угла падения к синусу угла преломления при переходе светового луча из вакуума в данную среду. Относительный показатель преломления n связан с абсолютными показателями n2 и n1 первой среды соотношением: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273568" y="4077072"/>
                <a:ext cx="2088232" cy="703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i="1" dirty="0">
                    <a:latin typeface="Cambria Math"/>
                  </a:rPr>
                  <a:t>n</a:t>
                </a:r>
                <a:r>
                  <a:rPr lang="en-US" sz="28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/>
                          </a:rPr>
                          <m:t>𝑛</m:t>
                        </m:r>
                        <m:r>
                          <a:rPr lang="en-US" sz="2800" b="0" i="1" smtClean="0">
                            <a:latin typeface="Cambria Math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/>
                          </a:rPr>
                          <m:t>𝑛</m:t>
                        </m:r>
                        <m:r>
                          <a:rPr lang="en-US" sz="2800" b="0" i="1" smtClean="0">
                            <a:latin typeface="Cambria Math"/>
                          </a:rPr>
                          <m:t>1</m:t>
                        </m:r>
                      </m:den>
                    </m:f>
                  </m:oMath>
                </a14:m>
                <a:endParaRPr lang="ru-RU" sz="28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3568" y="4077072"/>
                <a:ext cx="2088232" cy="703911"/>
              </a:xfrm>
              <a:prstGeom prst="rect">
                <a:avLst/>
              </a:prstGeom>
              <a:blipFill rotWithShape="1">
                <a:blip r:embed="rId2"/>
                <a:stretch>
                  <a:fillRect l="-5831" b="-1217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8401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Преломление света</a:t>
            </a:r>
            <a:endParaRPr lang="bs-Latn-BA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1680" y="1268761"/>
            <a:ext cx="7010400" cy="2160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Поэтому закон преломления может быть записан следующим образом: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520336" y="2335023"/>
                <a:ext cx="3528392" cy="72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𝑠𝑖𝑛</m:t>
                          </m:r>
                          <m:r>
                            <m:rPr>
                              <m:nor/>
                            </m:rPr>
                            <a:rPr lang="ru-RU" sz="2000" dirty="0">
                              <a:solidFill>
                                <a:srgbClr val="333333"/>
                              </a:solidFill>
                              <a:latin typeface="Symbol"/>
                              <a:ea typeface="Calibri"/>
                              <a:cs typeface="Times New Roman"/>
                            </a:rPr>
                            <m:t>a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𝑠𝑖𝑛</m:t>
                          </m:r>
                          <m:r>
                            <m:rPr>
                              <m:nor/>
                            </m:rPr>
                            <a:rPr lang="en-US" sz="2000" dirty="0">
                              <a:solidFill>
                                <a:srgbClr val="333333"/>
                              </a:solidFill>
                              <a:latin typeface="Symbol"/>
                            </a:rPr>
                            <m:t>b</m:t>
                          </m:r>
                          <m:r>
                            <m:rPr>
                              <m:nor/>
                            </m:rPr>
                            <a:rPr lang="ru-RU" sz="2000" dirty="0"/>
                            <m:t> </m:t>
                          </m:r>
                        </m:den>
                      </m:f>
                      <m:r>
                        <a:rPr lang="en-US" sz="2000" b="0" i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2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en-US" sz="2000" b="0" i="1" smtClean="0">
                              <a:latin typeface="Cambria Math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20336" y="2335023"/>
                <a:ext cx="3528392" cy="72391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Прямая соединительная линия 5"/>
          <p:cNvCxnSpPr/>
          <p:nvPr/>
        </p:nvCxnSpPr>
        <p:spPr>
          <a:xfrm>
            <a:off x="2123728" y="4855424"/>
            <a:ext cx="2664296" cy="34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123728" y="4486092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1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580112" y="4462954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</a:t>
            </a:r>
            <a:r>
              <a:rPr lang="en-US" dirty="0" smtClean="0"/>
              <a:t>1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2123728" y="4855424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</a:t>
            </a:r>
            <a:r>
              <a:rPr lang="en-US" dirty="0"/>
              <a:t>2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5580112" y="4857170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</a:t>
            </a:r>
            <a:r>
              <a:rPr lang="en-US" dirty="0"/>
              <a:t>2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3852484" y="4463516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n1&lt;n2</a:t>
            </a:r>
            <a:endParaRPr lang="ru-RU" dirty="0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5580112" y="4859320"/>
            <a:ext cx="2664296" cy="34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369444" y="446295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n1&gt;n2</a:t>
            </a:r>
            <a:endParaRPr lang="ru-RU" dirty="0"/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2699792" y="3503060"/>
            <a:ext cx="843712" cy="1359752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6175576" y="3503060"/>
            <a:ext cx="843712" cy="1359752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3497596" y="3524764"/>
            <a:ext cx="42476" cy="2367864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6976812" y="3503060"/>
            <a:ext cx="42476" cy="2367864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олилиния 23"/>
          <p:cNvSpPr/>
          <p:nvPr/>
        </p:nvSpPr>
        <p:spPr>
          <a:xfrm rot="20023880">
            <a:off x="3161836" y="4139434"/>
            <a:ext cx="378528" cy="87004"/>
          </a:xfrm>
          <a:custGeom>
            <a:avLst/>
            <a:gdLst>
              <a:gd name="connsiteX0" fmla="*/ 0 w 537501"/>
              <a:gd name="connsiteY0" fmla="*/ 86134 h 211587"/>
              <a:gd name="connsiteX1" fmla="*/ 274320 w 537501"/>
              <a:gd name="connsiteY1" fmla="*/ 3838 h 211587"/>
              <a:gd name="connsiteX2" fmla="*/ 521208 w 537501"/>
              <a:gd name="connsiteY2" fmla="*/ 195862 h 211587"/>
              <a:gd name="connsiteX3" fmla="*/ 493776 w 537501"/>
              <a:gd name="connsiteY3" fmla="*/ 186718 h 211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501" h="211587">
                <a:moveTo>
                  <a:pt x="0" y="86134"/>
                </a:moveTo>
                <a:cubicBezTo>
                  <a:pt x="93726" y="35842"/>
                  <a:pt x="187452" y="-14450"/>
                  <a:pt x="274320" y="3838"/>
                </a:cubicBezTo>
                <a:cubicBezTo>
                  <a:pt x="361188" y="22126"/>
                  <a:pt x="484632" y="165382"/>
                  <a:pt x="521208" y="195862"/>
                </a:cubicBezTo>
                <a:cubicBezTo>
                  <a:pt x="557784" y="226342"/>
                  <a:pt x="525780" y="206530"/>
                  <a:pt x="493776" y="186718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олилиния 25"/>
          <p:cNvSpPr/>
          <p:nvPr/>
        </p:nvSpPr>
        <p:spPr>
          <a:xfrm rot="20023880">
            <a:off x="6641052" y="4139435"/>
            <a:ext cx="378528" cy="87004"/>
          </a:xfrm>
          <a:custGeom>
            <a:avLst/>
            <a:gdLst>
              <a:gd name="connsiteX0" fmla="*/ 0 w 537501"/>
              <a:gd name="connsiteY0" fmla="*/ 86134 h 211587"/>
              <a:gd name="connsiteX1" fmla="*/ 274320 w 537501"/>
              <a:gd name="connsiteY1" fmla="*/ 3838 h 211587"/>
              <a:gd name="connsiteX2" fmla="*/ 521208 w 537501"/>
              <a:gd name="connsiteY2" fmla="*/ 195862 h 211587"/>
              <a:gd name="connsiteX3" fmla="*/ 493776 w 537501"/>
              <a:gd name="connsiteY3" fmla="*/ 186718 h 211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501" h="211587">
                <a:moveTo>
                  <a:pt x="0" y="86134"/>
                </a:moveTo>
                <a:cubicBezTo>
                  <a:pt x="93726" y="35842"/>
                  <a:pt x="187452" y="-14450"/>
                  <a:pt x="274320" y="3838"/>
                </a:cubicBezTo>
                <a:cubicBezTo>
                  <a:pt x="361188" y="22126"/>
                  <a:pt x="484632" y="165382"/>
                  <a:pt x="521208" y="195862"/>
                </a:cubicBezTo>
                <a:cubicBezTo>
                  <a:pt x="557784" y="226342"/>
                  <a:pt x="525780" y="206530"/>
                  <a:pt x="493776" y="186718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3113553" y="3691055"/>
            <a:ext cx="335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Symbol"/>
                <a:ea typeface="Calibri"/>
                <a:cs typeface="Times New Roman"/>
              </a:rPr>
              <a:t>a</a:t>
            </a:r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6576793" y="3703174"/>
            <a:ext cx="335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Symbol"/>
                <a:ea typeface="Calibri"/>
                <a:cs typeface="Times New Roman"/>
              </a:rPr>
              <a:t>a</a:t>
            </a:r>
            <a:endParaRPr lang="ru-RU" dirty="0"/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 flipH="1">
            <a:off x="3540072" y="3723445"/>
            <a:ext cx="873724" cy="110986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H="1">
            <a:off x="7019288" y="3723445"/>
            <a:ext cx="873724" cy="1109866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 flipH="1" flipV="1">
            <a:off x="3540072" y="4862814"/>
            <a:ext cx="436862" cy="1029814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 flipH="1" flipV="1">
            <a:off x="7019288" y="4868211"/>
            <a:ext cx="782204" cy="865045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Полилиния 39"/>
          <p:cNvSpPr/>
          <p:nvPr/>
        </p:nvSpPr>
        <p:spPr>
          <a:xfrm rot="645068">
            <a:off x="3522208" y="4309108"/>
            <a:ext cx="378528" cy="87004"/>
          </a:xfrm>
          <a:custGeom>
            <a:avLst/>
            <a:gdLst>
              <a:gd name="connsiteX0" fmla="*/ 0 w 537501"/>
              <a:gd name="connsiteY0" fmla="*/ 86134 h 211587"/>
              <a:gd name="connsiteX1" fmla="*/ 274320 w 537501"/>
              <a:gd name="connsiteY1" fmla="*/ 3838 h 211587"/>
              <a:gd name="connsiteX2" fmla="*/ 521208 w 537501"/>
              <a:gd name="connsiteY2" fmla="*/ 195862 h 211587"/>
              <a:gd name="connsiteX3" fmla="*/ 493776 w 537501"/>
              <a:gd name="connsiteY3" fmla="*/ 186718 h 211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501" h="211587">
                <a:moveTo>
                  <a:pt x="0" y="86134"/>
                </a:moveTo>
                <a:cubicBezTo>
                  <a:pt x="93726" y="35842"/>
                  <a:pt x="187452" y="-14450"/>
                  <a:pt x="274320" y="3838"/>
                </a:cubicBezTo>
                <a:cubicBezTo>
                  <a:pt x="361188" y="22126"/>
                  <a:pt x="484632" y="165382"/>
                  <a:pt x="521208" y="195862"/>
                </a:cubicBezTo>
                <a:cubicBezTo>
                  <a:pt x="557784" y="226342"/>
                  <a:pt x="525780" y="206530"/>
                  <a:pt x="493776" y="186718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олилиния 40"/>
          <p:cNvSpPr/>
          <p:nvPr/>
        </p:nvSpPr>
        <p:spPr>
          <a:xfrm rot="645068">
            <a:off x="3502704" y="4220839"/>
            <a:ext cx="413945" cy="80280"/>
          </a:xfrm>
          <a:custGeom>
            <a:avLst/>
            <a:gdLst>
              <a:gd name="connsiteX0" fmla="*/ 0 w 537501"/>
              <a:gd name="connsiteY0" fmla="*/ 86134 h 211587"/>
              <a:gd name="connsiteX1" fmla="*/ 274320 w 537501"/>
              <a:gd name="connsiteY1" fmla="*/ 3838 h 211587"/>
              <a:gd name="connsiteX2" fmla="*/ 521208 w 537501"/>
              <a:gd name="connsiteY2" fmla="*/ 195862 h 211587"/>
              <a:gd name="connsiteX3" fmla="*/ 493776 w 537501"/>
              <a:gd name="connsiteY3" fmla="*/ 186718 h 211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501" h="211587">
                <a:moveTo>
                  <a:pt x="0" y="86134"/>
                </a:moveTo>
                <a:cubicBezTo>
                  <a:pt x="93726" y="35842"/>
                  <a:pt x="187452" y="-14450"/>
                  <a:pt x="274320" y="3838"/>
                </a:cubicBezTo>
                <a:cubicBezTo>
                  <a:pt x="361188" y="22126"/>
                  <a:pt x="484632" y="165382"/>
                  <a:pt x="521208" y="195862"/>
                </a:cubicBezTo>
                <a:cubicBezTo>
                  <a:pt x="557784" y="226342"/>
                  <a:pt x="525780" y="206530"/>
                  <a:pt x="493776" y="186718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Полилиния 41"/>
          <p:cNvSpPr/>
          <p:nvPr/>
        </p:nvSpPr>
        <p:spPr>
          <a:xfrm rot="675227">
            <a:off x="3505645" y="4382144"/>
            <a:ext cx="312573" cy="100451"/>
          </a:xfrm>
          <a:custGeom>
            <a:avLst/>
            <a:gdLst>
              <a:gd name="connsiteX0" fmla="*/ 0 w 537501"/>
              <a:gd name="connsiteY0" fmla="*/ 86134 h 211587"/>
              <a:gd name="connsiteX1" fmla="*/ 274320 w 537501"/>
              <a:gd name="connsiteY1" fmla="*/ 3838 h 211587"/>
              <a:gd name="connsiteX2" fmla="*/ 521208 w 537501"/>
              <a:gd name="connsiteY2" fmla="*/ 195862 h 211587"/>
              <a:gd name="connsiteX3" fmla="*/ 493776 w 537501"/>
              <a:gd name="connsiteY3" fmla="*/ 186718 h 211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501" h="211587">
                <a:moveTo>
                  <a:pt x="0" y="86134"/>
                </a:moveTo>
                <a:cubicBezTo>
                  <a:pt x="93726" y="35842"/>
                  <a:pt x="187452" y="-14450"/>
                  <a:pt x="274320" y="3838"/>
                </a:cubicBezTo>
                <a:cubicBezTo>
                  <a:pt x="361188" y="22126"/>
                  <a:pt x="484632" y="165382"/>
                  <a:pt x="521208" y="195862"/>
                </a:cubicBezTo>
                <a:cubicBezTo>
                  <a:pt x="557784" y="226342"/>
                  <a:pt x="525780" y="206530"/>
                  <a:pt x="493776" y="186718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олилиния 48"/>
          <p:cNvSpPr/>
          <p:nvPr/>
        </p:nvSpPr>
        <p:spPr>
          <a:xfrm rot="675227">
            <a:off x="6976007" y="4382146"/>
            <a:ext cx="312573" cy="100451"/>
          </a:xfrm>
          <a:custGeom>
            <a:avLst/>
            <a:gdLst>
              <a:gd name="connsiteX0" fmla="*/ 0 w 537501"/>
              <a:gd name="connsiteY0" fmla="*/ 86134 h 211587"/>
              <a:gd name="connsiteX1" fmla="*/ 274320 w 537501"/>
              <a:gd name="connsiteY1" fmla="*/ 3838 h 211587"/>
              <a:gd name="connsiteX2" fmla="*/ 521208 w 537501"/>
              <a:gd name="connsiteY2" fmla="*/ 195862 h 211587"/>
              <a:gd name="connsiteX3" fmla="*/ 493776 w 537501"/>
              <a:gd name="connsiteY3" fmla="*/ 186718 h 211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501" h="211587">
                <a:moveTo>
                  <a:pt x="0" y="86134"/>
                </a:moveTo>
                <a:cubicBezTo>
                  <a:pt x="93726" y="35842"/>
                  <a:pt x="187452" y="-14450"/>
                  <a:pt x="274320" y="3838"/>
                </a:cubicBezTo>
                <a:cubicBezTo>
                  <a:pt x="361188" y="22126"/>
                  <a:pt x="484632" y="165382"/>
                  <a:pt x="521208" y="195862"/>
                </a:cubicBezTo>
                <a:cubicBezTo>
                  <a:pt x="557784" y="226342"/>
                  <a:pt x="525780" y="206530"/>
                  <a:pt x="493776" y="186718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олилиния 49"/>
          <p:cNvSpPr/>
          <p:nvPr/>
        </p:nvSpPr>
        <p:spPr>
          <a:xfrm rot="645068">
            <a:off x="7002843" y="4287621"/>
            <a:ext cx="378528" cy="87004"/>
          </a:xfrm>
          <a:custGeom>
            <a:avLst/>
            <a:gdLst>
              <a:gd name="connsiteX0" fmla="*/ 0 w 537501"/>
              <a:gd name="connsiteY0" fmla="*/ 86134 h 211587"/>
              <a:gd name="connsiteX1" fmla="*/ 274320 w 537501"/>
              <a:gd name="connsiteY1" fmla="*/ 3838 h 211587"/>
              <a:gd name="connsiteX2" fmla="*/ 521208 w 537501"/>
              <a:gd name="connsiteY2" fmla="*/ 195862 h 211587"/>
              <a:gd name="connsiteX3" fmla="*/ 493776 w 537501"/>
              <a:gd name="connsiteY3" fmla="*/ 186718 h 211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501" h="211587">
                <a:moveTo>
                  <a:pt x="0" y="86134"/>
                </a:moveTo>
                <a:cubicBezTo>
                  <a:pt x="93726" y="35842"/>
                  <a:pt x="187452" y="-14450"/>
                  <a:pt x="274320" y="3838"/>
                </a:cubicBezTo>
                <a:cubicBezTo>
                  <a:pt x="361188" y="22126"/>
                  <a:pt x="484632" y="165382"/>
                  <a:pt x="521208" y="195862"/>
                </a:cubicBezTo>
                <a:cubicBezTo>
                  <a:pt x="557784" y="226342"/>
                  <a:pt x="525780" y="206530"/>
                  <a:pt x="493776" y="186718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олилиния 50"/>
          <p:cNvSpPr/>
          <p:nvPr/>
        </p:nvSpPr>
        <p:spPr>
          <a:xfrm rot="645068">
            <a:off x="6990753" y="4193414"/>
            <a:ext cx="478355" cy="93915"/>
          </a:xfrm>
          <a:custGeom>
            <a:avLst/>
            <a:gdLst>
              <a:gd name="connsiteX0" fmla="*/ 0 w 537501"/>
              <a:gd name="connsiteY0" fmla="*/ 86134 h 211587"/>
              <a:gd name="connsiteX1" fmla="*/ 274320 w 537501"/>
              <a:gd name="connsiteY1" fmla="*/ 3838 h 211587"/>
              <a:gd name="connsiteX2" fmla="*/ 521208 w 537501"/>
              <a:gd name="connsiteY2" fmla="*/ 195862 h 211587"/>
              <a:gd name="connsiteX3" fmla="*/ 493776 w 537501"/>
              <a:gd name="connsiteY3" fmla="*/ 186718 h 211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501" h="211587">
                <a:moveTo>
                  <a:pt x="0" y="86134"/>
                </a:moveTo>
                <a:cubicBezTo>
                  <a:pt x="93726" y="35842"/>
                  <a:pt x="187452" y="-14450"/>
                  <a:pt x="274320" y="3838"/>
                </a:cubicBezTo>
                <a:cubicBezTo>
                  <a:pt x="361188" y="22126"/>
                  <a:pt x="484632" y="165382"/>
                  <a:pt x="521208" y="195862"/>
                </a:cubicBezTo>
                <a:cubicBezTo>
                  <a:pt x="557784" y="226342"/>
                  <a:pt x="525780" y="206530"/>
                  <a:pt x="493776" y="186718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олилиния 51"/>
          <p:cNvSpPr/>
          <p:nvPr/>
        </p:nvSpPr>
        <p:spPr>
          <a:xfrm rot="8937625">
            <a:off x="3520014" y="5270796"/>
            <a:ext cx="199115" cy="59871"/>
          </a:xfrm>
          <a:custGeom>
            <a:avLst/>
            <a:gdLst>
              <a:gd name="connsiteX0" fmla="*/ 0 w 537501"/>
              <a:gd name="connsiteY0" fmla="*/ 86134 h 211587"/>
              <a:gd name="connsiteX1" fmla="*/ 274320 w 537501"/>
              <a:gd name="connsiteY1" fmla="*/ 3838 h 211587"/>
              <a:gd name="connsiteX2" fmla="*/ 521208 w 537501"/>
              <a:gd name="connsiteY2" fmla="*/ 195862 h 211587"/>
              <a:gd name="connsiteX3" fmla="*/ 493776 w 537501"/>
              <a:gd name="connsiteY3" fmla="*/ 186718 h 211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501" h="211587">
                <a:moveTo>
                  <a:pt x="0" y="86134"/>
                </a:moveTo>
                <a:cubicBezTo>
                  <a:pt x="93726" y="35842"/>
                  <a:pt x="187452" y="-14450"/>
                  <a:pt x="274320" y="3838"/>
                </a:cubicBezTo>
                <a:cubicBezTo>
                  <a:pt x="361188" y="22126"/>
                  <a:pt x="484632" y="165382"/>
                  <a:pt x="521208" y="195862"/>
                </a:cubicBezTo>
                <a:cubicBezTo>
                  <a:pt x="557784" y="226342"/>
                  <a:pt x="525780" y="206530"/>
                  <a:pt x="493776" y="186718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олилиния 52"/>
          <p:cNvSpPr/>
          <p:nvPr/>
        </p:nvSpPr>
        <p:spPr>
          <a:xfrm rot="8937625">
            <a:off x="3544684" y="5346212"/>
            <a:ext cx="199115" cy="59871"/>
          </a:xfrm>
          <a:custGeom>
            <a:avLst/>
            <a:gdLst>
              <a:gd name="connsiteX0" fmla="*/ 0 w 537501"/>
              <a:gd name="connsiteY0" fmla="*/ 86134 h 211587"/>
              <a:gd name="connsiteX1" fmla="*/ 274320 w 537501"/>
              <a:gd name="connsiteY1" fmla="*/ 3838 h 211587"/>
              <a:gd name="connsiteX2" fmla="*/ 521208 w 537501"/>
              <a:gd name="connsiteY2" fmla="*/ 195862 h 211587"/>
              <a:gd name="connsiteX3" fmla="*/ 493776 w 537501"/>
              <a:gd name="connsiteY3" fmla="*/ 186718 h 211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501" h="211587">
                <a:moveTo>
                  <a:pt x="0" y="86134"/>
                </a:moveTo>
                <a:cubicBezTo>
                  <a:pt x="93726" y="35842"/>
                  <a:pt x="187452" y="-14450"/>
                  <a:pt x="274320" y="3838"/>
                </a:cubicBezTo>
                <a:cubicBezTo>
                  <a:pt x="361188" y="22126"/>
                  <a:pt x="484632" y="165382"/>
                  <a:pt x="521208" y="195862"/>
                </a:cubicBezTo>
                <a:cubicBezTo>
                  <a:pt x="557784" y="226342"/>
                  <a:pt x="525780" y="206530"/>
                  <a:pt x="493776" y="186718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Полилиния 53"/>
          <p:cNvSpPr/>
          <p:nvPr/>
        </p:nvSpPr>
        <p:spPr>
          <a:xfrm rot="8937625">
            <a:off x="7035547" y="5273615"/>
            <a:ext cx="367747" cy="129641"/>
          </a:xfrm>
          <a:custGeom>
            <a:avLst/>
            <a:gdLst>
              <a:gd name="connsiteX0" fmla="*/ 0 w 537501"/>
              <a:gd name="connsiteY0" fmla="*/ 86134 h 211587"/>
              <a:gd name="connsiteX1" fmla="*/ 274320 w 537501"/>
              <a:gd name="connsiteY1" fmla="*/ 3838 h 211587"/>
              <a:gd name="connsiteX2" fmla="*/ 521208 w 537501"/>
              <a:gd name="connsiteY2" fmla="*/ 195862 h 211587"/>
              <a:gd name="connsiteX3" fmla="*/ 493776 w 537501"/>
              <a:gd name="connsiteY3" fmla="*/ 186718 h 211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501" h="211587">
                <a:moveTo>
                  <a:pt x="0" y="86134"/>
                </a:moveTo>
                <a:cubicBezTo>
                  <a:pt x="93726" y="35842"/>
                  <a:pt x="187452" y="-14450"/>
                  <a:pt x="274320" y="3838"/>
                </a:cubicBezTo>
                <a:cubicBezTo>
                  <a:pt x="361188" y="22126"/>
                  <a:pt x="484632" y="165382"/>
                  <a:pt x="521208" y="195862"/>
                </a:cubicBezTo>
                <a:cubicBezTo>
                  <a:pt x="557784" y="226342"/>
                  <a:pt x="525780" y="206530"/>
                  <a:pt x="493776" y="186718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олилиния 54"/>
          <p:cNvSpPr/>
          <p:nvPr/>
        </p:nvSpPr>
        <p:spPr>
          <a:xfrm rot="8937625">
            <a:off x="7039467" y="5357709"/>
            <a:ext cx="451834" cy="203742"/>
          </a:xfrm>
          <a:custGeom>
            <a:avLst/>
            <a:gdLst>
              <a:gd name="connsiteX0" fmla="*/ 0 w 537501"/>
              <a:gd name="connsiteY0" fmla="*/ 86134 h 211587"/>
              <a:gd name="connsiteX1" fmla="*/ 274320 w 537501"/>
              <a:gd name="connsiteY1" fmla="*/ 3838 h 211587"/>
              <a:gd name="connsiteX2" fmla="*/ 521208 w 537501"/>
              <a:gd name="connsiteY2" fmla="*/ 195862 h 211587"/>
              <a:gd name="connsiteX3" fmla="*/ 493776 w 537501"/>
              <a:gd name="connsiteY3" fmla="*/ 186718 h 211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501" h="211587">
                <a:moveTo>
                  <a:pt x="0" y="86134"/>
                </a:moveTo>
                <a:cubicBezTo>
                  <a:pt x="93726" y="35842"/>
                  <a:pt x="187452" y="-14450"/>
                  <a:pt x="274320" y="3838"/>
                </a:cubicBezTo>
                <a:cubicBezTo>
                  <a:pt x="361188" y="22126"/>
                  <a:pt x="484632" y="165382"/>
                  <a:pt x="521208" y="195862"/>
                </a:cubicBezTo>
                <a:cubicBezTo>
                  <a:pt x="557784" y="226342"/>
                  <a:pt x="525780" y="206530"/>
                  <a:pt x="493776" y="186718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TextBox 56"/>
          <p:cNvSpPr txBox="1"/>
          <p:nvPr/>
        </p:nvSpPr>
        <p:spPr>
          <a:xfrm>
            <a:off x="3613613" y="3723445"/>
            <a:ext cx="335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Symbol"/>
                <a:ea typeface="Calibri"/>
                <a:cs typeface="Times New Roman"/>
              </a:rPr>
              <a:t>g</a:t>
            </a:r>
            <a:endParaRPr lang="ru-RU" dirty="0"/>
          </a:p>
        </p:txBody>
      </p:sp>
      <p:sp>
        <p:nvSpPr>
          <p:cNvPr id="58" name="TextBox 57"/>
          <p:cNvSpPr txBox="1"/>
          <p:nvPr/>
        </p:nvSpPr>
        <p:spPr>
          <a:xfrm>
            <a:off x="7062196" y="3723445"/>
            <a:ext cx="335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Symbol"/>
                <a:ea typeface="Calibri"/>
                <a:cs typeface="Times New Roman"/>
              </a:rPr>
              <a:t>g</a:t>
            </a:r>
            <a:endParaRPr lang="ru-RU" dirty="0"/>
          </a:p>
        </p:txBody>
      </p:sp>
      <p:sp>
        <p:nvSpPr>
          <p:cNvPr id="59" name="TextBox 58"/>
          <p:cNvSpPr txBox="1"/>
          <p:nvPr/>
        </p:nvSpPr>
        <p:spPr>
          <a:xfrm>
            <a:off x="3572675" y="5486503"/>
            <a:ext cx="208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33333"/>
                </a:solidFill>
                <a:latin typeface="Symbol"/>
              </a:rPr>
              <a:t>b</a:t>
            </a:r>
            <a:endParaRPr lang="ru-RU" dirty="0"/>
          </a:p>
        </p:txBody>
      </p:sp>
      <p:sp>
        <p:nvSpPr>
          <p:cNvPr id="60" name="TextBox 59"/>
          <p:cNvSpPr txBox="1"/>
          <p:nvPr/>
        </p:nvSpPr>
        <p:spPr>
          <a:xfrm>
            <a:off x="7187929" y="5661071"/>
            <a:ext cx="208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333333"/>
                </a:solidFill>
                <a:latin typeface="Symbol"/>
              </a:rPr>
              <a:t>b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4811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4" grpId="0" animBg="1"/>
      <p:bldP spid="26" grpId="0" animBg="1"/>
      <p:bldP spid="27" grpId="0"/>
      <p:bldP spid="28" grpId="0"/>
      <p:bldP spid="40" grpId="0" animBg="1"/>
      <p:bldP spid="41" grpId="0" animBg="1"/>
      <p:bldP spid="42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7" grpId="0"/>
      <p:bldP spid="58" grpId="0"/>
      <p:bldP spid="59" grpId="0"/>
      <p:bldP spid="6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Полное внутреннее отражение света</a:t>
            </a:r>
            <a:endParaRPr lang="bs-Latn-BA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165618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При угле падения a &gt; a0 преломленный пучок исчезнет, и весь свет отражается от границы раздела, т.е. происходит 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полное отражение света.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bs-Latn-BA" dirty="0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779912" y="4855424"/>
            <a:ext cx="2664296" cy="34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5090822" y="3542588"/>
            <a:ext cx="42476" cy="2367864"/>
          </a:xfrm>
          <a:prstGeom prst="line">
            <a:avLst/>
          </a:prstGeom>
          <a:ln w="158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3988900" y="5389360"/>
            <a:ext cx="216024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3824300" y="5195292"/>
            <a:ext cx="423664" cy="1670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3820108" y="5301208"/>
            <a:ext cx="216024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4496398" y="6132770"/>
            <a:ext cx="10801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4442392" y="6193414"/>
            <a:ext cx="216024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4496398" y="6240626"/>
            <a:ext cx="10801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6345939" y="5460759"/>
            <a:ext cx="10801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6291933" y="5521403"/>
            <a:ext cx="216024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6345939" y="5568615"/>
            <a:ext cx="10801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5652120" y="5134648"/>
            <a:ext cx="10801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5598114" y="5195292"/>
            <a:ext cx="216024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5652120" y="5242504"/>
            <a:ext cx="10801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779912" y="4473336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</a:t>
            </a:r>
            <a:r>
              <a:rPr lang="ru-RU" dirty="0"/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779912" y="4842668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</a:t>
            </a:r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31" name="TextBox 30"/>
          <p:cNvSpPr txBox="1"/>
          <p:nvPr/>
        </p:nvSpPr>
        <p:spPr>
          <a:xfrm>
            <a:off x="4196876" y="378904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n1&gt;n2</a:t>
            </a:r>
            <a:endParaRPr lang="ru-RU" dirty="0"/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 flipV="1">
            <a:off x="4902798" y="4858916"/>
            <a:ext cx="209262" cy="1151902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Полилиния 35"/>
          <p:cNvSpPr/>
          <p:nvPr/>
        </p:nvSpPr>
        <p:spPr>
          <a:xfrm rot="10589249">
            <a:off x="4951847" y="5729937"/>
            <a:ext cx="191042" cy="125841"/>
          </a:xfrm>
          <a:custGeom>
            <a:avLst/>
            <a:gdLst>
              <a:gd name="connsiteX0" fmla="*/ 0 w 537501"/>
              <a:gd name="connsiteY0" fmla="*/ 86134 h 211587"/>
              <a:gd name="connsiteX1" fmla="*/ 274320 w 537501"/>
              <a:gd name="connsiteY1" fmla="*/ 3838 h 211587"/>
              <a:gd name="connsiteX2" fmla="*/ 521208 w 537501"/>
              <a:gd name="connsiteY2" fmla="*/ 195862 h 211587"/>
              <a:gd name="connsiteX3" fmla="*/ 493776 w 537501"/>
              <a:gd name="connsiteY3" fmla="*/ 186718 h 211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501" h="211587">
                <a:moveTo>
                  <a:pt x="0" y="86134"/>
                </a:moveTo>
                <a:cubicBezTo>
                  <a:pt x="93726" y="35842"/>
                  <a:pt x="187452" y="-14450"/>
                  <a:pt x="274320" y="3838"/>
                </a:cubicBezTo>
                <a:cubicBezTo>
                  <a:pt x="361188" y="22126"/>
                  <a:pt x="484632" y="165382"/>
                  <a:pt x="521208" y="195862"/>
                </a:cubicBezTo>
                <a:cubicBezTo>
                  <a:pt x="557784" y="226342"/>
                  <a:pt x="525780" y="206530"/>
                  <a:pt x="493776" y="186718"/>
                </a:cubicBezTo>
              </a:path>
            </a:pathLst>
          </a:custGeom>
          <a:ln w="31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 flipV="1">
            <a:off x="5112060" y="3973706"/>
            <a:ext cx="702078" cy="885210"/>
          </a:xfrm>
          <a:prstGeom prst="line">
            <a:avLst/>
          </a:prstGeom>
          <a:ln w="19050">
            <a:solidFill>
              <a:srgbClr val="7030A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871634" y="5895592"/>
            <a:ext cx="904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333333"/>
                </a:solidFill>
                <a:latin typeface="Symbol"/>
                <a:ea typeface="Calibri"/>
                <a:cs typeface="Times New Roman"/>
              </a:rPr>
              <a:t>a1</a:t>
            </a:r>
            <a:endParaRPr lang="ru-RU" dirty="0"/>
          </a:p>
        </p:txBody>
      </p:sp>
      <p:sp>
        <p:nvSpPr>
          <p:cNvPr id="43" name="TextBox 42"/>
          <p:cNvSpPr txBox="1"/>
          <p:nvPr/>
        </p:nvSpPr>
        <p:spPr>
          <a:xfrm>
            <a:off x="5623218" y="4363078"/>
            <a:ext cx="480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333333"/>
                </a:solidFill>
                <a:latin typeface="Symbol"/>
              </a:rPr>
              <a:t>b</a:t>
            </a:r>
            <a:r>
              <a:rPr lang="ru-RU" dirty="0" smtClean="0">
                <a:solidFill>
                  <a:srgbClr val="333333"/>
                </a:solidFill>
                <a:latin typeface="Symbol"/>
              </a:rPr>
              <a:t>1</a:t>
            </a:r>
            <a:endParaRPr lang="ru-RU" dirty="0"/>
          </a:p>
        </p:txBody>
      </p:sp>
      <p:sp>
        <p:nvSpPr>
          <p:cNvPr id="44" name="Полилиния 43"/>
          <p:cNvSpPr/>
          <p:nvPr/>
        </p:nvSpPr>
        <p:spPr>
          <a:xfrm rot="1462712">
            <a:off x="5228347" y="4682185"/>
            <a:ext cx="312573" cy="100451"/>
          </a:xfrm>
          <a:custGeom>
            <a:avLst/>
            <a:gdLst>
              <a:gd name="connsiteX0" fmla="*/ 0 w 537501"/>
              <a:gd name="connsiteY0" fmla="*/ 86134 h 211587"/>
              <a:gd name="connsiteX1" fmla="*/ 274320 w 537501"/>
              <a:gd name="connsiteY1" fmla="*/ 3838 h 211587"/>
              <a:gd name="connsiteX2" fmla="*/ 521208 w 537501"/>
              <a:gd name="connsiteY2" fmla="*/ 195862 h 211587"/>
              <a:gd name="connsiteX3" fmla="*/ 493776 w 537501"/>
              <a:gd name="connsiteY3" fmla="*/ 186718 h 211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501" h="211587">
                <a:moveTo>
                  <a:pt x="0" y="86134"/>
                </a:moveTo>
                <a:cubicBezTo>
                  <a:pt x="93726" y="35842"/>
                  <a:pt x="187452" y="-14450"/>
                  <a:pt x="274320" y="3838"/>
                </a:cubicBezTo>
                <a:cubicBezTo>
                  <a:pt x="361188" y="22126"/>
                  <a:pt x="484632" y="165382"/>
                  <a:pt x="521208" y="195862"/>
                </a:cubicBezTo>
                <a:cubicBezTo>
                  <a:pt x="557784" y="226342"/>
                  <a:pt x="525780" y="206530"/>
                  <a:pt x="493776" y="186718"/>
                </a:cubicBezTo>
              </a:path>
            </a:pathLst>
          </a:cu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олилиния 44"/>
          <p:cNvSpPr/>
          <p:nvPr/>
        </p:nvSpPr>
        <p:spPr>
          <a:xfrm rot="1768603">
            <a:off x="5295828" y="4620726"/>
            <a:ext cx="418950" cy="144464"/>
          </a:xfrm>
          <a:custGeom>
            <a:avLst/>
            <a:gdLst>
              <a:gd name="connsiteX0" fmla="*/ 0 w 537501"/>
              <a:gd name="connsiteY0" fmla="*/ 86134 h 211587"/>
              <a:gd name="connsiteX1" fmla="*/ 274320 w 537501"/>
              <a:gd name="connsiteY1" fmla="*/ 3838 h 211587"/>
              <a:gd name="connsiteX2" fmla="*/ 521208 w 537501"/>
              <a:gd name="connsiteY2" fmla="*/ 195862 h 211587"/>
              <a:gd name="connsiteX3" fmla="*/ 493776 w 537501"/>
              <a:gd name="connsiteY3" fmla="*/ 186718 h 211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501" h="211587">
                <a:moveTo>
                  <a:pt x="0" y="86134"/>
                </a:moveTo>
                <a:cubicBezTo>
                  <a:pt x="93726" y="35842"/>
                  <a:pt x="187452" y="-14450"/>
                  <a:pt x="274320" y="3838"/>
                </a:cubicBezTo>
                <a:cubicBezTo>
                  <a:pt x="361188" y="22126"/>
                  <a:pt x="484632" y="165382"/>
                  <a:pt x="521208" y="195862"/>
                </a:cubicBezTo>
                <a:cubicBezTo>
                  <a:pt x="557784" y="226342"/>
                  <a:pt x="525780" y="206530"/>
                  <a:pt x="493776" y="186718"/>
                </a:cubicBezTo>
              </a:path>
            </a:pathLst>
          </a:cu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6" name="Прямая соединительная линия 45"/>
          <p:cNvCxnSpPr/>
          <p:nvPr/>
        </p:nvCxnSpPr>
        <p:spPr>
          <a:xfrm flipV="1">
            <a:off x="4204924" y="4872494"/>
            <a:ext cx="907136" cy="1138324"/>
          </a:xfrm>
          <a:prstGeom prst="line">
            <a:avLst/>
          </a:prstGeom>
          <a:ln w="19050">
            <a:solidFill>
              <a:srgbClr val="FA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Полилиния 47"/>
          <p:cNvSpPr/>
          <p:nvPr/>
        </p:nvSpPr>
        <p:spPr>
          <a:xfrm rot="12735463">
            <a:off x="4813407" y="5290645"/>
            <a:ext cx="342322" cy="64646"/>
          </a:xfrm>
          <a:custGeom>
            <a:avLst/>
            <a:gdLst>
              <a:gd name="connsiteX0" fmla="*/ 0 w 537501"/>
              <a:gd name="connsiteY0" fmla="*/ 86134 h 211587"/>
              <a:gd name="connsiteX1" fmla="*/ 274320 w 537501"/>
              <a:gd name="connsiteY1" fmla="*/ 3838 h 211587"/>
              <a:gd name="connsiteX2" fmla="*/ 521208 w 537501"/>
              <a:gd name="connsiteY2" fmla="*/ 195862 h 211587"/>
              <a:gd name="connsiteX3" fmla="*/ 493776 w 537501"/>
              <a:gd name="connsiteY3" fmla="*/ 186718 h 211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501" h="211587">
                <a:moveTo>
                  <a:pt x="0" y="86134"/>
                </a:moveTo>
                <a:cubicBezTo>
                  <a:pt x="93726" y="35842"/>
                  <a:pt x="187452" y="-14450"/>
                  <a:pt x="274320" y="3838"/>
                </a:cubicBezTo>
                <a:cubicBezTo>
                  <a:pt x="361188" y="22126"/>
                  <a:pt x="484632" y="165382"/>
                  <a:pt x="521208" y="195862"/>
                </a:cubicBezTo>
                <a:cubicBezTo>
                  <a:pt x="557784" y="226342"/>
                  <a:pt x="525780" y="206530"/>
                  <a:pt x="493776" y="186718"/>
                </a:cubicBezTo>
              </a:path>
            </a:pathLst>
          </a:custGeom>
          <a:ln w="31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 flipH="1">
            <a:off x="4822572" y="5179102"/>
            <a:ext cx="109719" cy="191035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 flipH="1">
            <a:off x="4893312" y="5212842"/>
            <a:ext cx="109719" cy="191035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4388555" y="5727412"/>
            <a:ext cx="494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333333"/>
                </a:solidFill>
                <a:latin typeface="Symbol"/>
                <a:ea typeface="Calibri"/>
                <a:cs typeface="Times New Roman"/>
              </a:rPr>
              <a:t>a0</a:t>
            </a:r>
            <a:endParaRPr lang="ru-RU" dirty="0"/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 flipV="1">
            <a:off x="5108876" y="4858917"/>
            <a:ext cx="1335332" cy="18573"/>
          </a:xfrm>
          <a:prstGeom prst="line">
            <a:avLst/>
          </a:prstGeom>
          <a:ln w="19050">
            <a:solidFill>
              <a:srgbClr val="FA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8" name="Полилиния 57"/>
          <p:cNvSpPr/>
          <p:nvPr/>
        </p:nvSpPr>
        <p:spPr>
          <a:xfrm rot="645068">
            <a:off x="5040315" y="4199496"/>
            <a:ext cx="1267349" cy="529612"/>
          </a:xfrm>
          <a:custGeom>
            <a:avLst/>
            <a:gdLst>
              <a:gd name="connsiteX0" fmla="*/ 0 w 537501"/>
              <a:gd name="connsiteY0" fmla="*/ 86134 h 211587"/>
              <a:gd name="connsiteX1" fmla="*/ 274320 w 537501"/>
              <a:gd name="connsiteY1" fmla="*/ 3838 h 211587"/>
              <a:gd name="connsiteX2" fmla="*/ 521208 w 537501"/>
              <a:gd name="connsiteY2" fmla="*/ 195862 h 211587"/>
              <a:gd name="connsiteX3" fmla="*/ 493776 w 537501"/>
              <a:gd name="connsiteY3" fmla="*/ 186718 h 211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501" h="211587">
                <a:moveTo>
                  <a:pt x="0" y="86134"/>
                </a:moveTo>
                <a:cubicBezTo>
                  <a:pt x="93726" y="35842"/>
                  <a:pt x="187452" y="-14450"/>
                  <a:pt x="274320" y="3838"/>
                </a:cubicBezTo>
                <a:cubicBezTo>
                  <a:pt x="361188" y="22126"/>
                  <a:pt x="484632" y="165382"/>
                  <a:pt x="521208" y="195862"/>
                </a:cubicBezTo>
                <a:cubicBezTo>
                  <a:pt x="557784" y="226342"/>
                  <a:pt x="525780" y="206530"/>
                  <a:pt x="493776" y="186718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олилиния 58"/>
          <p:cNvSpPr/>
          <p:nvPr/>
        </p:nvSpPr>
        <p:spPr>
          <a:xfrm rot="645068">
            <a:off x="5066269" y="4085022"/>
            <a:ext cx="1350963" cy="637232"/>
          </a:xfrm>
          <a:custGeom>
            <a:avLst/>
            <a:gdLst>
              <a:gd name="connsiteX0" fmla="*/ 0 w 537501"/>
              <a:gd name="connsiteY0" fmla="*/ 86134 h 211587"/>
              <a:gd name="connsiteX1" fmla="*/ 274320 w 537501"/>
              <a:gd name="connsiteY1" fmla="*/ 3838 h 211587"/>
              <a:gd name="connsiteX2" fmla="*/ 521208 w 537501"/>
              <a:gd name="connsiteY2" fmla="*/ 195862 h 211587"/>
              <a:gd name="connsiteX3" fmla="*/ 493776 w 537501"/>
              <a:gd name="connsiteY3" fmla="*/ 186718 h 211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501" h="211587">
                <a:moveTo>
                  <a:pt x="0" y="86134"/>
                </a:moveTo>
                <a:cubicBezTo>
                  <a:pt x="93726" y="35842"/>
                  <a:pt x="187452" y="-14450"/>
                  <a:pt x="274320" y="3838"/>
                </a:cubicBezTo>
                <a:cubicBezTo>
                  <a:pt x="361188" y="22126"/>
                  <a:pt x="484632" y="165382"/>
                  <a:pt x="521208" y="195862"/>
                </a:cubicBezTo>
                <a:cubicBezTo>
                  <a:pt x="557784" y="226342"/>
                  <a:pt x="525780" y="206530"/>
                  <a:pt x="493776" y="186718"/>
                </a:cubicBezTo>
              </a:path>
            </a:pathLst>
          </a:cu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6130722" y="4159091"/>
                <a:ext cx="11055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solidFill>
                      <a:srgbClr val="333333"/>
                    </a:solidFill>
                    <a:latin typeface="Symbol"/>
                  </a:rPr>
                  <a:t>b</a:t>
                </a:r>
                <a:r>
                  <a:rPr lang="ru-RU" dirty="0" smtClean="0">
                    <a:solidFill>
                      <a:srgbClr val="333333"/>
                    </a:solidFill>
                    <a:latin typeface="Symbol"/>
                  </a:rPr>
                  <a:t>0=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ru-RU" i="1" smtClean="0">
                            <a:solidFill>
                              <a:srgbClr val="333333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333333"/>
                            </a:solidFill>
                            <a:latin typeface="Cambria Math"/>
                          </a:rPr>
                          <m:t>𝑝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333333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0722" y="4159091"/>
                <a:ext cx="1105574" cy="369332"/>
              </a:xfrm>
              <a:prstGeom prst="rect">
                <a:avLst/>
              </a:prstGeom>
              <a:blipFill rotWithShape="1">
                <a:blip r:embed="rId2"/>
                <a:stretch>
                  <a:fillRect l="-4972" t="-116393" r="-28177" b="-17541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2" name="Прямая соединительная линия 61"/>
          <p:cNvCxnSpPr/>
          <p:nvPr/>
        </p:nvCxnSpPr>
        <p:spPr>
          <a:xfrm flipV="1">
            <a:off x="3988900" y="4868203"/>
            <a:ext cx="1101922" cy="828894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6" name="Полилиния 65"/>
          <p:cNvSpPr/>
          <p:nvPr/>
        </p:nvSpPr>
        <p:spPr>
          <a:xfrm rot="2164128" flipV="1">
            <a:off x="4425584" y="5442522"/>
            <a:ext cx="739237" cy="183589"/>
          </a:xfrm>
          <a:custGeom>
            <a:avLst/>
            <a:gdLst>
              <a:gd name="connsiteX0" fmla="*/ 0 w 537501"/>
              <a:gd name="connsiteY0" fmla="*/ 86134 h 211587"/>
              <a:gd name="connsiteX1" fmla="*/ 274320 w 537501"/>
              <a:gd name="connsiteY1" fmla="*/ 3838 h 211587"/>
              <a:gd name="connsiteX2" fmla="*/ 521208 w 537501"/>
              <a:gd name="connsiteY2" fmla="*/ 195862 h 211587"/>
              <a:gd name="connsiteX3" fmla="*/ 493776 w 537501"/>
              <a:gd name="connsiteY3" fmla="*/ 186718 h 211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501" h="211587">
                <a:moveTo>
                  <a:pt x="0" y="86134"/>
                </a:moveTo>
                <a:cubicBezTo>
                  <a:pt x="93726" y="35842"/>
                  <a:pt x="187452" y="-14450"/>
                  <a:pt x="274320" y="3838"/>
                </a:cubicBezTo>
                <a:cubicBezTo>
                  <a:pt x="361188" y="22126"/>
                  <a:pt x="484632" y="165382"/>
                  <a:pt x="521208" y="195862"/>
                </a:cubicBezTo>
                <a:cubicBezTo>
                  <a:pt x="557784" y="226342"/>
                  <a:pt x="525780" y="206530"/>
                  <a:pt x="493776" y="186718"/>
                </a:cubicBezTo>
              </a:path>
            </a:pathLst>
          </a:custGeom>
          <a:ln w="31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cxnSp>
        <p:nvCxnSpPr>
          <p:cNvPr id="67" name="Прямая соединительная линия 66"/>
          <p:cNvCxnSpPr/>
          <p:nvPr/>
        </p:nvCxnSpPr>
        <p:spPr>
          <a:xfrm flipH="1">
            <a:off x="4628924" y="5460759"/>
            <a:ext cx="109719" cy="191035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 flipH="1">
            <a:off x="4712853" y="5506061"/>
            <a:ext cx="109719" cy="191035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 flipH="1">
            <a:off x="4801960" y="5552828"/>
            <a:ext cx="109719" cy="191035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3890294" y="5601578"/>
            <a:ext cx="9049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333333"/>
                </a:solidFill>
                <a:latin typeface="Symbol"/>
                <a:ea typeface="Calibri"/>
                <a:cs typeface="Times New Roman"/>
              </a:rPr>
              <a:t>a</a:t>
            </a:r>
            <a:r>
              <a:rPr lang="en-US" dirty="0" smtClean="0">
                <a:solidFill>
                  <a:srgbClr val="333333"/>
                </a:solidFill>
                <a:latin typeface="Symbol"/>
                <a:ea typeface="Calibri"/>
                <a:cs typeface="Times New Roman"/>
              </a:rPr>
              <a:t>2</a:t>
            </a:r>
            <a:endParaRPr lang="ru-RU" dirty="0"/>
          </a:p>
        </p:txBody>
      </p:sp>
      <p:cxnSp>
        <p:nvCxnSpPr>
          <p:cNvPr id="71" name="Прямая соединительная линия 70"/>
          <p:cNvCxnSpPr/>
          <p:nvPr/>
        </p:nvCxnSpPr>
        <p:spPr>
          <a:xfrm flipH="1" flipV="1">
            <a:off x="5148014" y="4868204"/>
            <a:ext cx="1098172" cy="957927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4" name="Полилиния 73"/>
          <p:cNvSpPr/>
          <p:nvPr/>
        </p:nvSpPr>
        <p:spPr>
          <a:xfrm rot="20624994" flipV="1">
            <a:off x="5116307" y="5428211"/>
            <a:ext cx="645316" cy="145245"/>
          </a:xfrm>
          <a:custGeom>
            <a:avLst/>
            <a:gdLst>
              <a:gd name="connsiteX0" fmla="*/ 0 w 537501"/>
              <a:gd name="connsiteY0" fmla="*/ 86134 h 211587"/>
              <a:gd name="connsiteX1" fmla="*/ 274320 w 537501"/>
              <a:gd name="connsiteY1" fmla="*/ 3838 h 211587"/>
              <a:gd name="connsiteX2" fmla="*/ 521208 w 537501"/>
              <a:gd name="connsiteY2" fmla="*/ 195862 h 211587"/>
              <a:gd name="connsiteX3" fmla="*/ 493776 w 537501"/>
              <a:gd name="connsiteY3" fmla="*/ 186718 h 211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7501" h="211587">
                <a:moveTo>
                  <a:pt x="0" y="86134"/>
                </a:moveTo>
                <a:cubicBezTo>
                  <a:pt x="93726" y="35842"/>
                  <a:pt x="187452" y="-14450"/>
                  <a:pt x="274320" y="3838"/>
                </a:cubicBezTo>
                <a:cubicBezTo>
                  <a:pt x="361188" y="22126"/>
                  <a:pt x="484632" y="165382"/>
                  <a:pt x="521208" y="195862"/>
                </a:cubicBezTo>
                <a:cubicBezTo>
                  <a:pt x="557784" y="226342"/>
                  <a:pt x="525780" y="206530"/>
                  <a:pt x="493776" y="186718"/>
                </a:cubicBezTo>
              </a:path>
            </a:pathLst>
          </a:custGeom>
          <a:ln w="31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cxnSp>
        <p:nvCxnSpPr>
          <p:cNvPr id="76" name="Прямая соединительная линия 75"/>
          <p:cNvCxnSpPr/>
          <p:nvPr/>
        </p:nvCxnSpPr>
        <p:spPr>
          <a:xfrm>
            <a:off x="5324088" y="5460759"/>
            <a:ext cx="89732" cy="236337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единительная линия 76"/>
          <p:cNvCxnSpPr/>
          <p:nvPr/>
        </p:nvCxnSpPr>
        <p:spPr>
          <a:xfrm>
            <a:off x="5431622" y="5438107"/>
            <a:ext cx="89732" cy="236337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/>
          <p:cNvCxnSpPr/>
          <p:nvPr/>
        </p:nvCxnSpPr>
        <p:spPr>
          <a:xfrm>
            <a:off x="5531140" y="5389360"/>
            <a:ext cx="89732" cy="236337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5506255" y="5689789"/>
            <a:ext cx="335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Symbol"/>
                <a:ea typeface="Calibri"/>
                <a:cs typeface="Times New Roman"/>
              </a:rPr>
              <a:t>g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3949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2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2" grpId="0"/>
      <p:bldP spid="43" grpId="0"/>
      <p:bldP spid="44" grpId="0" animBg="1"/>
      <p:bldP spid="45" grpId="0" animBg="1"/>
      <p:bldP spid="48" grpId="0" animBg="1"/>
      <p:bldP spid="54" grpId="0"/>
      <p:bldP spid="58" grpId="0" animBg="1"/>
      <p:bldP spid="59" grpId="0" animBg="1"/>
      <p:bldP spid="60" grpId="0"/>
      <p:bldP spid="66" grpId="0" animBg="1"/>
      <p:bldP spid="70" grpId="0"/>
      <p:bldP spid="74" grpId="0" animBg="1"/>
      <p:bldP spid="7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9712" y="980728"/>
            <a:ext cx="7010400" cy="456937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b="1" dirty="0" smtClean="0">
                <a:ln w="10541" cmpd="sng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Спасибо за внимание!</a:t>
            </a:r>
            <a:endParaRPr lang="bs-Latn-BA" sz="4800" b="1" dirty="0">
              <a:ln w="10541" cmpd="sng">
                <a:solidFill>
                  <a:schemeClr val="accent4">
                    <a:lumMod val="50000"/>
                  </a:scheme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132856"/>
            <a:ext cx="4762500" cy="26193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293096"/>
            <a:ext cx="2714625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1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62500" y="0"/>
            <a:ext cx="43815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625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Исторические факты и основные законы геометрической оптики</a:t>
            </a:r>
            <a:endParaRPr lang="bs-Latn-BA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1556793"/>
            <a:ext cx="7010400" cy="14401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иние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лучи, падающие на Землю от Солнца, рассеиваются молекулами воздуха примерно в 6 раз сильнее красных, поэтому небо выглядит голубым, а солнце тем краснее, чем оно ближе к горизонту. </a:t>
            </a:r>
            <a:endParaRPr lang="bs-Latn-BA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057400" y="3149353"/>
            <a:ext cx="7010400" cy="144016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Подобным образом объяснил голубой цвет неба в 1871 году знаменитый английский математик и физик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Джон Уильям Страт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(по отцу - лорд Рэлей). </a:t>
            </a:r>
            <a:endParaRPr lang="bs-Latn-BA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00"/>
          <a:stretch/>
        </p:blipFill>
        <p:spPr>
          <a:xfrm>
            <a:off x="6963498" y="4101056"/>
            <a:ext cx="1758748" cy="218316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0794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0856" y="908720"/>
            <a:ext cx="7010400" cy="10801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Другая точка зрения заключалась в том, что лучи испускаются светящимся телом и, достигая человеческого глаза, несут на себе отпечаток светящегося предмета. </a:t>
            </a:r>
            <a:endParaRPr lang="bs-Latn-BA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921384" y="2204864"/>
            <a:ext cx="7010400" cy="1359374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Такой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точки зрения придерживались атомисты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Демокрит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Эпикур, Лукреций. </a:t>
            </a:r>
            <a:endParaRPr lang="bs-Latn-BA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120" y="3284984"/>
            <a:ext cx="2400448" cy="231519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106" y="3284984"/>
            <a:ext cx="1757070" cy="231613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769" y="3448388"/>
            <a:ext cx="1559194" cy="215273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TextBox 8"/>
          <p:cNvSpPr txBox="1"/>
          <p:nvPr/>
        </p:nvSpPr>
        <p:spPr>
          <a:xfrm>
            <a:off x="2117765" y="5733256"/>
            <a:ext cx="1955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Демокрит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00062" y="5733256"/>
            <a:ext cx="1955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Эпикур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61787" y="5733256"/>
            <a:ext cx="1955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Лукреций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05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7704" y="404664"/>
            <a:ext cx="7010400" cy="1800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Аристотель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тоже высказал свою точку зрения по поводу природы света. Он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рассматривал свет как распространяющееся в пространстве действие или движение. В дальнейшем его взгляды на природу света положили начало волновой теории света. </a:t>
            </a:r>
            <a:endParaRPr lang="bs-Latn-BA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684196"/>
            <a:ext cx="2093256" cy="2160240"/>
          </a:xfrm>
          <a:prstGeom prst="rect">
            <a:avLst/>
          </a:prstGeom>
          <a:effectLst>
            <a:softEdge rad="203200"/>
          </a:effec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1979712" y="2060848"/>
            <a:ext cx="6948264" cy="1521741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Microsoft New Tai Lue" pitchFamily="34" charset="0"/>
                <a:ea typeface="+mn-ea"/>
                <a:cs typeface="Microsoft New Tai Lue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Огромную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роль в развитии оптики сыграло определение скорости света. Впервые скорость света была определена датским астрономом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Олафом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Ремером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(1644-1710) в 70-х годах XVII века.</a:t>
            </a:r>
            <a:endParaRPr lang="bs-Latn-BA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582589"/>
            <a:ext cx="1786804" cy="2363454"/>
          </a:xfrm>
          <a:prstGeom prst="rect">
            <a:avLst/>
          </a:prstGeom>
          <a:effectLst>
            <a:softEdge rad="203200"/>
          </a:effectLst>
        </p:spPr>
      </p:pic>
      <p:sp>
        <p:nvSpPr>
          <p:cNvPr id="9" name="TextBox 8"/>
          <p:cNvSpPr txBox="1"/>
          <p:nvPr/>
        </p:nvSpPr>
        <p:spPr>
          <a:xfrm>
            <a:off x="2912857" y="5844436"/>
            <a:ext cx="1955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Аристотель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49623" y="5844436"/>
            <a:ext cx="1955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Олаф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Ремер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21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7704" y="188640"/>
            <a:ext cx="7010400" cy="86409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XVII веке происходит окончательное формирование двух противоположных теорий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света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Прямая со стрелкой 5"/>
          <p:cNvCxnSpPr>
            <a:stCxn id="3" idx="2"/>
            <a:endCxn id="15" idx="0"/>
          </p:cNvCxnSpPr>
          <p:nvPr/>
        </p:nvCxnSpPr>
        <p:spPr>
          <a:xfrm flipH="1">
            <a:off x="3743908" y="1052736"/>
            <a:ext cx="1668996" cy="1656184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>
            <a:stCxn id="3" idx="2"/>
            <a:endCxn id="17" idx="0"/>
          </p:cNvCxnSpPr>
          <p:nvPr/>
        </p:nvCxnSpPr>
        <p:spPr>
          <a:xfrm>
            <a:off x="5412904" y="1052736"/>
            <a:ext cx="1355340" cy="1656184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195736" y="2708920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Корпускулярная теория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5220072" y="2708920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Волновая теория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395" y="3212976"/>
            <a:ext cx="2474933" cy="32382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264" y="3212977"/>
            <a:ext cx="2301960" cy="32702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66329" y="6493266"/>
            <a:ext cx="1955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Ньютон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68144" y="6488668"/>
            <a:ext cx="1955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Гюйгенс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91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696" y="692696"/>
            <a:ext cx="7128792" cy="1800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Первое открытие, свидетельствующее о волновой природе света, было сделано итальянским ученым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Франческо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Гримальди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(1618-1663). Открытое им явление ученый назвал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дифракцией. </a:t>
            </a:r>
            <a:endParaRPr lang="bs-Latn-BA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79" y="1884832"/>
            <a:ext cx="1829247" cy="228655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1979712" y="2348880"/>
            <a:ext cx="47525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Дифракцией света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называется явление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огибания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световыми волнами малых препятствий, встречающихся на пути их распространения.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915342"/>
            <a:ext cx="3524250" cy="1828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29323" y="4365104"/>
            <a:ext cx="1955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Гримальди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07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2080" y="476672"/>
            <a:ext cx="7010400" cy="10081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Очень важным открытием, относящимся к физической оптике, было также открытие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интерференции света.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Важная роль в исследовании интерференции принадлежит английскому физику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Роберту Гуку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(1635-1703).</a:t>
            </a:r>
            <a:endParaRPr lang="bs-Latn-BA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0320" y="1981968"/>
            <a:ext cx="6840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Интерференция волн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– это явление, возникающее в результате процесса наложения нескольких когерентных волны и заключающееся в усилении колебаний в одних участках пространства и ослаблении – в других.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00" y="3284984"/>
            <a:ext cx="2542032" cy="302361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>
            <a:off x="5994137" y="6308600"/>
            <a:ext cx="1955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Р. Гук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07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7704" y="404664"/>
            <a:ext cx="7010400" cy="45693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Бартолин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же открыл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явление двойного лучепреломления в кристалле исландского шпата.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Он обнаружил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что если смотреть на какой-либо предмет через кристалл исландского шпата, то видно не одно, а два изображения, смещенные друг относительно друга. </a:t>
            </a:r>
            <a:endParaRPr lang="bs-Latn-BA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132856"/>
            <a:ext cx="1905000" cy="2428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098649" y="4734436"/>
            <a:ext cx="1955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Бартолин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492896"/>
            <a:ext cx="3571875" cy="32099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3962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7704" y="692696"/>
            <a:ext cx="7010400" cy="45693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Первым, кто смог разобраться в явлении разложения белого света призмой в спектр, был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Исаак Ньютон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В 60-е годы XVII века он открыл явление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дисперсии света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простых цветов. </a:t>
            </a:r>
            <a:endParaRPr lang="bs-Latn-BA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168" y="2450614"/>
            <a:ext cx="2286000" cy="20574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199128"/>
            <a:ext cx="4381500" cy="2628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85609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hysics-PowerPoint-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Physics-PowerPoint-Template</Template>
  <TotalTime>210</TotalTime>
  <Words>712</Words>
  <Application>Microsoft Office PowerPoint</Application>
  <PresentationFormat>Экран (4:3)</PresentationFormat>
  <Paragraphs>71</Paragraphs>
  <Slides>18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Physics-PowerPoint-Template</vt:lpstr>
      <vt:lpstr>Оптика</vt:lpstr>
      <vt:lpstr>Исторические факты и основные законы геометрической оптики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Оптика</vt:lpstr>
      <vt:lpstr>Закон отражения света</vt:lpstr>
      <vt:lpstr>Закон преломления света</vt:lpstr>
      <vt:lpstr>Показатель преломления</vt:lpstr>
      <vt:lpstr>Преломление света</vt:lpstr>
      <vt:lpstr>Полное внутреннее отражение света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Оптика</dc:title>
  <dc:creator>Оля</dc:creator>
  <cp:lastModifiedBy>Оля</cp:lastModifiedBy>
  <cp:revision>22</cp:revision>
  <dcterms:created xsi:type="dcterms:W3CDTF">2014-01-13T19:23:49Z</dcterms:created>
  <dcterms:modified xsi:type="dcterms:W3CDTF">2014-01-14T10:40:33Z</dcterms:modified>
</cp:coreProperties>
</file>