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6" r:id="rId4"/>
    <p:sldId id="272" r:id="rId5"/>
    <p:sldId id="271" r:id="rId6"/>
    <p:sldId id="259" r:id="rId7"/>
    <p:sldId id="260" r:id="rId8"/>
    <p:sldId id="261" r:id="rId9"/>
    <p:sldId id="262" r:id="rId10"/>
    <p:sldId id="263" r:id="rId11"/>
    <p:sldId id="264" r:id="rId12"/>
    <p:sldId id="265" r:id="rId13"/>
    <p:sldId id="267" r:id="rId14"/>
    <p:sldId id="268" r:id="rId15"/>
    <p:sldId id="269" r:id="rId16"/>
    <p:sldId id="276" r:id="rId17"/>
    <p:sldId id="270" r:id="rId18"/>
    <p:sldId id="273" r:id="rId19"/>
    <p:sldId id="274" r:id="rId20"/>
    <p:sldId id="275" r:id="rId21"/>
    <p:sldId id="277" r:id="rId22"/>
    <p:sldId id="278" r:id="rId2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5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Заголовок 28"/>
          <p:cNvSpPr>
            <a:spLocks noGrp="1"/>
          </p:cNvSpPr>
          <p:nvPr>
            <p:ph type="ctrTitle"/>
          </p:nvPr>
        </p:nvSpPr>
        <p:spPr>
          <a:xfrm>
            <a:off x="381000" y="4853411"/>
            <a:ext cx="8458200" cy="1222375"/>
          </a:xfrm>
        </p:spPr>
        <p:txBody>
          <a:bodyPr anchor="t"/>
          <a:lstStyle/>
          <a:p>
            <a:r>
              <a:rPr lang="ru-RU" smtClean="0"/>
              <a:t>Образец заголовка</a:t>
            </a:r>
            <a:endParaRPr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5" name="Дата 15"/>
          <p:cNvSpPr>
            <a:spLocks noGrp="1"/>
          </p:cNvSpPr>
          <p:nvPr>
            <p:ph type="dt" sz="half" idx="10"/>
          </p:nvPr>
        </p:nvSpPr>
        <p:spPr/>
        <p:txBody>
          <a:bodyPr/>
          <a:lstStyle>
            <a:lvl1pPr>
              <a:defRPr/>
            </a:lvl1pPr>
          </a:lstStyle>
          <a:p>
            <a:pPr>
              <a:defRPr/>
            </a:pPr>
            <a:fld id="{9B96A379-CEB3-47EA-9E4A-4104CD7E8888}" type="datetimeFigureOut">
              <a:rPr lang="ru-RU"/>
              <a:pPr>
                <a:defRPr/>
              </a:pPr>
              <a:t>29.03.2014</a:t>
            </a:fld>
            <a:endParaRPr lang="ru-RU"/>
          </a:p>
        </p:txBody>
      </p:sp>
      <p:sp>
        <p:nvSpPr>
          <p:cNvPr id="6" name="Нижний колонтитул 1"/>
          <p:cNvSpPr>
            <a:spLocks noGrp="1"/>
          </p:cNvSpPr>
          <p:nvPr>
            <p:ph type="ftr" sz="quarter" idx="11"/>
          </p:nvPr>
        </p:nvSpPr>
        <p:spPr/>
        <p:txBody>
          <a:bodyPr/>
          <a:lstStyle>
            <a:lvl1pPr>
              <a:defRPr/>
            </a:lvl1pPr>
          </a:lstStyle>
          <a:p>
            <a:pPr>
              <a:defRPr/>
            </a:pPr>
            <a:endParaRPr lang="ru-RU"/>
          </a:p>
        </p:txBody>
      </p:sp>
      <p:sp>
        <p:nvSpPr>
          <p:cNvPr id="7" name="Номер слайда 14"/>
          <p:cNvSpPr>
            <a:spLocks noGrp="1"/>
          </p:cNvSpPr>
          <p:nvPr>
            <p:ph type="sldNum" sz="quarter" idx="12"/>
          </p:nvPr>
        </p:nvSpPr>
        <p:spPr>
          <a:xfrm>
            <a:off x="8229600" y="6473825"/>
            <a:ext cx="758825" cy="247650"/>
          </a:xfrm>
        </p:spPr>
        <p:txBody>
          <a:bodyPr/>
          <a:lstStyle>
            <a:lvl1pPr>
              <a:defRPr/>
            </a:lvl1pPr>
          </a:lstStyle>
          <a:p>
            <a:pPr>
              <a:defRPr/>
            </a:pPr>
            <a:fld id="{296E828A-4469-45E7-A7FE-6161A188843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0"/>
          <p:cNvSpPr>
            <a:spLocks noGrp="1"/>
          </p:cNvSpPr>
          <p:nvPr>
            <p:ph type="dt" sz="half" idx="10"/>
          </p:nvPr>
        </p:nvSpPr>
        <p:spPr/>
        <p:txBody>
          <a:bodyPr/>
          <a:lstStyle>
            <a:lvl1pPr>
              <a:defRPr/>
            </a:lvl1pPr>
          </a:lstStyle>
          <a:p>
            <a:pPr>
              <a:defRPr/>
            </a:pPr>
            <a:fld id="{E19413DA-3A62-4091-B05C-DF46F3E0222C}" type="datetimeFigureOut">
              <a:rPr lang="ru-RU"/>
              <a:pPr>
                <a:defRPr/>
              </a:pPr>
              <a:t>29.03.2014</a:t>
            </a:fld>
            <a:endParaRPr lang="ru-RU"/>
          </a:p>
        </p:txBody>
      </p:sp>
      <p:sp>
        <p:nvSpPr>
          <p:cNvPr id="5" name="Нижний колонтитул 2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144A179E-9573-40C4-ACF9-55C45779315A}"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EC2E82D2-F3CF-4437-A1BE-7BF5C6900A6E}" type="datetimeFigureOut">
              <a:rPr lang="ru-RU"/>
              <a:pPr>
                <a:defRPr/>
              </a:pPr>
              <a:t>29.03.2014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C652E2E-3C31-450A-91FC-5080FD37B4B7}"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lang="ru-RU" smtClean="0"/>
              <a:t>Образец заголовка</a:t>
            </a:r>
            <a:endParaRPr lang="en-US"/>
          </a:p>
        </p:txBody>
      </p:sp>
      <p:sp>
        <p:nvSpPr>
          <p:cNvPr id="27" name="Объект 26"/>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16080A94-F352-4DFA-AE5D-44A1574EDFB3}" type="datetimeFigureOut">
              <a:rPr lang="ru-RU"/>
              <a:pPr>
                <a:defRPr/>
              </a:pPr>
              <a:t>29.03.2014</a:t>
            </a:fld>
            <a:endParaRPr lang="ru-RU"/>
          </a:p>
        </p:txBody>
      </p:sp>
      <p:sp>
        <p:nvSpPr>
          <p:cNvPr id="5" name="Нижний колонтитул 18"/>
          <p:cNvSpPr>
            <a:spLocks noGrp="1"/>
          </p:cNvSpPr>
          <p:nvPr>
            <p:ph type="ftr" sz="quarter" idx="11"/>
          </p:nvPr>
        </p:nvSpPr>
        <p:spPr>
          <a:xfrm>
            <a:off x="3581400" y="76200"/>
            <a:ext cx="2895600" cy="288925"/>
          </a:xfrm>
        </p:spPr>
        <p:txBody>
          <a:bodyPr/>
          <a:lstStyle>
            <a:lvl1pPr>
              <a:defRPr/>
            </a:lvl1pPr>
          </a:lstStyle>
          <a:p>
            <a:pPr>
              <a:defRPr/>
            </a:pPr>
            <a:endParaRPr lang="ru-RU"/>
          </a:p>
        </p:txBody>
      </p:sp>
      <p:sp>
        <p:nvSpPr>
          <p:cNvPr id="6" name="Номер слайда 15"/>
          <p:cNvSpPr>
            <a:spLocks noGrp="1"/>
          </p:cNvSpPr>
          <p:nvPr>
            <p:ph type="sldNum" sz="quarter" idx="12"/>
          </p:nvPr>
        </p:nvSpPr>
        <p:spPr>
          <a:xfrm>
            <a:off x="8229600" y="6473825"/>
            <a:ext cx="758825" cy="247650"/>
          </a:xfrm>
        </p:spPr>
        <p:txBody>
          <a:bodyPr/>
          <a:lstStyle>
            <a:lvl1pPr>
              <a:defRPr/>
            </a:lvl1pPr>
          </a:lstStyle>
          <a:p>
            <a:pPr>
              <a:defRPr/>
            </a:pPr>
            <a:fld id="{ADDE1780-F2ED-43B4-A604-EAD8BDA8D403}"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lang="ru-RU" smtClean="0"/>
              <a:t>Образец заголовка</a:t>
            </a:r>
            <a:endParaRPr lang="en-US"/>
          </a:p>
        </p:txBody>
      </p:sp>
      <p:sp>
        <p:nvSpPr>
          <p:cNvPr id="5" name="Дата 18"/>
          <p:cNvSpPr>
            <a:spLocks noGrp="1"/>
          </p:cNvSpPr>
          <p:nvPr>
            <p:ph type="dt" sz="half" idx="10"/>
          </p:nvPr>
        </p:nvSpPr>
        <p:spPr/>
        <p:txBody>
          <a:bodyPr/>
          <a:lstStyle>
            <a:lvl1pPr>
              <a:defRPr/>
            </a:lvl1pPr>
          </a:lstStyle>
          <a:p>
            <a:pPr>
              <a:defRPr/>
            </a:pPr>
            <a:fld id="{A602E983-B99F-42AB-B9A2-83ABF471827A}" type="datetimeFigureOut">
              <a:rPr lang="ru-RU"/>
              <a:pPr>
                <a:defRPr/>
              </a:pPr>
              <a:t>29.03.2014</a:t>
            </a:fld>
            <a:endParaRPr lang="ru-RU"/>
          </a:p>
        </p:txBody>
      </p:sp>
      <p:sp>
        <p:nvSpPr>
          <p:cNvPr id="7" name="Нижний колонтитул 10"/>
          <p:cNvSpPr>
            <a:spLocks noGrp="1"/>
          </p:cNvSpPr>
          <p:nvPr>
            <p:ph type="ftr" sz="quarter" idx="11"/>
          </p:nvPr>
        </p:nvSpPr>
        <p:spPr/>
        <p:txBody>
          <a:bodyPr/>
          <a:lstStyle>
            <a:lvl1pPr>
              <a:defRPr/>
            </a:lvl1pPr>
          </a:lstStyle>
          <a:p>
            <a:pPr>
              <a:defRPr/>
            </a:pPr>
            <a:endParaRPr lang="ru-RU"/>
          </a:p>
        </p:txBody>
      </p:sp>
      <p:sp>
        <p:nvSpPr>
          <p:cNvPr id="9" name="Номер слайда 15"/>
          <p:cNvSpPr>
            <a:spLocks noGrp="1"/>
          </p:cNvSpPr>
          <p:nvPr>
            <p:ph type="sldNum" sz="quarter" idx="12"/>
          </p:nvPr>
        </p:nvSpPr>
        <p:spPr/>
        <p:txBody>
          <a:bodyPr/>
          <a:lstStyle>
            <a:lvl1pPr>
              <a:defRPr/>
            </a:lvl1pPr>
          </a:lstStyle>
          <a:p>
            <a:pPr>
              <a:defRPr/>
            </a:pPr>
            <a:fld id="{2EE40E93-ED21-4BF0-BEF4-E0DCE41E6C8B}"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0"/>
          <p:cNvSpPr>
            <a:spLocks noGrp="1"/>
          </p:cNvSpPr>
          <p:nvPr>
            <p:ph type="dt" sz="half" idx="10"/>
          </p:nvPr>
        </p:nvSpPr>
        <p:spPr/>
        <p:txBody>
          <a:bodyPr/>
          <a:lstStyle>
            <a:lvl1pPr>
              <a:defRPr/>
            </a:lvl1pPr>
          </a:lstStyle>
          <a:p>
            <a:pPr>
              <a:defRPr/>
            </a:pPr>
            <a:fld id="{4C0D0462-2D6D-493A-B042-6B86B31B8727}" type="datetimeFigureOut">
              <a:rPr lang="ru-RU"/>
              <a:pPr>
                <a:defRPr/>
              </a:pPr>
              <a:t>29.03.2014</a:t>
            </a:fld>
            <a:endParaRPr lang="ru-RU"/>
          </a:p>
        </p:txBody>
      </p:sp>
      <p:sp>
        <p:nvSpPr>
          <p:cNvPr id="6" name="Нижний колонтитул 27"/>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9FA77DDA-228F-4061-9C7A-1CC4B9CC0407}"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7"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Заголовок 28"/>
          <p:cNvSpPr>
            <a:spLocks noGrp="1"/>
          </p:cNvSpPr>
          <p:nvPr>
            <p:ph type="title"/>
          </p:nvPr>
        </p:nvSpPr>
        <p:spPr>
          <a:xfrm>
            <a:off x="304800" y="5410200"/>
            <a:ext cx="8610600" cy="882650"/>
          </a:xfrm>
        </p:spPr>
        <p:txBody>
          <a:bodyPr/>
          <a:lstStyle>
            <a:lvl1pPr>
              <a:defRPr/>
            </a:lvl1pPr>
          </a:lstStyle>
          <a:p>
            <a:r>
              <a:rPr lang="ru-RU" smtClean="0"/>
              <a:t>Образец заголовка</a:t>
            </a:r>
            <a:endParaRPr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9"/>
          <p:cNvSpPr>
            <a:spLocks noGrp="1"/>
          </p:cNvSpPr>
          <p:nvPr>
            <p:ph type="dt" sz="half" idx="10"/>
          </p:nvPr>
        </p:nvSpPr>
        <p:spPr/>
        <p:txBody>
          <a:bodyPr/>
          <a:lstStyle>
            <a:lvl1pPr>
              <a:defRPr/>
            </a:lvl1pPr>
          </a:lstStyle>
          <a:p>
            <a:pPr>
              <a:defRPr/>
            </a:pPr>
            <a:fld id="{CB18A7C2-5E8C-4078-B3FF-46FC34E5E8A2}" type="datetimeFigureOut">
              <a:rPr lang="ru-RU"/>
              <a:pPr>
                <a:defRPr/>
              </a:pPr>
              <a:t>29.03.2014</a:t>
            </a:fld>
            <a:endParaRPr lang="ru-RU"/>
          </a:p>
        </p:txBody>
      </p:sp>
      <p:sp>
        <p:nvSpPr>
          <p:cNvPr id="9" name="Нижний колонтитул 5"/>
          <p:cNvSpPr>
            <a:spLocks noGrp="1"/>
          </p:cNvSpPr>
          <p:nvPr>
            <p:ph type="ftr" sz="quarter" idx="11"/>
          </p:nvPr>
        </p:nvSpPr>
        <p:spPr/>
        <p:txBody>
          <a:bodyPr/>
          <a:lstStyle>
            <a:lvl1pPr>
              <a:defRPr/>
            </a:lvl1pPr>
          </a:lstStyle>
          <a:p>
            <a:pPr>
              <a:defRPr/>
            </a:pPr>
            <a:endParaRPr lang="ru-RU"/>
          </a:p>
        </p:txBody>
      </p:sp>
      <p:sp>
        <p:nvSpPr>
          <p:cNvPr id="10" name="Номер слайда 6"/>
          <p:cNvSpPr>
            <a:spLocks noGrp="1"/>
          </p:cNvSpPr>
          <p:nvPr>
            <p:ph type="sldNum" sz="quarter" idx="12"/>
          </p:nvPr>
        </p:nvSpPr>
        <p:spPr>
          <a:xfrm>
            <a:off x="8229600" y="6477000"/>
            <a:ext cx="762000" cy="247650"/>
          </a:xfrm>
        </p:spPr>
        <p:txBody>
          <a:bodyPr/>
          <a:lstStyle>
            <a:lvl1pPr>
              <a:defRPr/>
            </a:lvl1pPr>
          </a:lstStyle>
          <a:p>
            <a:pPr>
              <a:defRPr/>
            </a:pPr>
            <a:fld id="{0A528C70-1E9E-44AC-957E-04020102B5C4}"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3" name="Дата 10"/>
          <p:cNvSpPr>
            <a:spLocks noGrp="1"/>
          </p:cNvSpPr>
          <p:nvPr>
            <p:ph type="dt" sz="half" idx="10"/>
          </p:nvPr>
        </p:nvSpPr>
        <p:spPr/>
        <p:txBody>
          <a:bodyPr/>
          <a:lstStyle>
            <a:lvl1pPr>
              <a:defRPr/>
            </a:lvl1pPr>
          </a:lstStyle>
          <a:p>
            <a:pPr>
              <a:defRPr/>
            </a:pPr>
            <a:fld id="{D9C17B92-EA09-4CFB-B80D-3F1EFEE96962}" type="datetimeFigureOut">
              <a:rPr lang="ru-RU"/>
              <a:pPr>
                <a:defRPr/>
              </a:pPr>
              <a:t>29.03.2014</a:t>
            </a:fld>
            <a:endParaRPr lang="ru-RU"/>
          </a:p>
        </p:txBody>
      </p:sp>
      <p:sp>
        <p:nvSpPr>
          <p:cNvPr id="4" name="Нижний колонтитул 27"/>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DB9C4C7E-EB16-43A0-9BAD-2F0CBB618BF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2"/>
          <p:cNvSpPr>
            <a:spLocks noGrp="1"/>
          </p:cNvSpPr>
          <p:nvPr>
            <p:ph type="dt" sz="half" idx="10"/>
          </p:nvPr>
        </p:nvSpPr>
        <p:spPr/>
        <p:txBody>
          <a:bodyPr/>
          <a:lstStyle>
            <a:lvl1pPr>
              <a:defRPr/>
            </a:lvl1pPr>
          </a:lstStyle>
          <a:p>
            <a:pPr>
              <a:defRPr/>
            </a:pPr>
            <a:fld id="{DF351A3D-4AD6-4BDE-AD93-1A1F72EC17F3}" type="datetimeFigureOut">
              <a:rPr lang="ru-RU"/>
              <a:pPr>
                <a:defRPr/>
              </a:pPr>
              <a:t>29.03.2014</a:t>
            </a:fld>
            <a:endParaRPr lang="ru-RU"/>
          </a:p>
        </p:txBody>
      </p:sp>
      <p:sp>
        <p:nvSpPr>
          <p:cNvPr id="3" name="Нижний колонтитул 23"/>
          <p:cNvSpPr>
            <a:spLocks noGrp="1"/>
          </p:cNvSpPr>
          <p:nvPr>
            <p:ph type="ftr" sz="quarter" idx="11"/>
          </p:nvPr>
        </p:nvSpPr>
        <p:spPr/>
        <p:txBody>
          <a:bodyPr/>
          <a:lstStyle>
            <a:lvl1pPr>
              <a:defRPr/>
            </a:lvl1pPr>
          </a:lstStyle>
          <a:p>
            <a:pPr>
              <a:defRPr/>
            </a:pPr>
            <a:endParaRPr lang="ru-RU"/>
          </a:p>
        </p:txBody>
      </p:sp>
      <p:sp>
        <p:nvSpPr>
          <p:cNvPr id="4" name="Номер слайда 6"/>
          <p:cNvSpPr>
            <a:spLocks noGrp="1"/>
          </p:cNvSpPr>
          <p:nvPr>
            <p:ph type="sldNum" sz="quarter" idx="12"/>
          </p:nvPr>
        </p:nvSpPr>
        <p:spPr/>
        <p:txBody>
          <a:bodyPr/>
          <a:lstStyle>
            <a:lvl1pPr>
              <a:defRPr/>
            </a:lvl1pPr>
          </a:lstStyle>
          <a:p>
            <a:pPr>
              <a:defRPr/>
            </a:pPr>
            <a:fld id="{78267D6D-09EC-4AF0-97F9-A31E1BD3ADDB}"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Заголовок 11"/>
          <p:cNvSpPr>
            <a:spLocks noGrp="1"/>
          </p:cNvSpPr>
          <p:nvPr>
            <p:ph type="title"/>
          </p:nvPr>
        </p:nvSpPr>
        <p:spPr>
          <a:xfrm>
            <a:off x="457200" y="5486400"/>
            <a:ext cx="8458200" cy="520700"/>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24"/>
          <p:cNvSpPr>
            <a:spLocks noGrp="1"/>
          </p:cNvSpPr>
          <p:nvPr>
            <p:ph type="dt" sz="half" idx="10"/>
          </p:nvPr>
        </p:nvSpPr>
        <p:spPr/>
        <p:txBody>
          <a:bodyPr/>
          <a:lstStyle>
            <a:lvl1pPr>
              <a:defRPr/>
            </a:lvl1pPr>
          </a:lstStyle>
          <a:p>
            <a:pPr>
              <a:defRPr/>
            </a:pPr>
            <a:fld id="{E410F841-8A6D-4D9B-AA23-A088EC16E5EE}" type="datetimeFigureOut">
              <a:rPr lang="ru-RU"/>
              <a:pPr>
                <a:defRPr/>
              </a:pPr>
              <a:t>29.03.2014</a:t>
            </a:fld>
            <a:endParaRPr lang="ru-RU"/>
          </a:p>
        </p:txBody>
      </p:sp>
      <p:sp>
        <p:nvSpPr>
          <p:cNvPr id="7" name="Нижний колонтитул 28"/>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pPr>
              <a:defRPr/>
            </a:pPr>
            <a:fld id="{942CA674-9666-4F7A-947C-862CE924FBC9}"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17" name="Заголовок 16"/>
          <p:cNvSpPr>
            <a:spLocks noGrp="1"/>
          </p:cNvSpPr>
          <p:nvPr>
            <p:ph type="title"/>
          </p:nvPr>
        </p:nvSpPr>
        <p:spPr>
          <a:xfrm>
            <a:off x="381000" y="4993760"/>
            <a:ext cx="5867400" cy="522288"/>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6"/>
          <p:cNvSpPr>
            <a:spLocks noGrp="1"/>
          </p:cNvSpPr>
          <p:nvPr>
            <p:ph type="dt" sz="half" idx="10"/>
          </p:nvPr>
        </p:nvSpPr>
        <p:spPr/>
        <p:txBody>
          <a:bodyPr/>
          <a:lstStyle>
            <a:lvl1pPr>
              <a:defRPr/>
            </a:lvl1pPr>
          </a:lstStyle>
          <a:p>
            <a:pPr>
              <a:defRPr/>
            </a:pPr>
            <a:fld id="{47493656-7C2B-4366-A7F6-D32EBE80CC39}" type="datetimeFigureOut">
              <a:rPr lang="ru-RU"/>
              <a:pPr>
                <a:defRPr/>
              </a:pPr>
              <a:t>29.03.2014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30"/>
          <p:cNvSpPr>
            <a:spLocks noGrp="1"/>
          </p:cNvSpPr>
          <p:nvPr>
            <p:ph type="sldNum" sz="quarter" idx="12"/>
          </p:nvPr>
        </p:nvSpPr>
        <p:spPr/>
        <p:txBody>
          <a:bodyPr/>
          <a:lstStyle>
            <a:lvl1pPr>
              <a:defRPr/>
            </a:lvl1pPr>
          </a:lstStyle>
          <a:p>
            <a:pPr>
              <a:defRPr/>
            </a:pPr>
            <a:fld id="{5E1D05D8-91FF-48D3-9BD3-49D1F42CEA63}"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9" name="Текст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CC915199-FA38-4F4C-8B94-C42A8179EC54}" type="datetimeFigureOut">
              <a:rPr lang="ru-RU"/>
              <a:pPr>
                <a:defRPr/>
              </a:pPr>
              <a:t>29.03.2014</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86AC07BC-E098-4590-AD1E-22AEECBAA714}" type="slidenum">
              <a:rPr lang="ru-RU"/>
              <a:pPr>
                <a:defRPr/>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lang="ru-RU" smtClean="0"/>
              <a:t>Образец заголовка</a:t>
            </a:r>
            <a:endParaRPr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5" r:id="rId5"/>
    <p:sldLayoutId id="2147483670" r:id="rId6"/>
    <p:sldLayoutId id="2147483676" r:id="rId7"/>
    <p:sldLayoutId id="2147483677" r:id="rId8"/>
    <p:sldLayoutId id="2147483678" r:id="rId9"/>
    <p:sldLayoutId id="2147483669" r:id="rId10"/>
    <p:sldLayoutId id="2147483679"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fontAlgn="auto">
              <a:spcAft>
                <a:spcPts val="0"/>
              </a:spcAft>
              <a:defRPr/>
            </a:pPr>
            <a:r>
              <a:rPr lang="ru-RU" dirty="0" smtClean="0"/>
              <a:t>Основы радиационной дозиметрии</a:t>
            </a:r>
            <a:endParaRPr lang="ru-RU" dirty="0"/>
          </a:p>
        </p:txBody>
      </p:sp>
      <p:pic>
        <p:nvPicPr>
          <p:cNvPr id="4098" name="Picture 2" descr="C:\Users\Vlad\Desktop\dosimeter-terra-p.jpg"/>
          <p:cNvPicPr>
            <a:picLocks noChangeAspect="1" noChangeArrowheads="1"/>
          </p:cNvPicPr>
          <p:nvPr/>
        </p:nvPicPr>
        <p:blipFill>
          <a:blip r:embed="rId2">
            <a:extLst>
              <a:ext uri="{28A0092B-C50C-407E-A947-70E740481C1C}"/>
            </a:extLst>
          </a:blip>
          <a:srcRect/>
          <a:stretch>
            <a:fillRect/>
          </a:stretch>
        </p:blipFill>
        <p:spPr bwMode="auto">
          <a:xfrm>
            <a:off x="1835696" y="548680"/>
            <a:ext cx="5544616" cy="356567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extLst>
        </p:spPr>
      </p:pic>
    </p:spTree>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a:t>Эквивалентная </a:t>
            </a:r>
            <a:r>
              <a:rPr lang="uk-UA" b="1" dirty="0" smtClean="0"/>
              <a:t>доза</a:t>
            </a:r>
            <a:endParaRPr lang="uk-UA" dirty="0"/>
          </a:p>
        </p:txBody>
      </p:sp>
      <p:sp>
        <p:nvSpPr>
          <p:cNvPr id="3" name="Объект 2"/>
          <p:cNvSpPr>
            <a:spLocks noGrp="1"/>
          </p:cNvSpPr>
          <p:nvPr>
            <p:ph idx="1"/>
          </p:nvPr>
        </p:nvSpPr>
        <p:spPr/>
        <p:txBody>
          <a:bodyPr>
            <a:normAutofit/>
          </a:bodyPr>
          <a:lstStyle/>
          <a:p>
            <a:pPr marL="0" indent="457200" fontAlgn="auto">
              <a:spcAft>
                <a:spcPts val="0"/>
              </a:spcAft>
              <a:buFont typeface="Wingdings 2"/>
              <a:buNone/>
              <a:defRPr/>
            </a:pPr>
            <a:r>
              <a:rPr lang="ru-RU" sz="2400" dirty="0"/>
              <a:t>Изучение отдельных последствий облучения живых тканей показало, что при одинаковых поглощенных дозах различные виды радиации производят неодинаковое биологическое воздействие на организм. Обусловлено это тем, что более тяжелая частица (например, протон) производит на единице пути в ткани больше ионов, чем легкая (например, электрон). </a:t>
            </a:r>
            <a:endParaRPr lang="ru-RU" sz="2400" dirty="0" smtClean="0"/>
          </a:p>
          <a:p>
            <a:pPr marL="0" indent="457200" fontAlgn="auto">
              <a:spcAft>
                <a:spcPts val="0"/>
              </a:spcAft>
              <a:buFont typeface="Wingdings 2"/>
              <a:buNone/>
              <a:defRPr/>
            </a:pPr>
            <a:r>
              <a:rPr lang="ru-RU" sz="2400" dirty="0" smtClean="0"/>
              <a:t>При </a:t>
            </a:r>
            <a:r>
              <a:rPr lang="ru-RU" sz="2400" dirty="0"/>
              <a:t>одной и той же поглощенной дозе радиобиологический разрушительный эффект тем выше, чем плотнее ионизация, создаваемая излучением. Чтобы учесть этот эффект, введено понятие </a:t>
            </a:r>
            <a:r>
              <a:rPr lang="ru-RU" sz="2400" i="1" dirty="0">
                <a:solidFill>
                  <a:srgbClr val="FF0000"/>
                </a:solidFill>
                <a:effectLst>
                  <a:outerShdw blurRad="38100" dist="38100" dir="2700000" algn="tl">
                    <a:srgbClr val="000000">
                      <a:alpha val="43137"/>
                    </a:srgbClr>
                  </a:outerShdw>
                </a:effectLst>
              </a:rPr>
              <a:t>эквивалентной дозы</a:t>
            </a:r>
            <a:r>
              <a:rPr lang="ru-RU" sz="2400" dirty="0"/>
              <a:t>. </a:t>
            </a:r>
            <a:endParaRPr lang="uk-UA" sz="2400" dirty="0"/>
          </a:p>
        </p:txBody>
      </p:sp>
    </p:spTree>
  </p:cSld>
  <p:clrMapOvr>
    <a:masterClrMapping/>
  </p:clrMapOvr>
  <p:transition spd="slow">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a:t>Эквивалентная </a:t>
            </a:r>
            <a:r>
              <a:rPr lang="uk-UA" b="1" dirty="0" smtClean="0"/>
              <a:t>доза</a:t>
            </a:r>
            <a:endParaRPr lang="uk-UA" dirty="0"/>
          </a:p>
        </p:txBody>
      </p:sp>
      <p:sp>
        <p:nvSpPr>
          <p:cNvPr id="23554" name="Объект 2"/>
          <p:cNvSpPr>
            <a:spLocks noGrp="1"/>
          </p:cNvSpPr>
          <p:nvPr>
            <p:ph idx="1"/>
          </p:nvPr>
        </p:nvSpPr>
        <p:spPr/>
        <p:txBody>
          <a:bodyPr/>
          <a:lstStyle/>
          <a:p>
            <a:pPr marL="0" indent="457200">
              <a:buFont typeface="Wingdings 2" pitchFamily="18" charset="2"/>
              <a:buNone/>
            </a:pPr>
            <a:r>
              <a:rPr lang="ru-RU" sz="2400" smtClean="0"/>
              <a:t>Эквивалентная доза рассчитывается путем умножения значения поглощенной дозы на специальный коэффициент — коэффициент относительной биологической эффективности (ОБЭ) или коэффициент качества.</a:t>
            </a:r>
          </a:p>
          <a:p>
            <a:pPr marL="0" indent="457200">
              <a:buFont typeface="Wingdings 2" pitchFamily="18" charset="2"/>
              <a:buNone/>
            </a:pPr>
            <a:r>
              <a:rPr lang="ru-RU" sz="2400" smtClean="0"/>
              <a:t>Единицей измерения эквивалентной дозы в СИ является зиверт (Зв). Величина 1 Зв равна эквивалентной дозе любого вида излучения, поглощенной в 1 кг биологической ткани и создающей такой же биологический эффект, как и поглощенная доза в 1 Гр фотонного излучения. </a:t>
            </a:r>
          </a:p>
          <a:p>
            <a:pPr marL="0" indent="457200">
              <a:buFont typeface="Wingdings 2" pitchFamily="18" charset="2"/>
              <a:buNone/>
            </a:pPr>
            <a:r>
              <a:rPr lang="ru-RU" sz="2400" smtClean="0"/>
              <a:t>Внесистемной единицей измерения эквивалентной дозы является бэр (биологический эквивалент рада). 1 Зв = 100 бэр.</a:t>
            </a: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a:t>Эффективная </a:t>
            </a:r>
            <a:r>
              <a:rPr lang="uk-UA" b="1" dirty="0" smtClean="0"/>
              <a:t>доза</a:t>
            </a:r>
            <a:endParaRPr lang="uk-UA" dirty="0"/>
          </a:p>
        </p:txBody>
      </p:sp>
      <p:sp>
        <p:nvSpPr>
          <p:cNvPr id="3" name="Объект 2"/>
          <p:cNvSpPr>
            <a:spLocks noGrp="1"/>
          </p:cNvSpPr>
          <p:nvPr>
            <p:ph idx="1"/>
          </p:nvPr>
        </p:nvSpPr>
        <p:spPr/>
        <p:txBody>
          <a:bodyPr>
            <a:normAutofit/>
          </a:bodyPr>
          <a:lstStyle/>
          <a:p>
            <a:pPr marL="0" indent="457200" fontAlgn="auto">
              <a:spcAft>
                <a:spcPts val="0"/>
              </a:spcAft>
              <a:buFont typeface="Wingdings 2"/>
              <a:buNone/>
              <a:defRPr/>
            </a:pPr>
            <a:r>
              <a:rPr lang="ru-RU" sz="2400" i="1" dirty="0">
                <a:solidFill>
                  <a:srgbClr val="FF0000"/>
                </a:solidFill>
                <a:effectLst>
                  <a:outerShdw blurRad="38100" dist="38100" dir="2700000" algn="tl">
                    <a:srgbClr val="000000">
                      <a:alpha val="43137"/>
                    </a:srgbClr>
                  </a:outerShdw>
                </a:effectLst>
              </a:rPr>
              <a:t>Эффективная доза </a:t>
            </a:r>
            <a:r>
              <a:rPr lang="ru-RU" sz="2400" dirty="0"/>
              <a:t>(E) - величина, используемая как мера риска возникновения отдаленных последствий облучения всего тела человека и отдельных его органов и тканей с учетом их радиочувствительности. Она представляет сумму произведений эквивалентной дозы в органах и тканях на соответствующие взвешивающие коэффициенты.</a:t>
            </a:r>
            <a:endParaRPr lang="uk-UA" sz="2400" dirty="0"/>
          </a:p>
        </p:txBody>
      </p:sp>
    </p:spTree>
  </p:cSld>
  <p:clrMapOvr>
    <a:masterClrMapping/>
  </p:clrMapOvr>
  <p:transition spd="slow">
    <p:pull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a:t>Эффективная доза</a:t>
            </a:r>
          </a:p>
        </p:txBody>
      </p:sp>
      <p:sp>
        <p:nvSpPr>
          <p:cNvPr id="25602" name="Объект 2"/>
          <p:cNvSpPr>
            <a:spLocks noGrp="1"/>
          </p:cNvSpPr>
          <p:nvPr>
            <p:ph idx="1"/>
          </p:nvPr>
        </p:nvSpPr>
        <p:spPr/>
        <p:txBody>
          <a:bodyPr/>
          <a:lstStyle/>
          <a:p>
            <a:pPr marL="0" indent="457200">
              <a:buFont typeface="Wingdings 2" pitchFamily="18" charset="2"/>
              <a:buNone/>
            </a:pPr>
            <a:r>
              <a:rPr lang="ru-RU" sz="2400" smtClean="0"/>
              <a:t>Одни органы и ткани человека более чувствительны к действию радиации, чем другие: например, при одинаковой эквивалентной дозе возникновение рака в легких более вероятно, чем в щитовидной железе, а облучение половых желез особенно опасно из-за риска генетических повреждений. Поэтому дозы облучения разных органов и тканей следует учитывать с разным коэффициентом, который называется коэффициентом радиационного риска. Умножив значение эквивалентной дозы на соответствующий коэффициент радиационного риска и просуммировав по всем тканям и органам, получим эффективную дозу, отражающую суммарный эффект для организма.</a:t>
            </a:r>
            <a:endParaRPr lang="uk-UA" sz="2400" smtClean="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a:t>Эффективная </a:t>
            </a:r>
            <a:r>
              <a:rPr lang="uk-UA" b="1" dirty="0" smtClean="0"/>
              <a:t>доза</a:t>
            </a:r>
            <a:endParaRPr lang="uk-UA" dirty="0"/>
          </a:p>
        </p:txBody>
      </p:sp>
      <p:sp>
        <p:nvSpPr>
          <p:cNvPr id="26626" name="Объект 2"/>
          <p:cNvSpPr>
            <a:spLocks noGrp="1"/>
          </p:cNvSpPr>
          <p:nvPr>
            <p:ph idx="1"/>
          </p:nvPr>
        </p:nvSpPr>
        <p:spPr/>
        <p:txBody>
          <a:bodyPr/>
          <a:lstStyle/>
          <a:p>
            <a:pPr marL="0" indent="457200">
              <a:buFont typeface="Wingdings 2" pitchFamily="18" charset="2"/>
              <a:buNone/>
            </a:pPr>
            <a:r>
              <a:rPr lang="ru-RU" sz="2400" smtClean="0"/>
              <a:t>Взвешенные коэффициенты устанавливают эмпирически и рассчитывают таким образом, чтобы их сумма для всего организма составляла единицу. </a:t>
            </a:r>
          </a:p>
          <a:p>
            <a:pPr marL="0" indent="457200">
              <a:buFont typeface="Wingdings 2" pitchFamily="18" charset="2"/>
              <a:buNone/>
            </a:pPr>
            <a:r>
              <a:rPr lang="ru-RU" sz="2400" smtClean="0"/>
              <a:t>Единицы измерения эффективной дозы совпадают с единицами измерения эквивалентной дозы. Она также измеряется в зивертах или бэрах.</a:t>
            </a:r>
            <a:endParaRPr lang="uk-UA" sz="2400" smtClean="0"/>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b="1" dirty="0"/>
              <a:t>Мощность дозы</a:t>
            </a:r>
            <a:endParaRPr lang="uk-UA" b="1" dirty="0"/>
          </a:p>
        </p:txBody>
      </p:sp>
      <p:sp>
        <p:nvSpPr>
          <p:cNvPr id="3" name="Объект 2"/>
          <p:cNvSpPr>
            <a:spLocks noGrp="1"/>
          </p:cNvSpPr>
          <p:nvPr>
            <p:ph idx="1"/>
          </p:nvPr>
        </p:nvSpPr>
        <p:spPr/>
        <p:txBody>
          <a:bodyPr>
            <a:normAutofit/>
          </a:bodyPr>
          <a:lstStyle/>
          <a:p>
            <a:pPr marL="0" indent="457200" fontAlgn="auto">
              <a:spcAft>
                <a:spcPts val="0"/>
              </a:spcAft>
              <a:buFont typeface="Wingdings 2"/>
              <a:buNone/>
              <a:defRPr/>
            </a:pPr>
            <a:r>
              <a:rPr lang="ru-RU" sz="2400" i="1" dirty="0">
                <a:solidFill>
                  <a:srgbClr val="FF0000"/>
                </a:solidFill>
                <a:effectLst>
                  <a:outerShdw blurRad="38100" dist="38100" dir="2700000" algn="tl">
                    <a:srgbClr val="000000">
                      <a:alpha val="43137"/>
                    </a:srgbClr>
                  </a:outerShdw>
                </a:effectLst>
              </a:rPr>
              <a:t>Мощность дозы </a:t>
            </a:r>
            <a:r>
              <a:rPr lang="ru-RU" sz="2400" dirty="0"/>
              <a:t>(интенсивность облучения) — приращение соответствующей дозы под воздействием данного излучения за единицу времени. Имеет размерность соответствующей дозы (поглощенной, экспозиционной и т. п.), делённую на единицу времени. Допускается использование различных специальных единиц (например, Зв/час, бэр/мин, </a:t>
            </a:r>
            <a:r>
              <a:rPr lang="ru-RU" sz="2400" dirty="0" smtClean="0"/>
              <a:t>Зв/год </a:t>
            </a:r>
            <a:r>
              <a:rPr lang="ru-RU" sz="2400" dirty="0"/>
              <a:t>и др.).</a:t>
            </a:r>
          </a:p>
          <a:p>
            <a:pPr fontAlgn="auto">
              <a:spcAft>
                <a:spcPts val="0"/>
              </a:spcAft>
              <a:buFont typeface="Wingdings 2"/>
              <a:buChar char=""/>
              <a:defRPr/>
            </a:pPr>
            <a:endParaRPr lang="ru-RU" dirty="0"/>
          </a:p>
          <a:p>
            <a:pPr fontAlgn="auto">
              <a:spcAft>
                <a:spcPts val="0"/>
              </a:spcAft>
              <a:buFont typeface="Wingdings 2"/>
              <a:buChar char=""/>
              <a:defRPr/>
            </a:pPr>
            <a:endParaRPr lang="uk-UA" dirty="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83568" y="2780928"/>
            <a:ext cx="7772400" cy="1362075"/>
          </a:xfrm>
        </p:spPr>
        <p:txBody>
          <a:bodyPr anchor="ctr"/>
          <a:lstStyle/>
          <a:p>
            <a:pPr algn="ctr" fontAlgn="auto">
              <a:spcAft>
                <a:spcPts val="0"/>
              </a:spcAft>
              <a:defRPr/>
            </a:pPr>
            <a:r>
              <a:rPr lang="uk-UA" dirty="0" err="1"/>
              <a:t>Воздействие</a:t>
            </a:r>
            <a:r>
              <a:rPr lang="uk-UA" dirty="0"/>
              <a:t> </a:t>
            </a:r>
            <a:r>
              <a:rPr lang="uk-UA" dirty="0" err="1"/>
              <a:t>радиации</a:t>
            </a:r>
            <a:r>
              <a:rPr lang="uk-UA" dirty="0"/>
              <a:t> на </a:t>
            </a:r>
            <a:r>
              <a:rPr lang="uk-UA" dirty="0" err="1"/>
              <a:t>человека</a:t>
            </a:r>
            <a:endParaRPr lang="uk-UA" dirty="0"/>
          </a:p>
        </p:txBody>
      </p:sp>
    </p:spTree>
  </p:cSld>
  <p:clrMapOvr>
    <a:masterClrMapping/>
  </p:clrMapOvr>
  <p:transition spd="slow">
    <p:cover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err="1"/>
              <a:t>Воздействие</a:t>
            </a:r>
            <a:r>
              <a:rPr lang="uk-UA" b="1" dirty="0"/>
              <a:t> </a:t>
            </a:r>
            <a:r>
              <a:rPr lang="uk-UA" b="1" dirty="0" err="1"/>
              <a:t>радиации</a:t>
            </a:r>
            <a:r>
              <a:rPr lang="uk-UA" b="1" dirty="0"/>
              <a:t> на </a:t>
            </a:r>
            <a:r>
              <a:rPr lang="uk-UA" b="1" dirty="0" err="1" smtClean="0"/>
              <a:t>человека</a:t>
            </a:r>
            <a:endParaRPr lang="uk-UA" dirty="0"/>
          </a:p>
        </p:txBody>
      </p:sp>
      <p:sp>
        <p:nvSpPr>
          <p:cNvPr id="3" name="Объект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marL="0" indent="457200" fontAlgn="auto">
              <a:spcAft>
                <a:spcPts val="0"/>
              </a:spcAft>
              <a:buFont typeface="Wingdings 2"/>
              <a:buNone/>
              <a:defRPr/>
            </a:pPr>
            <a:r>
              <a:rPr lang="ru-RU" dirty="0"/>
              <a:t>Эффекты воздействия радиации на человека обычно делятся на две </a:t>
            </a:r>
            <a:r>
              <a:rPr lang="ru-RU" dirty="0" smtClean="0"/>
              <a:t>категории :</a:t>
            </a:r>
            <a:r>
              <a:rPr lang="ru-RU" dirty="0"/>
              <a:t/>
            </a:r>
            <a:br>
              <a:rPr lang="ru-RU" dirty="0"/>
            </a:br>
            <a:r>
              <a:rPr lang="ru-RU" dirty="0"/>
              <a:t>    1) Соматические (телесные) - возникающие в организме человека, который подвергался облучению.</a:t>
            </a:r>
            <a:br>
              <a:rPr lang="ru-RU" dirty="0"/>
            </a:br>
            <a:r>
              <a:rPr lang="ru-RU" dirty="0"/>
              <a:t>    2) Генетические - связанные с повреждением генетического аппарата и проявляющиеся в следующем или последующих поколениях: это дети, внуки и более отдаленные потомки человека, подвергшегося облучению.</a:t>
            </a:r>
            <a:endParaRPr lang="uk-U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err="1"/>
              <a:t>Воздействие</a:t>
            </a:r>
            <a:r>
              <a:rPr lang="uk-UA" b="1" dirty="0"/>
              <a:t> </a:t>
            </a:r>
            <a:r>
              <a:rPr lang="uk-UA" b="1" dirty="0" err="1"/>
              <a:t>радиации</a:t>
            </a:r>
            <a:r>
              <a:rPr lang="uk-UA" b="1" dirty="0"/>
              <a:t> на </a:t>
            </a:r>
            <a:r>
              <a:rPr lang="uk-UA" b="1" dirty="0" err="1"/>
              <a:t>человека</a:t>
            </a:r>
            <a:endParaRPr lang="uk-UA" dirty="0"/>
          </a:p>
        </p:txBody>
      </p:sp>
      <p:graphicFrame>
        <p:nvGraphicFramePr>
          <p:cNvPr id="4" name="Объект 3"/>
          <p:cNvGraphicFramePr>
            <a:graphicFrameLocks noGrp="1"/>
          </p:cNvGraphicFramePr>
          <p:nvPr>
            <p:ph idx="1"/>
          </p:nvPr>
        </p:nvGraphicFramePr>
        <p:xfrm>
          <a:off x="467544" y="2060848"/>
          <a:ext cx="8229600" cy="3177540"/>
        </p:xfrm>
        <a:graphic>
          <a:graphicData uri="http://schemas.openxmlformats.org/drawingml/2006/table">
            <a:tbl>
              <a:tblPr>
                <a:tableStyleId>{284E427A-3D55-4303-BF80-6455036E1DE7}</a:tableStyleId>
              </a:tblPr>
              <a:tblGrid>
                <a:gridCol w="4114800"/>
                <a:gridCol w="4114800"/>
              </a:tblGrid>
              <a:tr h="523875">
                <a:tc gridSpan="2">
                  <a:txBody>
                    <a:bodyPr/>
                    <a:lstStyle/>
                    <a:p>
                      <a:pPr algn="ctr"/>
                      <a:r>
                        <a:rPr lang="uk-UA" sz="2800" b="1" i="0" dirty="0" err="1">
                          <a:effectLst/>
                          <a:latin typeface="Arial Unicode MS" panose="020B0604020202020204" pitchFamily="34" charset="-128"/>
                          <a:ea typeface="Arial Unicode MS" panose="020B0604020202020204" pitchFamily="34" charset="-128"/>
                          <a:cs typeface="Arial Unicode MS" panose="020B0604020202020204" pitchFamily="34" charset="-128"/>
                        </a:rPr>
                        <a:t>Радиационные</a:t>
                      </a:r>
                      <a:r>
                        <a:rPr lang="uk-UA" sz="2800" b="1" i="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uk-UA" sz="2800" b="1" i="0" dirty="0" err="1">
                          <a:effectLst/>
                          <a:latin typeface="Arial Unicode MS" panose="020B0604020202020204" pitchFamily="34" charset="-128"/>
                          <a:ea typeface="Arial Unicode MS" panose="020B0604020202020204" pitchFamily="34" charset="-128"/>
                          <a:cs typeface="Arial Unicode MS" panose="020B0604020202020204" pitchFamily="34" charset="-128"/>
                        </a:rPr>
                        <a:t>эффекты</a:t>
                      </a:r>
                      <a:r>
                        <a:rPr lang="uk-UA" sz="2800" b="1" i="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uk-UA" sz="2800" b="1" i="0" dirty="0" err="1">
                          <a:effectLst/>
                          <a:latin typeface="Arial Unicode MS" panose="020B0604020202020204" pitchFamily="34" charset="-128"/>
                          <a:ea typeface="Arial Unicode MS" panose="020B0604020202020204" pitchFamily="34" charset="-128"/>
                          <a:cs typeface="Arial Unicode MS" panose="020B0604020202020204" pitchFamily="34" charset="-128"/>
                        </a:rPr>
                        <a:t>облучения</a:t>
                      </a:r>
                      <a:r>
                        <a:rPr lang="uk-UA" sz="2800" b="1" i="0" dirty="0">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uk-UA" sz="2800" b="1" i="0" dirty="0" err="1">
                          <a:effectLst/>
                          <a:latin typeface="Arial Unicode MS" panose="020B0604020202020204" pitchFamily="34" charset="-128"/>
                          <a:ea typeface="Arial Unicode MS" panose="020B0604020202020204" pitchFamily="34" charset="-128"/>
                          <a:cs typeface="Arial Unicode MS" panose="020B0604020202020204" pitchFamily="34" charset="-128"/>
                        </a:rPr>
                        <a:t>человека</a:t>
                      </a:r>
                      <a:endParaRPr lang="uk-UA" sz="2800" b="1" i="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6675" marR="66675" marT="66675" marB="66675"/>
                </a:tc>
                <a:tc hMerge="1">
                  <a:txBody>
                    <a:bodyPr/>
                    <a:lstStyle/>
                    <a:p>
                      <a:endParaRPr lang="uk-UA"/>
                    </a:p>
                  </a:txBody>
                  <a:tcPr/>
                </a:tc>
              </a:tr>
              <a:tr h="619125">
                <a:tc>
                  <a:txBody>
                    <a:bodyPr/>
                    <a:lstStyle/>
                    <a:p>
                      <a:pPr algn="ctr"/>
                      <a:r>
                        <a:rPr lang="uk-UA" sz="2800" dirty="0" err="1"/>
                        <a:t>Соматические</a:t>
                      </a:r>
                      <a:r>
                        <a:rPr lang="uk-UA" sz="2800" dirty="0"/>
                        <a:t> </a:t>
                      </a:r>
                      <a:r>
                        <a:rPr lang="uk-UA" sz="2800" dirty="0" err="1"/>
                        <a:t>эффекты</a:t>
                      </a:r>
                      <a:endParaRPr lang="uk-UA" sz="2800" dirty="0"/>
                    </a:p>
                  </a:txBody>
                  <a:tcPr marL="66675" marR="66675" marT="66675" marB="66675"/>
                </a:tc>
                <a:tc>
                  <a:txBody>
                    <a:bodyPr/>
                    <a:lstStyle/>
                    <a:p>
                      <a:pPr marL="0" algn="ctr" defTabSz="914400" rtl="0" eaLnBrk="1" latinLnBrk="0" hangingPunct="1"/>
                      <a:r>
                        <a:rPr lang="uk-UA" sz="2800" kern="1200" dirty="0" err="1">
                          <a:solidFill>
                            <a:schemeClr val="dk1"/>
                          </a:solidFill>
                          <a:latin typeface="+mn-lt"/>
                          <a:ea typeface="+mn-ea"/>
                          <a:cs typeface="+mn-cs"/>
                        </a:rPr>
                        <a:t>Генетические</a:t>
                      </a:r>
                      <a:r>
                        <a:rPr lang="uk-UA" sz="2800" kern="1200" dirty="0">
                          <a:solidFill>
                            <a:schemeClr val="dk1"/>
                          </a:solidFill>
                          <a:latin typeface="+mn-lt"/>
                          <a:ea typeface="+mn-ea"/>
                          <a:cs typeface="+mn-cs"/>
                        </a:rPr>
                        <a:t> </a:t>
                      </a:r>
                      <a:r>
                        <a:rPr lang="uk-UA" sz="2800" kern="1200" dirty="0" err="1">
                          <a:solidFill>
                            <a:schemeClr val="dk1"/>
                          </a:solidFill>
                          <a:latin typeface="+mn-lt"/>
                          <a:ea typeface="+mn-ea"/>
                          <a:cs typeface="+mn-cs"/>
                        </a:rPr>
                        <a:t>эффекты</a:t>
                      </a:r>
                      <a:endParaRPr lang="uk-UA" sz="2800" kern="1200" dirty="0">
                        <a:solidFill>
                          <a:schemeClr val="dk1"/>
                        </a:solidFill>
                        <a:latin typeface="+mn-lt"/>
                        <a:ea typeface="+mn-ea"/>
                        <a:cs typeface="+mn-cs"/>
                      </a:endParaRPr>
                    </a:p>
                  </a:txBody>
                  <a:tcPr marL="66675" marR="66675" marT="66675" marB="66675"/>
                </a:tc>
              </a:tr>
              <a:tr h="0">
                <a:tc>
                  <a:txBody>
                    <a:bodyPr/>
                    <a:lstStyle/>
                    <a:p>
                      <a:pPr algn="ctr"/>
                      <a:r>
                        <a:rPr lang="uk-UA"/>
                        <a:t>Лучевая болезнь</a:t>
                      </a:r>
                    </a:p>
                  </a:txBody>
                  <a:tcPr marL="66675" marR="66675" marT="66675" marB="66675"/>
                </a:tc>
                <a:tc>
                  <a:txBody>
                    <a:bodyPr/>
                    <a:lstStyle/>
                    <a:p>
                      <a:pPr algn="ctr"/>
                      <a:r>
                        <a:rPr lang="uk-UA"/>
                        <a:t>Генные мутации</a:t>
                      </a:r>
                    </a:p>
                  </a:txBody>
                  <a:tcPr marL="66675" marR="66675" marT="66675" marB="66675"/>
                </a:tc>
              </a:tr>
              <a:tr h="0">
                <a:tc>
                  <a:txBody>
                    <a:bodyPr/>
                    <a:lstStyle/>
                    <a:p>
                      <a:pPr algn="ctr"/>
                      <a:r>
                        <a:rPr lang="uk-UA"/>
                        <a:t>Локальные лучевые поражения</a:t>
                      </a:r>
                    </a:p>
                  </a:txBody>
                  <a:tcPr marL="66675" marR="66675" marT="66675" marB="66675"/>
                </a:tc>
                <a:tc>
                  <a:txBody>
                    <a:bodyPr/>
                    <a:lstStyle/>
                    <a:p>
                      <a:pPr algn="ctr"/>
                      <a:r>
                        <a:rPr lang="uk-UA"/>
                        <a:t>Хромосомные аберрации</a:t>
                      </a:r>
                    </a:p>
                  </a:txBody>
                  <a:tcPr marL="66675" marR="66675" marT="66675" marB="66675"/>
                </a:tc>
              </a:tr>
              <a:tr h="180975">
                <a:tc>
                  <a:txBody>
                    <a:bodyPr/>
                    <a:lstStyle/>
                    <a:p>
                      <a:pPr algn="ctr"/>
                      <a:r>
                        <a:rPr lang="uk-UA"/>
                        <a:t>Лейкозы</a:t>
                      </a:r>
                    </a:p>
                  </a:txBody>
                  <a:tcPr marL="66675" marR="66675" marT="66675" marB="66675"/>
                </a:tc>
                <a:tc rowSpan="2">
                  <a:txBody>
                    <a:bodyPr/>
                    <a:lstStyle/>
                    <a:p>
                      <a:endParaRPr lang="uk-UA"/>
                    </a:p>
                  </a:txBody>
                  <a:tcPr marL="66675" marR="66675" marT="66675" marB="66675"/>
                </a:tc>
              </a:tr>
              <a:tr h="0">
                <a:tc>
                  <a:txBody>
                    <a:bodyPr/>
                    <a:lstStyle/>
                    <a:p>
                      <a:pPr algn="ctr"/>
                      <a:r>
                        <a:rPr lang="uk-UA" dirty="0" err="1"/>
                        <a:t>Опухоли</a:t>
                      </a:r>
                      <a:r>
                        <a:rPr lang="uk-UA" dirty="0"/>
                        <a:t> </a:t>
                      </a:r>
                      <a:r>
                        <a:rPr lang="uk-UA" dirty="0" err="1"/>
                        <a:t>разных</a:t>
                      </a:r>
                      <a:r>
                        <a:rPr lang="uk-UA" dirty="0"/>
                        <a:t> </a:t>
                      </a:r>
                      <a:r>
                        <a:rPr lang="uk-UA" dirty="0" err="1"/>
                        <a:t>органов</a:t>
                      </a:r>
                      <a:endParaRPr lang="uk-UA" dirty="0"/>
                    </a:p>
                  </a:txBody>
                  <a:tcPr marL="66675" marR="66675" marT="66675" marB="66675"/>
                </a:tc>
                <a:tc vMerge="1">
                  <a:txBody>
                    <a:bodyPr/>
                    <a:lstStyle/>
                    <a:p>
                      <a:endParaRPr lang="uk-UA"/>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err="1"/>
              <a:t>Воздействие</a:t>
            </a:r>
            <a:r>
              <a:rPr lang="uk-UA" b="1" dirty="0"/>
              <a:t> </a:t>
            </a:r>
            <a:r>
              <a:rPr lang="uk-UA" b="1" dirty="0" err="1"/>
              <a:t>радиации</a:t>
            </a:r>
            <a:r>
              <a:rPr lang="uk-UA" b="1" dirty="0"/>
              <a:t> на </a:t>
            </a:r>
            <a:r>
              <a:rPr lang="uk-UA" b="1" dirty="0" err="1"/>
              <a:t>человека</a:t>
            </a:r>
            <a:endParaRPr lang="uk-UA" dirty="0"/>
          </a:p>
        </p:txBody>
      </p:sp>
      <p:sp>
        <p:nvSpPr>
          <p:cNvPr id="3" name="Объект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lnSpcReduction="10000"/>
          </a:bodyPr>
          <a:lstStyle/>
          <a:p>
            <a:pPr marL="0" indent="457200" fontAlgn="auto">
              <a:spcAft>
                <a:spcPts val="0"/>
              </a:spcAft>
              <a:buFont typeface="Wingdings 2"/>
              <a:buNone/>
              <a:defRPr/>
            </a:pPr>
            <a:r>
              <a:rPr lang="ru-RU" dirty="0"/>
              <a:t>Различают пороговые (детерминированные) и стохастические эффекты. Первые возникают когда число клеток, погибших в результате облучения, потерявших способность воспроизводства или нормального функционирования, достигает критического значения, при котором заметно нарушаются функции пораженных органов. Зависимость тяжести нарушения от величины дозы облучения показана в </a:t>
            </a:r>
            <a:r>
              <a:rPr lang="ru-RU" dirty="0" smtClean="0"/>
              <a:t>таблице.</a:t>
            </a:r>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b="1" dirty="0"/>
              <a:t>Радиационная дозиметрия</a:t>
            </a:r>
            <a:endParaRPr lang="uk-UA" b="1" dirty="0"/>
          </a:p>
        </p:txBody>
      </p:sp>
      <p:sp>
        <p:nvSpPr>
          <p:cNvPr id="3" name="Объект 2"/>
          <p:cNvSpPr>
            <a:spLocks noGrp="1"/>
          </p:cNvSpPr>
          <p:nvPr>
            <p:ph idx="1"/>
          </p:nvPr>
        </p:nvSpPr>
        <p:spPr>
          <a:xfrm>
            <a:off x="468313" y="2205038"/>
            <a:ext cx="8135937" cy="2547937"/>
          </a:xfrm>
        </p:spPr>
        <p:txBody>
          <a:bodyPr>
            <a:normAutofit/>
          </a:bodyPr>
          <a:lstStyle/>
          <a:p>
            <a:pPr marL="0" indent="457200" fontAlgn="auto">
              <a:spcAft>
                <a:spcPts val="0"/>
              </a:spcAft>
              <a:buFont typeface="Wingdings 2"/>
              <a:buNone/>
              <a:defRPr/>
            </a:pPr>
            <a:r>
              <a:rPr lang="ru-RU" i="1" dirty="0">
                <a:solidFill>
                  <a:srgbClr val="FF0000"/>
                </a:solidFill>
                <a:effectLst>
                  <a:outerShdw blurRad="38100" dist="38100" dir="2700000" algn="tl">
                    <a:srgbClr val="000000">
                      <a:alpha val="43137"/>
                    </a:srgbClr>
                  </a:outerShdw>
                </a:effectLst>
              </a:rPr>
              <a:t>Доза излучения </a:t>
            </a:r>
            <a:r>
              <a:rPr lang="ru-RU" dirty="0"/>
              <a:t>—</a:t>
            </a:r>
            <a:r>
              <a:rPr lang="ru-RU" i="1" dirty="0">
                <a:solidFill>
                  <a:srgbClr val="FF0000"/>
                </a:solidFill>
                <a:effectLst>
                  <a:outerShdw blurRad="38100" dist="38100" dir="2700000" algn="tl">
                    <a:srgbClr val="000000">
                      <a:alpha val="43137"/>
                    </a:srgbClr>
                  </a:outerShdw>
                </a:effectLst>
              </a:rPr>
              <a:t> </a:t>
            </a:r>
            <a:r>
              <a:rPr lang="ru-RU" dirty="0"/>
              <a:t>в физике и </a:t>
            </a:r>
            <a:r>
              <a:rPr lang="ru-RU" dirty="0" smtClean="0"/>
              <a:t>радиобиологии - </a:t>
            </a:r>
            <a:r>
              <a:rPr lang="ru-RU" dirty="0"/>
              <a:t>величина, используемая для оценки воздействия ионизирующего излучения на любые вещества и живые организмы.</a:t>
            </a:r>
            <a:endParaRPr lang="uk-UA" dirty="0"/>
          </a:p>
        </p:txBody>
      </p:sp>
    </p:spTree>
  </p:cSld>
  <p:clrMapOvr>
    <a:masterClrMapping/>
  </p:clrMapOvr>
  <p:transition spd="slow">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err="1"/>
              <a:t>Воздействие</a:t>
            </a:r>
            <a:r>
              <a:rPr lang="uk-UA" b="1" dirty="0"/>
              <a:t> </a:t>
            </a:r>
            <a:r>
              <a:rPr lang="uk-UA" b="1" dirty="0" err="1"/>
              <a:t>радиации</a:t>
            </a:r>
            <a:r>
              <a:rPr lang="uk-UA" b="1" dirty="0"/>
              <a:t> на </a:t>
            </a:r>
            <a:r>
              <a:rPr lang="uk-UA" b="1" dirty="0" err="1"/>
              <a:t>человека</a:t>
            </a:r>
            <a:endParaRPr lang="uk-UA" dirty="0"/>
          </a:p>
        </p:txBody>
      </p:sp>
      <p:graphicFrame>
        <p:nvGraphicFramePr>
          <p:cNvPr id="5" name="Объект 4"/>
          <p:cNvGraphicFramePr>
            <a:graphicFrameLocks noGrp="1"/>
          </p:cNvGraphicFramePr>
          <p:nvPr>
            <p:ph idx="1"/>
          </p:nvPr>
        </p:nvGraphicFramePr>
        <p:xfrm>
          <a:off x="467852" y="1595582"/>
          <a:ext cx="8208295" cy="5094130"/>
        </p:xfrm>
        <a:graphic>
          <a:graphicData uri="http://schemas.openxmlformats.org/drawingml/2006/table">
            <a:tbl>
              <a:tblPr>
                <a:tableStyleId>{08FB837D-C827-4EFA-A057-4D05807E0F7C}</a:tableStyleId>
              </a:tblPr>
              <a:tblGrid>
                <a:gridCol w="1969991"/>
                <a:gridCol w="6238304"/>
              </a:tblGrid>
              <a:tr h="332512">
                <a:tc gridSpan="2">
                  <a:txBody>
                    <a:bodyPr/>
                    <a:lstStyle/>
                    <a:p>
                      <a:pPr algn="ctr"/>
                      <a:r>
                        <a:rPr lang="ru-RU" sz="2000" b="1" i="0" kern="1200" dirty="0">
                          <a:solidFill>
                            <a:schemeClr val="dk1"/>
                          </a:solidFill>
                          <a:effectLst/>
                          <a:latin typeface="Arial Unicode MS" panose="020B0604020202020204" pitchFamily="34" charset="-128"/>
                          <a:ea typeface="Arial Unicode MS" panose="020B0604020202020204" pitchFamily="34" charset="-128"/>
                          <a:cs typeface="Arial Unicode MS" panose="020B0604020202020204" pitchFamily="34" charset="-128"/>
                        </a:rPr>
                        <a:t>Воздействие различных доз облучения на человеческий организм</a:t>
                      </a:r>
                    </a:p>
                  </a:txBody>
                  <a:tcPr marL="19001" marR="19001" marT="19001" marB="19001"/>
                </a:tc>
                <a:tc hMerge="1">
                  <a:txBody>
                    <a:bodyPr/>
                    <a:lstStyle/>
                    <a:p>
                      <a:endParaRPr lang="uk-UA"/>
                    </a:p>
                  </a:txBody>
                  <a:tcPr/>
                </a:tc>
              </a:tr>
              <a:tr h="332512">
                <a:tc>
                  <a:txBody>
                    <a:bodyPr/>
                    <a:lstStyle/>
                    <a:p>
                      <a:r>
                        <a:rPr lang="uk-UA" sz="1800" b="1" dirty="0"/>
                        <a:t>Доза, </a:t>
                      </a:r>
                      <a:r>
                        <a:rPr lang="uk-UA" sz="1800" b="1" dirty="0" err="1"/>
                        <a:t>Гр</a:t>
                      </a:r>
                      <a:endParaRPr lang="uk-UA" sz="1800" b="1" dirty="0"/>
                    </a:p>
                  </a:txBody>
                  <a:tcPr marL="19001" marR="19001" marT="19001" marB="19001"/>
                </a:tc>
                <a:tc>
                  <a:txBody>
                    <a:bodyPr/>
                    <a:lstStyle/>
                    <a:p>
                      <a:r>
                        <a:rPr lang="uk-UA" sz="1800" b="1" dirty="0">
                          <a:effectLst/>
                        </a:rPr>
                        <a:t>Причина и результат </a:t>
                      </a:r>
                      <a:r>
                        <a:rPr lang="uk-UA" sz="1800" b="1" dirty="0" err="1">
                          <a:effectLst/>
                        </a:rPr>
                        <a:t>воздействия</a:t>
                      </a:r>
                      <a:endParaRPr lang="uk-UA" sz="1800" b="1" dirty="0">
                        <a:effectLst/>
                      </a:endParaRPr>
                    </a:p>
                  </a:txBody>
                  <a:tcPr marL="19001" marR="19001" marT="19001" marB="19001"/>
                </a:tc>
              </a:tr>
              <a:tr h="311611">
                <a:tc>
                  <a:txBody>
                    <a:bodyPr/>
                    <a:lstStyle/>
                    <a:p>
                      <a:r>
                        <a:rPr lang="uk-UA" sz="1800"/>
                        <a:t>(0.7 - 2) 10</a:t>
                      </a:r>
                      <a:r>
                        <a:rPr lang="uk-UA" sz="1800" baseline="30000"/>
                        <a:t>-3</a:t>
                      </a:r>
                      <a:endParaRPr lang="uk-UA" sz="1800"/>
                    </a:p>
                  </a:txBody>
                  <a:tcPr marL="19001" marR="19001" marT="19001" marB="19001"/>
                </a:tc>
                <a:tc>
                  <a:txBody>
                    <a:bodyPr/>
                    <a:lstStyle/>
                    <a:p>
                      <a:r>
                        <a:rPr lang="ru-RU" sz="1800"/>
                        <a:t>Доза от естественных источников в год</a:t>
                      </a:r>
                    </a:p>
                  </a:txBody>
                  <a:tcPr marL="19001" marR="19001" marT="19001" marB="19001"/>
                </a:tc>
              </a:tr>
              <a:tr h="585221">
                <a:tc>
                  <a:txBody>
                    <a:bodyPr/>
                    <a:lstStyle/>
                    <a:p>
                      <a:r>
                        <a:rPr lang="uk-UA" sz="1800"/>
                        <a:t>0.05</a:t>
                      </a:r>
                    </a:p>
                  </a:txBody>
                  <a:tcPr marL="19001" marR="19001" marT="19001" marB="19001"/>
                </a:tc>
                <a:tc>
                  <a:txBody>
                    <a:bodyPr/>
                    <a:lstStyle/>
                    <a:p>
                      <a:r>
                        <a:rPr lang="ru-RU" sz="1800"/>
                        <a:t>Предельно допустимая доза профессионального облучения в год</a:t>
                      </a:r>
                    </a:p>
                  </a:txBody>
                  <a:tcPr marL="19001" marR="19001" marT="19001" marB="19001"/>
                </a:tc>
              </a:tr>
              <a:tr h="311611">
                <a:tc>
                  <a:txBody>
                    <a:bodyPr/>
                    <a:lstStyle/>
                    <a:p>
                      <a:r>
                        <a:rPr lang="uk-UA" sz="1800"/>
                        <a:t>0.1</a:t>
                      </a:r>
                    </a:p>
                  </a:txBody>
                  <a:tcPr marL="19001" marR="19001" marT="19001" marB="19001"/>
                </a:tc>
                <a:tc>
                  <a:txBody>
                    <a:bodyPr/>
                    <a:lstStyle/>
                    <a:p>
                      <a:r>
                        <a:rPr lang="ru-RU" sz="1800"/>
                        <a:t>Уровень удвоения вероятности генных мутаций</a:t>
                      </a:r>
                    </a:p>
                  </a:txBody>
                  <a:tcPr marL="19001" marR="19001" marT="19001" marB="19001"/>
                </a:tc>
              </a:tr>
              <a:tr h="585221">
                <a:tc>
                  <a:txBody>
                    <a:bodyPr/>
                    <a:lstStyle/>
                    <a:p>
                      <a:r>
                        <a:rPr lang="uk-UA" sz="1800"/>
                        <a:t>0.25</a:t>
                      </a:r>
                    </a:p>
                  </a:txBody>
                  <a:tcPr marL="19001" marR="19001" marT="19001" marB="19001"/>
                </a:tc>
                <a:tc>
                  <a:txBody>
                    <a:bodyPr/>
                    <a:lstStyle/>
                    <a:p>
                      <a:r>
                        <a:rPr lang="ru-RU" sz="1800" dirty="0"/>
                        <a:t>Однократная доза оправданного риска в чрезвычайных обстоятельствах</a:t>
                      </a:r>
                    </a:p>
                  </a:txBody>
                  <a:tcPr marL="19001" marR="19001" marT="19001" marB="19001"/>
                </a:tc>
              </a:tr>
              <a:tr h="311611">
                <a:tc>
                  <a:txBody>
                    <a:bodyPr/>
                    <a:lstStyle/>
                    <a:p>
                      <a:r>
                        <a:rPr lang="uk-UA" sz="1800"/>
                        <a:t>1.0</a:t>
                      </a:r>
                    </a:p>
                  </a:txBody>
                  <a:tcPr marL="19001" marR="19001" marT="19001" marB="19001"/>
                </a:tc>
                <a:tc>
                  <a:txBody>
                    <a:bodyPr/>
                    <a:lstStyle/>
                    <a:p>
                      <a:r>
                        <a:rPr lang="ru-RU" sz="1800"/>
                        <a:t>Доза возникновения острой лучевой болезни</a:t>
                      </a:r>
                    </a:p>
                  </a:txBody>
                  <a:tcPr marL="19001" marR="19001" marT="19001" marB="19001"/>
                </a:tc>
              </a:tr>
              <a:tr h="585221">
                <a:tc>
                  <a:txBody>
                    <a:bodyPr/>
                    <a:lstStyle/>
                    <a:p>
                      <a:r>
                        <a:rPr lang="uk-UA" sz="1800"/>
                        <a:t>3- 5</a:t>
                      </a:r>
                    </a:p>
                  </a:txBody>
                  <a:tcPr marL="19001" marR="19001" marT="19001" marB="19001"/>
                </a:tc>
                <a:tc>
                  <a:txBody>
                    <a:bodyPr/>
                    <a:lstStyle/>
                    <a:p>
                      <a:r>
                        <a:rPr lang="ru-RU" sz="1800"/>
                        <a:t>Без лечения 50% облученных умирает в течение 1-2 месяцев вследствие нарушения деятельности клеток костного мозга</a:t>
                      </a:r>
                    </a:p>
                  </a:txBody>
                  <a:tcPr marL="19001" marR="19001" marT="19001" marB="19001"/>
                </a:tc>
              </a:tr>
              <a:tr h="585221">
                <a:tc>
                  <a:txBody>
                    <a:bodyPr/>
                    <a:lstStyle/>
                    <a:p>
                      <a:r>
                        <a:rPr lang="uk-UA" sz="1800"/>
                        <a:t>10 - 50</a:t>
                      </a:r>
                    </a:p>
                  </a:txBody>
                  <a:tcPr marL="19001" marR="19001" marT="19001" marB="19001"/>
                </a:tc>
                <a:tc>
                  <a:txBody>
                    <a:bodyPr/>
                    <a:lstStyle/>
                    <a:p>
                      <a:r>
                        <a:rPr lang="ru-RU" sz="1800"/>
                        <a:t>Смерть наступает через 1-2 недели вследствие поражений главным образом желудочно кишечного тракта</a:t>
                      </a:r>
                    </a:p>
                  </a:txBody>
                  <a:tcPr marL="19001" marR="19001" marT="19001" marB="19001"/>
                </a:tc>
              </a:tr>
              <a:tr h="585221">
                <a:tc>
                  <a:txBody>
                    <a:bodyPr/>
                    <a:lstStyle/>
                    <a:p>
                      <a:r>
                        <a:rPr lang="uk-UA" sz="1800"/>
                        <a:t>100</a:t>
                      </a:r>
                    </a:p>
                  </a:txBody>
                  <a:tcPr marL="19001" marR="19001" marT="19001" marB="19001"/>
                </a:tc>
                <a:tc>
                  <a:txBody>
                    <a:bodyPr/>
                    <a:lstStyle/>
                    <a:p>
                      <a:r>
                        <a:rPr lang="ru-RU" sz="1800" dirty="0"/>
                        <a:t>Смерть наступает через несколько часов или дней вследствие повреждения центральной нервной системы</a:t>
                      </a:r>
                    </a:p>
                  </a:txBody>
                  <a:tcPr marL="19001" marR="19001" marT="19001" marB="19001"/>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err="1"/>
              <a:t>Воздействие</a:t>
            </a:r>
            <a:r>
              <a:rPr lang="uk-UA" b="1" dirty="0"/>
              <a:t> </a:t>
            </a:r>
            <a:r>
              <a:rPr lang="uk-UA" b="1" dirty="0" err="1"/>
              <a:t>радиации</a:t>
            </a:r>
            <a:r>
              <a:rPr lang="uk-UA" b="1" dirty="0"/>
              <a:t> на </a:t>
            </a:r>
            <a:r>
              <a:rPr lang="uk-UA" b="1" dirty="0" err="1"/>
              <a:t>человека</a:t>
            </a:r>
            <a:endParaRPr lang="uk-UA" dirty="0"/>
          </a:p>
        </p:txBody>
      </p:sp>
      <p:sp>
        <p:nvSpPr>
          <p:cNvPr id="3" name="Объект 2"/>
          <p:cNvSpPr>
            <a:spLocks noGrp="1"/>
          </p:cNvSpPr>
          <p:nvPr>
            <p:ph idx="1"/>
          </p:nvPr>
        </p:nvSpPr>
        <p:spPr>
          <a:xfrm>
            <a:off x="468313" y="1484313"/>
            <a:ext cx="8207375" cy="4897437"/>
          </a:xfrm>
        </p:spPr>
        <p:style>
          <a:lnRef idx="1">
            <a:schemeClr val="dk1"/>
          </a:lnRef>
          <a:fillRef idx="2">
            <a:schemeClr val="dk1"/>
          </a:fillRef>
          <a:effectRef idx="1">
            <a:schemeClr val="dk1"/>
          </a:effectRef>
          <a:fontRef idx="minor">
            <a:schemeClr val="dk1"/>
          </a:fontRef>
        </p:style>
        <p:txBody>
          <a:bodyPr>
            <a:normAutofit fontScale="92500" lnSpcReduction="20000"/>
          </a:bodyPr>
          <a:lstStyle/>
          <a:p>
            <a:pPr marL="0" indent="457200" fontAlgn="auto">
              <a:spcAft>
                <a:spcPts val="0"/>
              </a:spcAft>
              <a:buFont typeface="Wingdings 2"/>
              <a:buNone/>
              <a:defRPr/>
            </a:pPr>
            <a:r>
              <a:rPr lang="ru-RU" dirty="0"/>
              <a:t>Стохастические (вероятностные) эффекты, такие как злокачественные новообразования, генетические нарушения, могут возникать при любых дозах облучения. С увеличением дозы повышается не тяжесть этих эффектов, а вероятность (риск) их появления. Для количественной оценки частоты возможных стохастических эффектов принята консервативная гипотеза о линейной </a:t>
            </a:r>
            <a:r>
              <a:rPr lang="ru-RU" dirty="0" err="1"/>
              <a:t>беспороговой</a:t>
            </a:r>
            <a:r>
              <a:rPr lang="ru-RU" dirty="0"/>
              <a:t> зависимости вероятности отдаленных последствий от дозы облучения с коэффициентом риска около 7 *10</a:t>
            </a:r>
            <a:r>
              <a:rPr lang="ru-RU" baseline="30000" dirty="0"/>
              <a:t>-2</a:t>
            </a:r>
            <a:r>
              <a:rPr lang="ru-RU" dirty="0"/>
              <a:t> /Зв. </a:t>
            </a:r>
            <a:endParaRPr lang="uk-U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err="1"/>
              <a:t>Воздействие</a:t>
            </a:r>
            <a:r>
              <a:rPr lang="uk-UA" b="1" dirty="0"/>
              <a:t> </a:t>
            </a:r>
            <a:r>
              <a:rPr lang="uk-UA" b="1" dirty="0" err="1"/>
              <a:t>радиации</a:t>
            </a:r>
            <a:r>
              <a:rPr lang="uk-UA" b="1" dirty="0"/>
              <a:t> на </a:t>
            </a:r>
            <a:r>
              <a:rPr lang="uk-UA" b="1" dirty="0" err="1"/>
              <a:t>человека</a:t>
            </a:r>
            <a:endParaRPr lang="uk-UA" dirty="0"/>
          </a:p>
        </p:txBody>
      </p:sp>
      <p:graphicFrame>
        <p:nvGraphicFramePr>
          <p:cNvPr id="4" name="Объект 3"/>
          <p:cNvGraphicFramePr>
            <a:graphicFrameLocks noGrp="1"/>
          </p:cNvGraphicFramePr>
          <p:nvPr>
            <p:ph idx="1"/>
          </p:nvPr>
        </p:nvGraphicFramePr>
        <p:xfrm>
          <a:off x="416693" y="1844502"/>
          <a:ext cx="8229601" cy="2621280"/>
        </p:xfrm>
        <a:graphic>
          <a:graphicData uri="http://schemas.openxmlformats.org/drawingml/2006/table">
            <a:tbl>
              <a:tblPr>
                <a:tableStyleId>{3C2FFA5D-87B4-456A-9821-1D502468CF0F}</a:tableStyleId>
              </a:tblPr>
              <a:tblGrid>
                <a:gridCol w="2304288"/>
                <a:gridCol w="1481328"/>
                <a:gridCol w="1481328"/>
                <a:gridCol w="1481328"/>
                <a:gridCol w="1481328"/>
              </a:tblGrid>
              <a:tr h="342900">
                <a:tc gridSpan="5">
                  <a:txBody>
                    <a:bodyPr/>
                    <a:lstStyle/>
                    <a:p>
                      <a:pPr algn="ctr"/>
                      <a:r>
                        <a:rPr lang="ru-RU" sz="1800" b="1" dirty="0"/>
                        <a:t>Число случаев на 100 000 человек при индивидуальной дозе облучения 10 </a:t>
                      </a:r>
                      <a:r>
                        <a:rPr lang="ru-RU" sz="1800" b="1" dirty="0" err="1"/>
                        <a:t>мЗв</a:t>
                      </a:r>
                      <a:r>
                        <a:rPr lang="ru-RU" sz="1800" b="1" dirty="0"/>
                        <a:t>.</a:t>
                      </a:r>
                    </a:p>
                  </a:txBody>
                  <a:tcPr marL="19050" marR="19050" marT="19050" marB="19050"/>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676275">
                <a:tc>
                  <a:txBody>
                    <a:bodyPr/>
                    <a:lstStyle/>
                    <a:p>
                      <a:pPr algn="ctr"/>
                      <a:r>
                        <a:rPr lang="uk-UA"/>
                        <a:t>Категории</a:t>
                      </a:r>
                      <a:br>
                        <a:rPr lang="uk-UA"/>
                      </a:br>
                      <a:r>
                        <a:rPr lang="uk-UA"/>
                        <a:t>облучаемых</a:t>
                      </a:r>
                    </a:p>
                  </a:txBody>
                  <a:tcPr marL="19050" marR="19050" marT="19050" marB="19050"/>
                </a:tc>
                <a:tc>
                  <a:txBody>
                    <a:bodyPr/>
                    <a:lstStyle/>
                    <a:p>
                      <a:pPr algn="ctr"/>
                      <a:r>
                        <a:rPr lang="uk-UA"/>
                        <a:t>Смертельные</a:t>
                      </a:r>
                      <a:br>
                        <a:rPr lang="uk-UA"/>
                      </a:br>
                      <a:r>
                        <a:rPr lang="uk-UA"/>
                        <a:t>случаи рака</a:t>
                      </a:r>
                    </a:p>
                  </a:txBody>
                  <a:tcPr marL="19050" marR="19050" marT="19050" marB="19050"/>
                </a:tc>
                <a:tc>
                  <a:txBody>
                    <a:bodyPr/>
                    <a:lstStyle/>
                    <a:p>
                      <a:pPr algn="ctr"/>
                      <a:r>
                        <a:rPr lang="uk-UA"/>
                        <a:t>Несмертельные</a:t>
                      </a:r>
                      <a:br>
                        <a:rPr lang="uk-UA"/>
                      </a:br>
                      <a:r>
                        <a:rPr lang="uk-UA"/>
                        <a:t>случаи рака</a:t>
                      </a:r>
                    </a:p>
                  </a:txBody>
                  <a:tcPr marL="19050" marR="19050" marT="19050" marB="19050"/>
                </a:tc>
                <a:tc>
                  <a:txBody>
                    <a:bodyPr/>
                    <a:lstStyle/>
                    <a:p>
                      <a:pPr algn="ctr"/>
                      <a:r>
                        <a:rPr lang="uk-UA"/>
                        <a:t>Тяжелые</a:t>
                      </a:r>
                      <a:br>
                        <a:rPr lang="uk-UA"/>
                      </a:br>
                      <a:r>
                        <a:rPr lang="uk-UA"/>
                        <a:t>наследуемые</a:t>
                      </a:r>
                      <a:br>
                        <a:rPr lang="uk-UA"/>
                      </a:br>
                      <a:r>
                        <a:rPr lang="uk-UA"/>
                        <a:t>эффекты</a:t>
                      </a:r>
                    </a:p>
                  </a:txBody>
                  <a:tcPr marL="19050" marR="19050" marT="19050" marB="19050"/>
                </a:tc>
                <a:tc>
                  <a:txBody>
                    <a:bodyPr/>
                    <a:lstStyle/>
                    <a:p>
                      <a:pPr algn="ctr"/>
                      <a:r>
                        <a:rPr lang="uk-UA" dirty="0" err="1"/>
                        <a:t>Суммарный</a:t>
                      </a:r>
                      <a:r>
                        <a:rPr lang="uk-UA" dirty="0"/>
                        <a:t/>
                      </a:r>
                      <a:br>
                        <a:rPr lang="uk-UA" dirty="0"/>
                      </a:br>
                      <a:r>
                        <a:rPr lang="uk-UA" dirty="0" err="1"/>
                        <a:t>эффект</a:t>
                      </a:r>
                      <a:r>
                        <a:rPr lang="uk-UA" dirty="0"/>
                        <a:t>:</a:t>
                      </a:r>
                    </a:p>
                  </a:txBody>
                  <a:tcPr marL="19050" marR="19050" marT="19050" marB="19050"/>
                </a:tc>
              </a:tr>
              <a:tr h="542925">
                <a:tc>
                  <a:txBody>
                    <a:bodyPr/>
                    <a:lstStyle/>
                    <a:p>
                      <a:pPr algn="ctr"/>
                      <a:r>
                        <a:rPr lang="uk-UA"/>
                        <a:t>Работающий</a:t>
                      </a:r>
                      <a:br>
                        <a:rPr lang="uk-UA"/>
                      </a:br>
                      <a:r>
                        <a:rPr lang="uk-UA"/>
                        <a:t>персонал</a:t>
                      </a:r>
                    </a:p>
                  </a:txBody>
                  <a:tcPr marL="19050" marR="19050" marT="19050" marB="19050"/>
                </a:tc>
                <a:tc>
                  <a:txBody>
                    <a:bodyPr/>
                    <a:lstStyle/>
                    <a:p>
                      <a:pPr algn="ctr"/>
                      <a:r>
                        <a:rPr lang="uk-UA"/>
                        <a:t>4.0</a:t>
                      </a:r>
                    </a:p>
                  </a:txBody>
                  <a:tcPr marL="19050" marR="19050" marT="19050" marB="19050"/>
                </a:tc>
                <a:tc>
                  <a:txBody>
                    <a:bodyPr/>
                    <a:lstStyle/>
                    <a:p>
                      <a:pPr algn="ctr"/>
                      <a:r>
                        <a:rPr lang="uk-UA"/>
                        <a:t>0.8</a:t>
                      </a:r>
                    </a:p>
                  </a:txBody>
                  <a:tcPr marL="19050" marR="19050" marT="19050" marB="19050"/>
                </a:tc>
                <a:tc>
                  <a:txBody>
                    <a:bodyPr/>
                    <a:lstStyle/>
                    <a:p>
                      <a:pPr algn="ctr"/>
                      <a:r>
                        <a:rPr lang="uk-UA"/>
                        <a:t>0.8</a:t>
                      </a:r>
                    </a:p>
                  </a:txBody>
                  <a:tcPr marL="19050" marR="19050" marT="19050" marB="19050"/>
                </a:tc>
                <a:tc>
                  <a:txBody>
                    <a:bodyPr/>
                    <a:lstStyle/>
                    <a:p>
                      <a:pPr algn="ctr"/>
                      <a:r>
                        <a:rPr lang="uk-UA"/>
                        <a:t>5.6</a:t>
                      </a:r>
                    </a:p>
                  </a:txBody>
                  <a:tcPr marL="19050" marR="19050" marT="19050" marB="19050"/>
                </a:tc>
              </a:tr>
              <a:tr h="200025">
                <a:tc>
                  <a:txBody>
                    <a:bodyPr/>
                    <a:lstStyle/>
                    <a:p>
                      <a:pPr algn="ctr"/>
                      <a:r>
                        <a:rPr lang="uk-UA"/>
                        <a:t>Все население *</a:t>
                      </a:r>
                    </a:p>
                  </a:txBody>
                  <a:tcPr marL="19050" marR="19050" marT="19050" marB="19050"/>
                </a:tc>
                <a:tc>
                  <a:txBody>
                    <a:bodyPr/>
                    <a:lstStyle/>
                    <a:p>
                      <a:pPr algn="ctr"/>
                      <a:r>
                        <a:rPr lang="uk-UA"/>
                        <a:t>5.0</a:t>
                      </a:r>
                    </a:p>
                  </a:txBody>
                  <a:tcPr marL="19050" marR="19050" marT="19050" marB="19050"/>
                </a:tc>
                <a:tc>
                  <a:txBody>
                    <a:bodyPr/>
                    <a:lstStyle/>
                    <a:p>
                      <a:pPr algn="ctr"/>
                      <a:r>
                        <a:rPr lang="uk-UA"/>
                        <a:t>1.0</a:t>
                      </a:r>
                    </a:p>
                  </a:txBody>
                  <a:tcPr marL="19050" marR="19050" marT="19050" marB="19050"/>
                </a:tc>
                <a:tc>
                  <a:txBody>
                    <a:bodyPr/>
                    <a:lstStyle/>
                    <a:p>
                      <a:pPr algn="ctr"/>
                      <a:r>
                        <a:rPr lang="uk-UA"/>
                        <a:t>1.3</a:t>
                      </a:r>
                    </a:p>
                  </a:txBody>
                  <a:tcPr marL="19050" marR="19050" marT="19050" marB="19050"/>
                </a:tc>
                <a:tc>
                  <a:txBody>
                    <a:bodyPr/>
                    <a:lstStyle/>
                    <a:p>
                      <a:pPr algn="ctr"/>
                      <a:r>
                        <a:rPr lang="uk-UA" dirty="0"/>
                        <a:t>7.3</a:t>
                      </a:r>
                    </a:p>
                  </a:txBody>
                  <a:tcPr marL="19050" marR="19050" marT="19050" marB="19050"/>
                </a:tc>
              </a:tr>
            </a:tbl>
          </a:graphicData>
        </a:graphic>
      </p:graphicFrame>
      <p:sp>
        <p:nvSpPr>
          <p:cNvPr id="34820" name="Прямоугольник 4"/>
          <p:cNvSpPr>
            <a:spLocks noChangeArrowheads="1"/>
          </p:cNvSpPr>
          <p:nvPr/>
        </p:nvSpPr>
        <p:spPr bwMode="auto">
          <a:xfrm>
            <a:off x="539750" y="4737100"/>
            <a:ext cx="7993063" cy="646113"/>
          </a:xfrm>
          <a:prstGeom prst="rect">
            <a:avLst/>
          </a:prstGeom>
          <a:noFill/>
          <a:ln w="9525">
            <a:noFill/>
            <a:miter lim="800000"/>
            <a:headEnd/>
            <a:tailEnd/>
          </a:ln>
        </p:spPr>
        <p:txBody>
          <a:bodyPr>
            <a:spAutoFit/>
          </a:bodyPr>
          <a:lstStyle/>
          <a:p>
            <a:r>
              <a:rPr lang="ru-RU">
                <a:latin typeface="Franklin Gothic Book"/>
              </a:rPr>
              <a:t> * Все население включает не только как правило здоровый работающий персонал, но и критические группы (дети, пожилые люди и т.д.)</a:t>
            </a:r>
            <a:endParaRPr lang="uk-UA">
              <a:latin typeface="Franklin Gothic Book"/>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p:txBody>
          <a:bodyPr/>
          <a:lstStyle/>
          <a:p>
            <a:pPr fontAlgn="auto">
              <a:spcAft>
                <a:spcPts val="0"/>
              </a:spcAft>
              <a:defRPr/>
            </a:pPr>
            <a:r>
              <a:rPr lang="ru-RU" b="1" dirty="0"/>
              <a:t>Радиационная дозиметрия</a:t>
            </a:r>
            <a:endParaRPr lang="uk-UA" b="1" dirty="0"/>
          </a:p>
        </p:txBody>
      </p:sp>
      <p:sp>
        <p:nvSpPr>
          <p:cNvPr id="3" name="Объект 2"/>
          <p:cNvSpPr>
            <a:spLocks noGrp="1"/>
          </p:cNvSpPr>
          <p:nvPr>
            <p:ph idx="1"/>
          </p:nvPr>
        </p:nvSpPr>
        <p:spPr/>
        <p:txBody>
          <a:bodyPr>
            <a:noAutofit/>
          </a:bodyPr>
          <a:lstStyle/>
          <a:p>
            <a:pPr marL="0" indent="457200" fontAlgn="auto">
              <a:spcAft>
                <a:spcPts val="0"/>
              </a:spcAft>
              <a:buFont typeface="Wingdings 2"/>
              <a:buNone/>
              <a:defRPr/>
            </a:pPr>
            <a:r>
              <a:rPr lang="ru-RU" sz="2400" dirty="0"/>
              <a:t>Приборы, служащие для измерения дозы ионизирующего излучения, получили название </a:t>
            </a:r>
            <a:r>
              <a:rPr lang="ru-RU" sz="2400" i="1" dirty="0" smtClean="0">
                <a:solidFill>
                  <a:srgbClr val="FF0000"/>
                </a:solidFill>
                <a:effectLst>
                  <a:outerShdw blurRad="38100" dist="38100" dir="2700000" algn="tl">
                    <a:srgbClr val="000000">
                      <a:alpha val="43137"/>
                    </a:srgbClr>
                  </a:outerShdw>
                </a:effectLst>
              </a:rPr>
              <a:t>дозиметров</a:t>
            </a:r>
            <a:r>
              <a:rPr lang="ru-RU" sz="2400" dirty="0" smtClean="0"/>
              <a:t>.</a:t>
            </a:r>
          </a:p>
          <a:p>
            <a:pPr marL="0" indent="457200" fontAlgn="auto">
              <a:spcAft>
                <a:spcPts val="0"/>
              </a:spcAft>
              <a:buFont typeface="Wingdings 2"/>
              <a:buNone/>
              <a:defRPr/>
            </a:pPr>
            <a:r>
              <a:rPr lang="ru-RU" sz="2400" dirty="0" smtClean="0"/>
              <a:t>Радиационный </a:t>
            </a:r>
            <a:r>
              <a:rPr lang="ru-RU" sz="2400" dirty="0"/>
              <a:t>контроль является одним из основных элементов службы техники безопасности каждого предприятия или учреждения, имеющего дело с любыми источниками ионизирующих излучений. Целью такого контроля является получение с помощью различных приборов необходимой информации о состоянии радиационной обстановки и уровнях облучения персонала и населения.</a:t>
            </a:r>
            <a:endParaRPr lang="uk-UA" sz="2400" dirty="0"/>
          </a:p>
        </p:txBody>
      </p:sp>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p:txBody>
          <a:bodyPr>
            <a:noAutofit/>
          </a:bodyPr>
          <a:lstStyle/>
          <a:p>
            <a:pPr fontAlgn="auto">
              <a:spcAft>
                <a:spcPts val="0"/>
              </a:spcAft>
              <a:defRPr/>
            </a:pPr>
            <a:r>
              <a:rPr lang="ru-RU" sz="2400" b="1" dirty="0" smtClean="0"/>
              <a:t>Методы </a:t>
            </a:r>
            <a:r>
              <a:rPr lang="ru-RU" sz="2400" b="1" dirty="0"/>
              <a:t>дозиметрии ионизирующих излучений</a:t>
            </a:r>
            <a:endParaRPr lang="uk-UA" sz="2400" b="1" dirty="0"/>
          </a:p>
        </p:txBody>
      </p:sp>
      <p:sp>
        <p:nvSpPr>
          <p:cNvPr id="3" name="Объект 2"/>
          <p:cNvSpPr>
            <a:spLocks noGrp="1"/>
          </p:cNvSpPr>
          <p:nvPr>
            <p:ph idx="1"/>
          </p:nvPr>
        </p:nvSpPr>
        <p:spPr/>
        <p:txBody>
          <a:bodyPr>
            <a:noAutofit/>
          </a:bodyPr>
          <a:lstStyle/>
          <a:p>
            <a:pPr marL="0" indent="457200" fontAlgn="auto">
              <a:spcAft>
                <a:spcPts val="0"/>
              </a:spcAft>
              <a:buFont typeface="Wingdings 2"/>
              <a:buNone/>
              <a:defRPr/>
            </a:pPr>
            <a:r>
              <a:rPr lang="ru-RU" sz="2400" dirty="0"/>
              <a:t>В зависимости от того, какие физические и химические изменения в веществе используют для регистрации излучений, различают следующие методы дозиметрии ионизирующих излучений</a:t>
            </a:r>
            <a:r>
              <a:rPr lang="ru-RU" sz="2400" dirty="0" smtClean="0"/>
              <a:t>:</a:t>
            </a:r>
            <a:endParaRPr lang="ru-RU" sz="2400" dirty="0"/>
          </a:p>
          <a:p>
            <a:pPr fontAlgn="auto">
              <a:spcAft>
                <a:spcPts val="0"/>
              </a:spcAft>
              <a:buFont typeface="Wingdings 2"/>
              <a:buChar char=""/>
              <a:defRPr/>
            </a:pPr>
            <a:r>
              <a:rPr lang="ru-RU" sz="2400" dirty="0"/>
              <a:t>ионизационный</a:t>
            </a:r>
            <a:r>
              <a:rPr lang="ru-RU" sz="2400" dirty="0" smtClean="0"/>
              <a:t>;</a:t>
            </a:r>
            <a:endParaRPr lang="ru-RU" sz="2400" dirty="0"/>
          </a:p>
          <a:p>
            <a:pPr fontAlgn="auto">
              <a:spcAft>
                <a:spcPts val="0"/>
              </a:spcAft>
              <a:buFont typeface="Wingdings 2"/>
              <a:buChar char=""/>
              <a:defRPr/>
            </a:pPr>
            <a:r>
              <a:rPr lang="ru-RU" sz="2400" dirty="0" smtClean="0"/>
              <a:t>сцинтилляционный;</a:t>
            </a:r>
            <a:endParaRPr lang="ru-RU" sz="2400" dirty="0"/>
          </a:p>
          <a:p>
            <a:pPr fontAlgn="auto">
              <a:spcAft>
                <a:spcPts val="0"/>
              </a:spcAft>
              <a:buFont typeface="Wingdings 2"/>
              <a:buChar char=""/>
              <a:defRPr/>
            </a:pPr>
            <a:r>
              <a:rPr lang="ru-RU" sz="2400" dirty="0"/>
              <a:t>химический</a:t>
            </a:r>
            <a:r>
              <a:rPr lang="ru-RU" sz="2400" dirty="0" smtClean="0"/>
              <a:t>;</a:t>
            </a:r>
            <a:endParaRPr lang="ru-RU" sz="2400" dirty="0"/>
          </a:p>
          <a:p>
            <a:pPr fontAlgn="auto">
              <a:spcAft>
                <a:spcPts val="0"/>
              </a:spcAft>
              <a:buFont typeface="Wingdings 2"/>
              <a:buChar char=""/>
              <a:defRPr/>
            </a:pPr>
            <a:r>
              <a:rPr lang="ru-RU" sz="2400" dirty="0"/>
              <a:t>фотографический</a:t>
            </a:r>
            <a:r>
              <a:rPr lang="ru-RU" sz="2400" dirty="0" smtClean="0"/>
              <a:t>;</a:t>
            </a:r>
            <a:endParaRPr lang="ru-RU" sz="2400" dirty="0"/>
          </a:p>
          <a:p>
            <a:pPr fontAlgn="auto">
              <a:spcAft>
                <a:spcPts val="0"/>
              </a:spcAft>
              <a:buFont typeface="Wingdings 2"/>
              <a:buChar char=""/>
              <a:defRPr/>
            </a:pPr>
            <a:r>
              <a:rPr lang="ru-RU" sz="2400" dirty="0"/>
              <a:t>калориметрический</a:t>
            </a:r>
            <a:r>
              <a:rPr lang="ru-RU" sz="2400" dirty="0" smtClean="0"/>
              <a:t>;</a:t>
            </a:r>
            <a:endParaRPr lang="ru-RU" sz="2400" dirty="0"/>
          </a:p>
          <a:p>
            <a:pPr fontAlgn="auto">
              <a:spcAft>
                <a:spcPts val="0"/>
              </a:spcAft>
              <a:buFont typeface="Wingdings 2"/>
              <a:buChar char=""/>
              <a:defRPr/>
            </a:pPr>
            <a:r>
              <a:rPr lang="ru-RU" sz="2400" dirty="0" smtClean="0"/>
              <a:t>термолюминесцентный </a:t>
            </a:r>
            <a:r>
              <a:rPr lang="ru-RU" sz="2400" dirty="0"/>
              <a:t>и др.</a:t>
            </a:r>
          </a:p>
          <a:p>
            <a:pPr marL="0" indent="457200" fontAlgn="auto">
              <a:spcAft>
                <a:spcPts val="0"/>
              </a:spcAft>
              <a:buFont typeface="Wingdings 2"/>
              <a:buNone/>
              <a:defRPr/>
            </a:pPr>
            <a:endParaRPr lang="uk-UA" sz="2400" dirty="0"/>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b="1" dirty="0"/>
              <a:t>Активность</a:t>
            </a:r>
            <a:endParaRPr lang="uk-UA" dirty="0"/>
          </a:p>
        </p:txBody>
      </p:sp>
      <p:sp>
        <p:nvSpPr>
          <p:cNvPr id="3" name="Объект 2"/>
          <p:cNvSpPr>
            <a:spLocks noGrp="1"/>
          </p:cNvSpPr>
          <p:nvPr>
            <p:ph idx="1"/>
          </p:nvPr>
        </p:nvSpPr>
        <p:spPr>
          <a:xfrm>
            <a:off x="457200" y="1600200"/>
            <a:ext cx="8229600" cy="4637088"/>
          </a:xfrm>
        </p:spPr>
        <p:txBody>
          <a:bodyPr>
            <a:noAutofit/>
          </a:bodyPr>
          <a:lstStyle/>
          <a:p>
            <a:pPr marL="0" indent="457200" fontAlgn="auto">
              <a:spcAft>
                <a:spcPts val="0"/>
              </a:spcAft>
              <a:buFont typeface="Wingdings 2"/>
              <a:buNone/>
              <a:defRPr/>
            </a:pPr>
            <a:r>
              <a:rPr lang="ru-RU" sz="2400" i="1" dirty="0">
                <a:solidFill>
                  <a:srgbClr val="FF0000"/>
                </a:solidFill>
                <a:effectLst>
                  <a:outerShdw blurRad="38100" dist="38100" dir="2700000" algn="tl">
                    <a:srgbClr val="000000">
                      <a:alpha val="43137"/>
                    </a:srgbClr>
                  </a:outerShdw>
                </a:effectLst>
              </a:rPr>
              <a:t>Активность</a:t>
            </a:r>
            <a:r>
              <a:rPr lang="ru-RU" sz="2400" dirty="0"/>
              <a:t> (А) – мера количества радионуклида в источнике или в любом веществе, включая организм человека. </a:t>
            </a:r>
          </a:p>
          <a:p>
            <a:pPr marL="0" indent="457200" fontAlgn="auto">
              <a:spcAft>
                <a:spcPts val="0"/>
              </a:spcAft>
              <a:buFont typeface="Wingdings 2"/>
              <a:buNone/>
              <a:defRPr/>
            </a:pPr>
            <a:r>
              <a:rPr lang="ru-RU" sz="2400" dirty="0"/>
              <a:t>Активность равна скорости радиоактивного распада ядер атомов радионуклида. Величина суммарной активности характеризует потенциальную радиационную опасность помещений, в которых ведутся работы с радиоактивными </a:t>
            </a:r>
            <a:r>
              <a:rPr lang="ru-RU" sz="2400" dirty="0" smtClean="0"/>
              <a:t>веществами.</a:t>
            </a:r>
            <a:endParaRPr lang="ru-RU" sz="2400" dirty="0"/>
          </a:p>
          <a:p>
            <a:pPr marL="0" indent="457200" fontAlgn="auto">
              <a:spcAft>
                <a:spcPts val="0"/>
              </a:spcAft>
              <a:buFont typeface="Wingdings 2"/>
              <a:buNone/>
              <a:defRPr/>
            </a:pPr>
            <a:r>
              <a:rPr lang="ru-RU" sz="2400" dirty="0" smtClean="0"/>
              <a:t>Единица </a:t>
            </a:r>
            <a:r>
              <a:rPr lang="ru-RU" sz="2400" dirty="0"/>
              <a:t>измерения СИ –  Бк (беккерель), равный 1 распаду в </a:t>
            </a:r>
            <a:r>
              <a:rPr lang="ru-RU" sz="2400" dirty="0" smtClean="0"/>
              <a:t>секунду. Внесистемная </a:t>
            </a:r>
            <a:r>
              <a:rPr lang="ru-RU" sz="2400" dirty="0"/>
              <a:t>единица – Ки (кюри</a:t>
            </a:r>
            <a:r>
              <a:rPr lang="ru-RU" sz="2400" dirty="0" smtClean="0"/>
              <a:t>);</a:t>
            </a:r>
          </a:p>
          <a:p>
            <a:pPr marL="0" indent="457200" fontAlgn="auto">
              <a:spcAft>
                <a:spcPts val="0"/>
              </a:spcAft>
              <a:buFont typeface="Wingdings 2"/>
              <a:buNone/>
              <a:defRPr/>
            </a:pPr>
            <a:r>
              <a:rPr lang="ru-RU" sz="2400" dirty="0" smtClean="0"/>
              <a:t>1 </a:t>
            </a:r>
            <a:r>
              <a:rPr lang="ru-RU" sz="2400" dirty="0"/>
              <a:t>Ки = 37 ГБк = </a:t>
            </a:r>
            <a:r>
              <a:rPr lang="ru-RU" sz="2400" dirty="0" smtClean="0"/>
              <a:t>3,7*10  </a:t>
            </a:r>
            <a:r>
              <a:rPr lang="ru-RU" sz="2400" dirty="0"/>
              <a:t> с </a:t>
            </a:r>
            <a:r>
              <a:rPr lang="ru-RU" sz="2400" dirty="0" smtClean="0"/>
              <a:t> </a:t>
            </a:r>
            <a:r>
              <a:rPr lang="ru-RU" sz="2400" dirty="0"/>
              <a:t> .</a:t>
            </a:r>
            <a:endParaRPr lang="uk-UA" sz="2400" dirty="0"/>
          </a:p>
        </p:txBody>
      </p:sp>
      <p:sp>
        <p:nvSpPr>
          <p:cNvPr id="17411" name="TextBox 3"/>
          <p:cNvSpPr txBox="1">
            <a:spLocks noChangeArrowheads="1"/>
          </p:cNvSpPr>
          <p:nvPr/>
        </p:nvSpPr>
        <p:spPr bwMode="auto">
          <a:xfrm>
            <a:off x="3659188" y="5445125"/>
            <a:ext cx="392112" cy="338138"/>
          </a:xfrm>
          <a:prstGeom prst="rect">
            <a:avLst/>
          </a:prstGeom>
          <a:noFill/>
          <a:ln w="9525">
            <a:noFill/>
            <a:miter lim="800000"/>
            <a:headEnd/>
            <a:tailEnd/>
          </a:ln>
        </p:spPr>
        <p:txBody>
          <a:bodyPr wrap="none">
            <a:spAutoFit/>
          </a:bodyPr>
          <a:lstStyle/>
          <a:p>
            <a:r>
              <a:rPr lang="ru-RU" sz="1600">
                <a:latin typeface="Franklin Gothic Book"/>
              </a:rPr>
              <a:t>10</a:t>
            </a:r>
            <a:endParaRPr lang="uk-UA" sz="1600">
              <a:latin typeface="Franklin Gothic Book"/>
            </a:endParaRPr>
          </a:p>
        </p:txBody>
      </p:sp>
      <p:sp>
        <p:nvSpPr>
          <p:cNvPr id="17412" name="TextBox 4"/>
          <p:cNvSpPr txBox="1">
            <a:spLocks noChangeArrowheads="1"/>
          </p:cNvSpPr>
          <p:nvPr/>
        </p:nvSpPr>
        <p:spPr bwMode="auto">
          <a:xfrm>
            <a:off x="4051300" y="5489575"/>
            <a:ext cx="330200" cy="306388"/>
          </a:xfrm>
          <a:prstGeom prst="rect">
            <a:avLst/>
          </a:prstGeom>
          <a:noFill/>
          <a:ln w="9525">
            <a:noFill/>
            <a:miter lim="800000"/>
            <a:headEnd/>
            <a:tailEnd/>
          </a:ln>
        </p:spPr>
        <p:txBody>
          <a:bodyPr wrap="none">
            <a:spAutoFit/>
          </a:bodyPr>
          <a:lstStyle/>
          <a:p>
            <a:r>
              <a:rPr lang="ru-RU" sz="1400">
                <a:latin typeface="Franklin Gothic Book"/>
              </a:rPr>
              <a:t>-1</a:t>
            </a:r>
            <a:endParaRPr lang="uk-UA" sz="1400">
              <a:latin typeface="Franklin Gothic Book"/>
            </a:endParaRPr>
          </a:p>
        </p:txBody>
      </p:sp>
    </p:spTree>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a:t>Экспозиционная </a:t>
            </a:r>
            <a:r>
              <a:rPr lang="uk-UA" b="1" dirty="0" smtClean="0"/>
              <a:t>доза</a:t>
            </a:r>
            <a:endParaRPr lang="uk-UA" dirty="0"/>
          </a:p>
        </p:txBody>
      </p:sp>
      <p:sp>
        <p:nvSpPr>
          <p:cNvPr id="4" name="Объект 3"/>
          <p:cNvSpPr>
            <a:spLocks noGrp="1"/>
          </p:cNvSpPr>
          <p:nvPr>
            <p:ph idx="1"/>
          </p:nvPr>
        </p:nvSpPr>
        <p:spPr>
          <a:xfrm>
            <a:off x="457200" y="1600200"/>
            <a:ext cx="8362950" cy="4525963"/>
          </a:xfrm>
        </p:spPr>
        <p:txBody>
          <a:bodyPr>
            <a:normAutofit/>
          </a:bodyPr>
          <a:lstStyle/>
          <a:p>
            <a:pPr marL="0" indent="457200" fontAlgn="auto">
              <a:spcAft>
                <a:spcPts val="0"/>
              </a:spcAft>
              <a:buFont typeface="Wingdings 2"/>
              <a:buNone/>
              <a:defRPr/>
            </a:pPr>
            <a:r>
              <a:rPr lang="ru-RU" sz="2400" dirty="0"/>
              <a:t>Основная характеристика взаимодействия ионизирующего излучения и среды – это ионизационный эффект. В начальный период развития радиационной дозиметрии чаще всего приходилось иметь дело с рентгеновским излучением, распространявшимся в воздухе. Поэтому в качестве количественной меры поля излучения использовалась степень ионизации воздуха рентгеновских трубок или аппаратов. Количественная мера, основанная на величине ионизации сухого воздуха при нормальном атмосферном давлении, достаточно легко поддающаяся измерению, получила название </a:t>
            </a:r>
            <a:r>
              <a:rPr lang="ru-RU" sz="2400" i="1" dirty="0">
                <a:solidFill>
                  <a:srgbClr val="FF0000"/>
                </a:solidFill>
                <a:effectLst>
                  <a:outerShdw blurRad="38100" dist="38100" dir="2700000" algn="tl">
                    <a:srgbClr val="000000">
                      <a:alpha val="43137"/>
                    </a:srgbClr>
                  </a:outerShdw>
                </a:effectLst>
              </a:rPr>
              <a:t>экспозиционная доза</a:t>
            </a:r>
            <a:r>
              <a:rPr lang="ru-RU" sz="2400" dirty="0" smtClean="0"/>
              <a:t>.</a:t>
            </a:r>
            <a:endParaRPr lang="uk-UA" sz="2400" dirty="0"/>
          </a:p>
        </p:txBody>
      </p:sp>
    </p:spTree>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a:t>Экспозиционная </a:t>
            </a:r>
            <a:r>
              <a:rPr lang="uk-UA" b="1" dirty="0" smtClean="0"/>
              <a:t>доза</a:t>
            </a:r>
            <a:endParaRPr lang="uk-UA" dirty="0"/>
          </a:p>
        </p:txBody>
      </p:sp>
      <p:sp>
        <p:nvSpPr>
          <p:cNvPr id="4" name="Объект 3"/>
          <p:cNvSpPr>
            <a:spLocks noGrp="1"/>
          </p:cNvSpPr>
          <p:nvPr>
            <p:ph idx="1"/>
          </p:nvPr>
        </p:nvSpPr>
        <p:spPr>
          <a:xfrm>
            <a:off x="457200" y="1600200"/>
            <a:ext cx="8362950" cy="4525963"/>
          </a:xfrm>
        </p:spPr>
        <p:txBody>
          <a:bodyPr>
            <a:normAutofit lnSpcReduction="10000"/>
          </a:bodyPr>
          <a:lstStyle/>
          <a:p>
            <a:pPr marL="0" indent="457200" fontAlgn="auto">
              <a:spcAft>
                <a:spcPts val="0"/>
              </a:spcAft>
              <a:buFont typeface="Wingdings 2"/>
              <a:buNone/>
              <a:defRPr/>
            </a:pPr>
            <a:r>
              <a:rPr lang="ru-RU" sz="2400" dirty="0" smtClean="0"/>
              <a:t>Экспозиционная </a:t>
            </a:r>
            <a:r>
              <a:rPr lang="ru-RU" sz="2400" dirty="0"/>
              <a:t>доза определяет ионизирующую способность рентгеновских и гамма-лучей и выражает энергию излучения, преобразованную в кинетическую энергию заряженных частиц в единице массы атмосферного воздуха. </a:t>
            </a:r>
            <a:endParaRPr lang="ru-RU" sz="2400" dirty="0" smtClean="0"/>
          </a:p>
          <a:p>
            <a:pPr marL="0" indent="457200" fontAlgn="auto">
              <a:spcAft>
                <a:spcPts val="0"/>
              </a:spcAft>
              <a:buFont typeface="Wingdings 2"/>
              <a:buNone/>
              <a:defRPr/>
            </a:pPr>
            <a:r>
              <a:rPr lang="ru-RU" sz="2400" dirty="0" smtClean="0"/>
              <a:t>Экспозиционная </a:t>
            </a:r>
            <a:r>
              <a:rPr lang="ru-RU" sz="2400" dirty="0"/>
              <a:t>доза – это отношение суммарного заряда всех ионов одного знака в элементарном объёме воздуха к массе воздуха в этом объёме.</a:t>
            </a:r>
          </a:p>
          <a:p>
            <a:pPr marL="0" indent="457200" fontAlgn="auto">
              <a:spcAft>
                <a:spcPts val="0"/>
              </a:spcAft>
              <a:buFont typeface="Wingdings 2"/>
              <a:buNone/>
              <a:defRPr/>
            </a:pPr>
            <a:endParaRPr lang="ru-RU" sz="2400" dirty="0"/>
          </a:p>
          <a:p>
            <a:pPr marL="0" indent="457200" fontAlgn="auto">
              <a:spcAft>
                <a:spcPts val="0"/>
              </a:spcAft>
              <a:buFont typeface="Wingdings 2"/>
              <a:buNone/>
              <a:defRPr/>
            </a:pPr>
            <a:r>
              <a:rPr lang="ru-RU" sz="2400" dirty="0"/>
              <a:t>В системе СИ единицей измерения экспозиционной дозы является кулон, деленный на килограмм (Кл/кг). Внесистемная единица – рентген (Р). 1 Кл/кг = 3880 Р</a:t>
            </a:r>
            <a:endParaRPr lang="uk-UA" sz="2400" dirty="0"/>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a:t>Поглощенная доза</a:t>
            </a:r>
          </a:p>
        </p:txBody>
      </p:sp>
      <p:sp>
        <p:nvSpPr>
          <p:cNvPr id="3" name="Объект 2"/>
          <p:cNvSpPr>
            <a:spLocks noGrp="1"/>
          </p:cNvSpPr>
          <p:nvPr>
            <p:ph idx="1"/>
          </p:nvPr>
        </p:nvSpPr>
        <p:spPr/>
        <p:txBody>
          <a:bodyPr>
            <a:noAutofit/>
          </a:bodyPr>
          <a:lstStyle/>
          <a:p>
            <a:pPr marL="0" indent="457200" fontAlgn="auto">
              <a:spcAft>
                <a:spcPts val="0"/>
              </a:spcAft>
              <a:buFont typeface="Wingdings 2"/>
              <a:buNone/>
              <a:defRPr/>
            </a:pPr>
            <a:r>
              <a:rPr lang="ru-RU" sz="2400" dirty="0"/>
              <a:t>При расширении круга известных видов ионизирующего излучения и сфер его приложения, оказалось, что мера воздействия ионизирующего излучения на вещество не поддается простому определению из-за сложности и многообразности протекающих при этом процессов. Важным из них, дающим начало физико-химическим изменениям в облучаемом веществе и приводящим к определенному радиационному эффекту, является поглощение энергии ионизирующего излучения веществом. В результате этого возникло понятие </a:t>
            </a:r>
            <a:r>
              <a:rPr lang="ru-RU" sz="2400" i="1" dirty="0">
                <a:solidFill>
                  <a:srgbClr val="FF0000"/>
                </a:solidFill>
                <a:effectLst>
                  <a:outerShdw blurRad="38100" dist="38100" dir="2700000" algn="tl">
                    <a:srgbClr val="000000">
                      <a:alpha val="43137"/>
                    </a:srgbClr>
                  </a:outerShdw>
                </a:effectLst>
              </a:rPr>
              <a:t>поглощенная доза</a:t>
            </a:r>
            <a:r>
              <a:rPr lang="ru-RU" sz="2400" dirty="0"/>
              <a:t>. </a:t>
            </a:r>
            <a:endParaRPr lang="uk-UA" sz="2400" dirty="0"/>
          </a:p>
        </p:txBody>
      </p:sp>
    </p:spTree>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b="1" dirty="0"/>
              <a:t>Поглощенная доза</a:t>
            </a:r>
          </a:p>
        </p:txBody>
      </p:sp>
      <p:sp>
        <p:nvSpPr>
          <p:cNvPr id="21506" name="Объект 2"/>
          <p:cNvSpPr>
            <a:spLocks noGrp="1"/>
          </p:cNvSpPr>
          <p:nvPr>
            <p:ph idx="1"/>
          </p:nvPr>
        </p:nvSpPr>
        <p:spPr/>
        <p:txBody>
          <a:bodyPr/>
          <a:lstStyle/>
          <a:p>
            <a:pPr marL="0" indent="457200">
              <a:buFont typeface="Wingdings 2" pitchFamily="18" charset="2"/>
              <a:buNone/>
            </a:pPr>
            <a:r>
              <a:rPr lang="ru-RU" sz="2400" smtClean="0"/>
              <a:t>Поглощенная доза показывает, какое количество энергии излучения поглощено в единице массы любого облучаемого вещества и определяется отношением поглощенной энергии ионизирующего излучения на массу вещества.</a:t>
            </a:r>
          </a:p>
          <a:p>
            <a:pPr marL="0" indent="457200">
              <a:buFont typeface="Wingdings 2" pitchFamily="18" charset="2"/>
              <a:buNone/>
            </a:pPr>
            <a:endParaRPr lang="ru-RU" sz="2400" smtClean="0"/>
          </a:p>
          <a:p>
            <a:pPr marL="0" indent="457200">
              <a:buFont typeface="Wingdings 2" pitchFamily="18" charset="2"/>
              <a:buNone/>
            </a:pPr>
            <a:r>
              <a:rPr lang="ru-RU" sz="2400" smtClean="0"/>
              <a:t>За единицу измерения поглощенной дозы в системе СИ принят грэй (Гр). 1 Гр – это такая доза, при которой массе 1 кг передается энергия ионизирующего излучения 1 Дж. Внесистемной единицей поглощенной дозы является рад. 1 Гр=100 рад.</a:t>
            </a:r>
            <a:endParaRPr lang="uk-UA" sz="2400" smtClean="0"/>
          </a:p>
        </p:txBody>
      </p: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141</TotalTime>
  <Words>891</Words>
  <Application>Microsoft Office PowerPoint</Application>
  <PresentationFormat>Экран (4:3)</PresentationFormat>
  <Paragraphs>39</Paragraphs>
  <Slides>22</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9</vt:i4>
      </vt:variant>
      <vt:variant>
        <vt:lpstr>Заголовки слайдов</vt:lpstr>
      </vt:variant>
      <vt:variant>
        <vt:i4>22</vt:i4>
      </vt:variant>
    </vt:vector>
  </HeadingPairs>
  <TitlesOfParts>
    <vt:vector size="36" baseType="lpstr">
      <vt:lpstr>Franklin Gothic Book</vt:lpstr>
      <vt:lpstr>Arial</vt:lpstr>
      <vt:lpstr>Franklin Gothic Medium</vt:lpstr>
      <vt:lpstr>Wingdings 2</vt:lpstr>
      <vt:lpstr>Calibri</vt:lpstr>
      <vt:lpstr>Трек</vt:lpstr>
      <vt:lpstr>Трек</vt:lpstr>
      <vt:lpstr>Трек</vt:lpstr>
      <vt:lpstr>Трек</vt:lpstr>
      <vt:lpstr>Трек</vt:lpstr>
      <vt:lpstr>Трек</vt:lpstr>
      <vt:lpstr>Трек</vt:lpstr>
      <vt:lpstr>Трек</vt:lpstr>
      <vt:lpstr>Трек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радіаційної дозиметрії. </dc:title>
  <dc:creator>Vlad</dc:creator>
  <cp:lastModifiedBy>asus</cp:lastModifiedBy>
  <cp:revision>17</cp:revision>
  <dcterms:created xsi:type="dcterms:W3CDTF">2014-04-28T12:11:53Z</dcterms:created>
  <dcterms:modified xsi:type="dcterms:W3CDTF">2014-03-28T23:19:19Z</dcterms:modified>
</cp:coreProperties>
</file>