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6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1A2D-D7D0-4829-9BDC-FE233F97005C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A9B1-4BEE-47E2-9B6F-E63BEDB5C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1A2D-D7D0-4829-9BDC-FE233F97005C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A9B1-4BEE-47E2-9B6F-E63BEDB5C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1A2D-D7D0-4829-9BDC-FE233F97005C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A9B1-4BEE-47E2-9B6F-E63BEDB5C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1A2D-D7D0-4829-9BDC-FE233F97005C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A9B1-4BEE-47E2-9B6F-E63BEDB5C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1A2D-D7D0-4829-9BDC-FE233F97005C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A9B1-4BEE-47E2-9B6F-E63BEDB5C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1A2D-D7D0-4829-9BDC-FE233F97005C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A9B1-4BEE-47E2-9B6F-E63BEDB5C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1A2D-D7D0-4829-9BDC-FE233F97005C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A9B1-4BEE-47E2-9B6F-E63BEDB5C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1A2D-D7D0-4829-9BDC-FE233F97005C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A9B1-4BEE-47E2-9B6F-E63BEDB5C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1A2D-D7D0-4829-9BDC-FE233F97005C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A9B1-4BEE-47E2-9B6F-E63BEDB5C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1A2D-D7D0-4829-9BDC-FE233F97005C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A9B1-4BEE-47E2-9B6F-E63BEDB5C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1A2D-D7D0-4829-9BDC-FE233F97005C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A9B1-4BEE-47E2-9B6F-E63BEDB5C2BB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541A2D-D7D0-4829-9BDC-FE233F97005C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42A9B1-4BEE-47E2-9B6F-E63BEDB5C2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6576" y="2348880"/>
            <a:ext cx="711718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uk-UA" dirty="0" smtClean="0"/>
              <a:t>                                  </a:t>
            </a:r>
            <a:r>
              <a:rPr lang="uk-UA" sz="4800" dirty="0" smtClean="0"/>
              <a:t>ДОСЛІДИ</a:t>
            </a:r>
            <a:br>
              <a:rPr lang="uk-UA" sz="4800" dirty="0" smtClean="0"/>
            </a:br>
            <a:r>
              <a:rPr lang="uk-UA" sz="4800" dirty="0" smtClean="0"/>
              <a:t>                 ГЕРЦА.</a:t>
            </a:r>
          </a:p>
          <a:p>
            <a:r>
              <a:rPr lang="uk-UA" sz="4800" dirty="0" smtClean="0"/>
              <a:t>        ВІДКРИТТЯ РАДІО</a:t>
            </a:r>
          </a:p>
          <a:p>
            <a:r>
              <a:rPr lang="uk-UA" sz="4800" smtClean="0"/>
              <a:t>               ПОПОВА</a:t>
            </a:r>
            <a:endParaRPr lang="ru-RU" dirty="0"/>
          </a:p>
        </p:txBody>
      </p:sp>
      <p:pic>
        <p:nvPicPr>
          <p:cNvPr id="1026" name="Picture 2" descr="C:\Users\Sasha\Desktop\250px-Pop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90950"/>
            <a:ext cx="228600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sha\Desktop\200px-Heinrich_Her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90950"/>
            <a:ext cx="226504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75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476672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1899 р. </a:t>
            </a:r>
            <a:r>
              <a:rPr lang="ru-RU" dirty="0" err="1">
                <a:solidFill>
                  <a:schemeClr val="tx1"/>
                </a:solidFill>
              </a:rPr>
              <a:t>П.Н.Рибкін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Д.С.Троцький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помічники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О.С.Попова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виявили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детекторний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ефект</a:t>
            </a:r>
            <a:r>
              <a:rPr lang="ru-RU" dirty="0">
                <a:solidFill>
                  <a:schemeClr val="tx1"/>
                </a:solidFill>
              </a:rPr>
              <a:t> когерера. На </a:t>
            </a:r>
            <a:r>
              <a:rPr lang="ru-RU" dirty="0" err="1">
                <a:solidFill>
                  <a:schemeClr val="tx1"/>
                </a:solidFill>
              </a:rPr>
              <a:t>основі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О.С.Попов</a:t>
            </a:r>
            <a:r>
              <a:rPr lang="ru-RU" dirty="0">
                <a:solidFill>
                  <a:schemeClr val="tx1"/>
                </a:solidFill>
              </a:rPr>
              <a:t> створив «</a:t>
            </a:r>
            <a:r>
              <a:rPr lang="ru-RU" dirty="0" err="1">
                <a:solidFill>
                  <a:schemeClr val="tx1"/>
                </a:solidFill>
              </a:rPr>
              <a:t>телефонний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приймач</a:t>
            </a:r>
            <a:r>
              <a:rPr lang="ru-RU" dirty="0">
                <a:solidFill>
                  <a:schemeClr val="tx1"/>
                </a:solidFill>
              </a:rPr>
              <a:t> депеш» для слухового </a:t>
            </a:r>
            <a:r>
              <a:rPr lang="ru-RU" dirty="0" err="1">
                <a:solidFill>
                  <a:schemeClr val="tx1"/>
                </a:solidFill>
              </a:rPr>
              <a:t>прийому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радіосигналів</a:t>
            </a:r>
            <a:r>
              <a:rPr lang="ru-RU" dirty="0">
                <a:solidFill>
                  <a:schemeClr val="tx1"/>
                </a:solidFill>
              </a:rPr>
              <a:t> (на </a:t>
            </a:r>
            <a:r>
              <a:rPr lang="ru-RU" dirty="0" err="1">
                <a:solidFill>
                  <a:schemeClr val="tx1"/>
                </a:solidFill>
              </a:rPr>
              <a:t>головні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телефони</a:t>
            </a:r>
            <a:r>
              <a:rPr lang="ru-RU" dirty="0">
                <a:solidFill>
                  <a:schemeClr val="tx1"/>
                </a:solidFill>
              </a:rPr>
              <a:t>) і </a:t>
            </a:r>
            <a:r>
              <a:rPr lang="ru-RU" dirty="0" err="1">
                <a:solidFill>
                  <a:schemeClr val="tx1"/>
                </a:solidFill>
              </a:rPr>
              <a:t>запатентував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. На початку 1900 р. </a:t>
            </a:r>
            <a:r>
              <a:rPr lang="ru-RU" dirty="0" err="1">
                <a:solidFill>
                  <a:schemeClr val="tx1"/>
                </a:solidFill>
              </a:rPr>
              <a:t>прилади</a:t>
            </a:r>
            <a:r>
              <a:rPr lang="ru-RU" dirty="0">
                <a:solidFill>
                  <a:schemeClr val="tx1"/>
                </a:solidFill>
              </a:rPr>
              <a:t> Попова </a:t>
            </a:r>
            <a:r>
              <a:rPr lang="ru-RU" dirty="0" err="1">
                <a:solidFill>
                  <a:schemeClr val="tx1"/>
                </a:solidFill>
              </a:rPr>
              <a:t>були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використані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зв'язку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ліквідації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аварії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броненосці</a:t>
            </a:r>
            <a:r>
              <a:rPr lang="ru-RU" dirty="0">
                <a:solidFill>
                  <a:schemeClr val="tx1"/>
                </a:solidFill>
              </a:rPr>
              <a:t> «Генерал-</a:t>
            </a:r>
            <a:r>
              <a:rPr lang="ru-RU" dirty="0" err="1">
                <a:solidFill>
                  <a:schemeClr val="tx1"/>
                </a:solidFill>
              </a:rPr>
              <a:t>адмірал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Апраксій</a:t>
            </a:r>
            <a:r>
              <a:rPr lang="ru-RU" dirty="0">
                <a:solidFill>
                  <a:schemeClr val="tx1"/>
                </a:solidFill>
              </a:rPr>
              <a:t>» та </a:t>
            </a:r>
            <a:r>
              <a:rPr lang="ru-RU" dirty="0" err="1">
                <a:solidFill>
                  <a:schemeClr val="tx1"/>
                </a:solidFill>
              </a:rPr>
              <a:t>врятування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рибалок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відкритому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морі</a:t>
            </a:r>
            <a:r>
              <a:rPr lang="ru-RU" dirty="0">
                <a:solidFill>
                  <a:schemeClr val="tx1"/>
                </a:solidFill>
              </a:rPr>
              <a:t>. Заслуги </a:t>
            </a:r>
            <a:r>
              <a:rPr lang="ru-RU" dirty="0" err="1">
                <a:solidFill>
                  <a:schemeClr val="tx1"/>
                </a:solidFill>
              </a:rPr>
              <a:t>О.С.Попова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винайденні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радіо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офіційно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відзначені</a:t>
            </a:r>
            <a:r>
              <a:rPr lang="ru-RU" dirty="0">
                <a:solidFill>
                  <a:schemeClr val="tx1"/>
                </a:solidFill>
              </a:rPr>
              <a:t> в 1900 р. </a:t>
            </a:r>
            <a:r>
              <a:rPr lang="ru-RU" dirty="0" err="1">
                <a:solidFill>
                  <a:schemeClr val="tx1"/>
                </a:solidFill>
              </a:rPr>
              <a:t>присудженням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почесного</a:t>
            </a:r>
            <a:r>
              <a:rPr lang="ru-RU" dirty="0">
                <a:solidFill>
                  <a:schemeClr val="tx1"/>
                </a:solidFill>
              </a:rPr>
              <a:t> диплома і </a:t>
            </a:r>
            <a:r>
              <a:rPr lang="ru-RU" dirty="0" err="1">
                <a:solidFill>
                  <a:schemeClr val="tx1"/>
                </a:solidFill>
              </a:rPr>
              <a:t>золотої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медалі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en-US" dirty="0">
                <a:solidFill>
                  <a:schemeClr val="tx1"/>
                </a:solidFill>
              </a:rPr>
              <a:t>IV </a:t>
            </a:r>
            <a:r>
              <a:rPr lang="ru-RU" dirty="0" err="1">
                <a:solidFill>
                  <a:schemeClr val="tx1"/>
                </a:solidFill>
              </a:rPr>
              <a:t>Всесвітньому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електротехнічному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конгресі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Парижі</a:t>
            </a:r>
            <a:r>
              <a:rPr lang="ru-RU" dirty="0">
                <a:solidFill>
                  <a:schemeClr val="tx1"/>
                </a:solidFill>
              </a:rPr>
              <a:t>. Помер </a:t>
            </a:r>
            <a:r>
              <a:rPr lang="ru-RU" dirty="0" err="1">
                <a:solidFill>
                  <a:schemeClr val="tx1"/>
                </a:solidFill>
              </a:rPr>
              <a:t>О.С.Попов</a:t>
            </a:r>
            <a:r>
              <a:rPr lang="ru-RU" dirty="0">
                <a:solidFill>
                  <a:schemeClr val="tx1"/>
                </a:solidFill>
              </a:rPr>
              <a:t> 13 </a:t>
            </a:r>
            <a:r>
              <a:rPr lang="ru-RU" dirty="0" err="1">
                <a:solidFill>
                  <a:schemeClr val="tx1"/>
                </a:solidFill>
              </a:rPr>
              <a:t>січня</a:t>
            </a:r>
            <a:r>
              <a:rPr lang="ru-RU" dirty="0">
                <a:solidFill>
                  <a:schemeClr val="tx1"/>
                </a:solidFill>
              </a:rPr>
              <a:t> 1906 р. </a:t>
            </a:r>
          </a:p>
        </p:txBody>
      </p:sp>
      <p:pic>
        <p:nvPicPr>
          <p:cNvPr id="4098" name="Picture 2" descr="C:\Users\Sasha\Desktop\get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3812"/>
            <a:ext cx="4788024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sha\Desktop\prpopo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12"/>
            <a:ext cx="4355976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3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188640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tx1"/>
                </a:solidFill>
              </a:rPr>
              <a:t>Ідею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використання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електромагнітних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хвиль</a:t>
            </a:r>
            <a:r>
              <a:rPr lang="ru-RU" sz="1600" dirty="0">
                <a:solidFill>
                  <a:schemeClr val="tx1"/>
                </a:solidFill>
              </a:rPr>
              <a:t> для </a:t>
            </a:r>
            <a:r>
              <a:rPr lang="ru-RU" sz="1600" dirty="0" err="1">
                <a:solidFill>
                  <a:schemeClr val="tx1"/>
                </a:solidFill>
              </a:rPr>
              <a:t>передавання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сигналів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відстані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вперше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висловив</a:t>
            </a:r>
            <a:r>
              <a:rPr lang="ru-RU" sz="1600" dirty="0">
                <a:solidFill>
                  <a:schemeClr val="tx1"/>
                </a:solidFill>
              </a:rPr>
              <a:t> у 1889 р. </a:t>
            </a:r>
            <a:r>
              <a:rPr lang="ru-RU" sz="1600" dirty="0" err="1">
                <a:solidFill>
                  <a:schemeClr val="tx1"/>
                </a:solidFill>
              </a:rPr>
              <a:t>О.С.Попов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Він</a:t>
            </a:r>
            <a:r>
              <a:rPr lang="ru-RU" sz="1600" dirty="0">
                <a:solidFill>
                  <a:schemeClr val="tx1"/>
                </a:solidFill>
              </a:rPr>
              <a:t> у 1895 р. </a:t>
            </a:r>
            <a:r>
              <a:rPr lang="ru-RU" sz="1600" dirty="0" err="1">
                <a:solidFill>
                  <a:schemeClr val="tx1"/>
                </a:solidFill>
              </a:rPr>
              <a:t>збудував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продемонстрував</a:t>
            </a:r>
            <a:r>
              <a:rPr lang="ru-RU" sz="1600" dirty="0">
                <a:solidFill>
                  <a:schemeClr val="tx1"/>
                </a:solidFill>
              </a:rPr>
              <a:t> у </a:t>
            </a:r>
            <a:r>
              <a:rPr lang="ru-RU" sz="1600" dirty="0" err="1">
                <a:solidFill>
                  <a:schemeClr val="tx1"/>
                </a:solidFill>
              </a:rPr>
              <a:t>дії</a:t>
            </a:r>
            <a:r>
              <a:rPr lang="ru-RU" sz="1600" dirty="0">
                <a:solidFill>
                  <a:schemeClr val="tx1"/>
                </a:solidFill>
              </a:rPr>
              <a:t> перший </a:t>
            </a:r>
            <a:r>
              <a:rPr lang="ru-RU" sz="1600" dirty="0" err="1">
                <a:solidFill>
                  <a:schemeClr val="tx1"/>
                </a:solidFill>
              </a:rPr>
              <a:t>радіоприймач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який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працював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релейній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схемі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r>
              <a:rPr lang="ru-RU" sz="1600" dirty="0" err="1">
                <a:solidFill>
                  <a:schemeClr val="tx1"/>
                </a:solidFill>
              </a:rPr>
              <a:t>дуже</a:t>
            </a:r>
            <a:r>
              <a:rPr lang="ru-RU" sz="1600" dirty="0">
                <a:solidFill>
                  <a:schemeClr val="tx1"/>
                </a:solidFill>
              </a:rPr>
              <a:t> мала </a:t>
            </a:r>
            <a:r>
              <a:rPr lang="ru-RU" sz="1600" dirty="0" err="1">
                <a:solidFill>
                  <a:schemeClr val="tx1"/>
                </a:solidFill>
              </a:rPr>
              <a:t>енергія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електромагнітних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хвиль</a:t>
            </a:r>
            <a:r>
              <a:rPr lang="ru-RU" sz="1600" dirty="0">
                <a:solidFill>
                  <a:schemeClr val="tx1"/>
                </a:solidFill>
              </a:rPr>
              <a:t> за </a:t>
            </a:r>
            <a:r>
              <a:rPr lang="ru-RU" sz="1600" dirty="0" err="1">
                <a:solidFill>
                  <a:schemeClr val="tx1"/>
                </a:solidFill>
              </a:rPr>
              <a:t>допомогою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спеціального</a:t>
            </a:r>
            <a:r>
              <a:rPr lang="ru-RU" sz="1600" dirty="0">
                <a:solidFill>
                  <a:schemeClr val="tx1"/>
                </a:solidFill>
              </a:rPr>
              <a:t> пристрою когерера - </a:t>
            </a:r>
            <a:r>
              <a:rPr lang="ru-RU" sz="1600" dirty="0" err="1">
                <a:solidFill>
                  <a:schemeClr val="tx1"/>
                </a:solidFill>
              </a:rPr>
              <a:t>використовувалася</a:t>
            </a:r>
            <a:r>
              <a:rPr lang="ru-RU" sz="1600" dirty="0">
                <a:solidFill>
                  <a:schemeClr val="tx1"/>
                </a:solidFill>
              </a:rPr>
              <a:t> для </a:t>
            </a:r>
            <a:r>
              <a:rPr lang="ru-RU" sz="1600" dirty="0" err="1">
                <a:solidFill>
                  <a:schemeClr val="tx1"/>
                </a:solidFill>
              </a:rPr>
              <a:t>керування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електродзвінком</a:t>
            </a:r>
            <a:r>
              <a:rPr lang="ru-RU" sz="1600" dirty="0">
                <a:solidFill>
                  <a:schemeClr val="tx1"/>
                </a:solidFill>
              </a:rPr>
              <a:t>. У </a:t>
            </a:r>
            <a:r>
              <a:rPr lang="ru-RU" sz="1600" dirty="0" err="1">
                <a:solidFill>
                  <a:schemeClr val="tx1"/>
                </a:solidFill>
              </a:rPr>
              <a:t>ньому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електромагнітні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хвилі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приймалися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реєструвалися</a:t>
            </a:r>
            <a:r>
              <a:rPr lang="ru-RU" sz="1600" dirty="0">
                <a:solidFill>
                  <a:schemeClr val="tx1"/>
                </a:solidFill>
              </a:rPr>
              <a:t>) </a:t>
            </a:r>
            <a:r>
              <a:rPr lang="ru-RU" sz="1600" dirty="0" err="1">
                <a:solidFill>
                  <a:schemeClr val="tx1"/>
                </a:solidFill>
              </a:rPr>
              <a:t>спеціальним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приладом</a:t>
            </a:r>
            <a:r>
              <a:rPr lang="ru-RU" sz="1600" dirty="0">
                <a:solidFill>
                  <a:schemeClr val="tx1"/>
                </a:solidFill>
              </a:rPr>
              <a:t> — когерером. </a:t>
            </a:r>
            <a:r>
              <a:rPr lang="ru-RU" sz="1600" dirty="0" err="1">
                <a:solidFill>
                  <a:schemeClr val="tx1"/>
                </a:solidFill>
              </a:rPr>
              <a:t>Під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дією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електромагнітної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хвилі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опір</a:t>
            </a:r>
            <a:r>
              <a:rPr lang="ru-RU" sz="1600" dirty="0">
                <a:solidFill>
                  <a:schemeClr val="tx1"/>
                </a:solidFill>
              </a:rPr>
              <a:t> когерера К </a:t>
            </a:r>
            <a:r>
              <a:rPr lang="ru-RU" sz="1600" dirty="0" err="1">
                <a:solidFill>
                  <a:schemeClr val="tx1"/>
                </a:solidFill>
              </a:rPr>
              <a:t>різко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зменшується</a:t>
            </a:r>
            <a:r>
              <a:rPr lang="ru-RU" sz="1600" dirty="0">
                <a:solidFill>
                  <a:schemeClr val="tx1"/>
                </a:solidFill>
              </a:rPr>
              <a:t>, в </a:t>
            </a:r>
            <a:r>
              <a:rPr lang="ru-RU" sz="1600" dirty="0" err="1">
                <a:solidFill>
                  <a:schemeClr val="tx1"/>
                </a:solidFill>
              </a:rPr>
              <a:t>результаті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чого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замикається</a:t>
            </a:r>
            <a:r>
              <a:rPr lang="ru-RU" sz="1600" dirty="0">
                <a:solidFill>
                  <a:schemeClr val="tx1"/>
                </a:solidFill>
              </a:rPr>
              <a:t> коло </a:t>
            </a:r>
            <a:r>
              <a:rPr lang="ru-RU" sz="1600" dirty="0" err="1">
                <a:solidFill>
                  <a:schemeClr val="tx1"/>
                </a:solidFill>
              </a:rPr>
              <a:t>батареї</a:t>
            </a:r>
            <a:r>
              <a:rPr lang="ru-RU" sz="1600" dirty="0">
                <a:solidFill>
                  <a:schemeClr val="tx1"/>
                </a:solidFill>
              </a:rPr>
              <a:t> Б. Струм проходить у </a:t>
            </a:r>
            <a:r>
              <a:rPr lang="ru-RU" sz="1600" dirty="0" err="1">
                <a:solidFill>
                  <a:schemeClr val="tx1"/>
                </a:solidFill>
              </a:rPr>
              <a:t>обмотці</a:t>
            </a:r>
            <a:r>
              <a:rPr lang="ru-RU" sz="1600" dirty="0">
                <a:solidFill>
                  <a:schemeClr val="tx1"/>
                </a:solidFill>
              </a:rPr>
              <a:t> реле Р, яке </a:t>
            </a:r>
            <a:r>
              <a:rPr lang="ru-RU" sz="1600" dirty="0" err="1">
                <a:solidFill>
                  <a:schemeClr val="tx1"/>
                </a:solidFill>
              </a:rPr>
              <a:t>притягує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якір</a:t>
            </a:r>
            <a:r>
              <a:rPr lang="ru-RU" sz="1600" dirty="0">
                <a:solidFill>
                  <a:schemeClr val="tx1"/>
                </a:solidFill>
              </a:rPr>
              <a:t> Я, </a:t>
            </a:r>
            <a:r>
              <a:rPr lang="ru-RU" sz="1600" dirty="0" err="1">
                <a:solidFill>
                  <a:schemeClr val="tx1"/>
                </a:solidFill>
              </a:rPr>
              <a:t>замикаючи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контакти</a:t>
            </a:r>
            <a:r>
              <a:rPr lang="ru-RU" sz="1600" dirty="0">
                <a:solidFill>
                  <a:schemeClr val="tx1"/>
                </a:solidFill>
              </a:rPr>
              <a:t> С реле. </a:t>
            </a:r>
            <a:r>
              <a:rPr lang="ru-RU" sz="1600" dirty="0" err="1">
                <a:solidFill>
                  <a:schemeClr val="tx1"/>
                </a:solidFill>
              </a:rPr>
              <a:t>Якір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замикає</a:t>
            </a:r>
            <a:r>
              <a:rPr lang="ru-RU" sz="1600" dirty="0">
                <a:solidFill>
                  <a:schemeClr val="tx1"/>
                </a:solidFill>
              </a:rPr>
              <a:t> контакт, і струм проходить в </a:t>
            </a:r>
            <a:r>
              <a:rPr lang="ru-RU" sz="1600" dirty="0" err="1">
                <a:solidFill>
                  <a:schemeClr val="tx1"/>
                </a:solidFill>
              </a:rPr>
              <a:t>обмотці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електромагніта</a:t>
            </a:r>
            <a:r>
              <a:rPr lang="ru-RU" sz="1600" dirty="0">
                <a:solidFill>
                  <a:schemeClr val="tx1"/>
                </a:solidFill>
              </a:rPr>
              <a:t> Е. </a:t>
            </a:r>
            <a:r>
              <a:rPr lang="ru-RU" sz="1600" dirty="0" err="1">
                <a:solidFill>
                  <a:schemeClr val="tx1"/>
                </a:solidFill>
              </a:rPr>
              <a:t>Електромагніт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притягує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якір</a:t>
            </a:r>
            <a:r>
              <a:rPr lang="ru-RU" sz="1600" dirty="0">
                <a:solidFill>
                  <a:schemeClr val="tx1"/>
                </a:solidFill>
              </a:rPr>
              <a:t>-пластинку П з молоточком, </a:t>
            </a:r>
            <a:r>
              <a:rPr lang="ru-RU" sz="1600" dirty="0" err="1">
                <a:solidFill>
                  <a:schemeClr val="tx1"/>
                </a:solidFill>
              </a:rPr>
              <a:t>який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ударяє</a:t>
            </a:r>
            <a:r>
              <a:rPr lang="ru-RU" sz="1600" dirty="0">
                <a:solidFill>
                  <a:schemeClr val="tx1"/>
                </a:solidFill>
              </a:rPr>
              <a:t> по </a:t>
            </a:r>
            <a:r>
              <a:rPr lang="ru-RU" sz="1600" dirty="0" err="1">
                <a:solidFill>
                  <a:schemeClr val="tx1"/>
                </a:solidFill>
              </a:rPr>
              <a:t>чашці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дзвінка</a:t>
            </a:r>
            <a:r>
              <a:rPr lang="ru-RU" sz="1600" dirty="0">
                <a:solidFill>
                  <a:schemeClr val="tx1"/>
                </a:solidFill>
              </a:rPr>
              <a:t> Д. </a:t>
            </a:r>
            <a:r>
              <a:rPr lang="ru-RU" sz="1600" dirty="0" err="1">
                <a:solidFill>
                  <a:schemeClr val="tx1"/>
                </a:solidFill>
              </a:rPr>
              <a:t>Чути</a:t>
            </a:r>
            <a:r>
              <a:rPr lang="ru-RU" sz="1600" dirty="0">
                <a:solidFill>
                  <a:schemeClr val="tx1"/>
                </a:solidFill>
              </a:rPr>
              <a:t> звук.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122" name="Picture 2" descr="C:\Users\Sasha\Desktop\popov-1-radiopri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sha\Desktop\popov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1814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4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404664"/>
            <a:ext cx="6722699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Одночасно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цим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розриваються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контакти</a:t>
            </a:r>
            <a:r>
              <a:rPr lang="ru-RU" dirty="0">
                <a:solidFill>
                  <a:schemeClr val="tx1"/>
                </a:solidFill>
              </a:rPr>
              <a:t> М і струм в </a:t>
            </a:r>
            <a:r>
              <a:rPr lang="ru-RU" dirty="0" err="1">
                <a:solidFill>
                  <a:schemeClr val="tx1"/>
                </a:solidFill>
              </a:rPr>
              <a:t>обмотці</a:t>
            </a:r>
            <a:r>
              <a:rPr lang="ru-RU" dirty="0">
                <a:solidFill>
                  <a:schemeClr val="tx1"/>
                </a:solidFill>
              </a:rPr>
              <a:t> Е </a:t>
            </a:r>
            <a:r>
              <a:rPr lang="ru-RU" dirty="0" err="1">
                <a:solidFill>
                  <a:schemeClr val="tx1"/>
                </a:solidFill>
              </a:rPr>
              <a:t>зникає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Молоточок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ударяє</a:t>
            </a:r>
            <a:r>
              <a:rPr lang="ru-RU" dirty="0">
                <a:solidFill>
                  <a:schemeClr val="tx1"/>
                </a:solidFill>
              </a:rPr>
              <a:t> по когереру, </a:t>
            </a:r>
            <a:r>
              <a:rPr lang="ru-RU" dirty="0" err="1">
                <a:solidFill>
                  <a:schemeClr val="tx1"/>
                </a:solidFill>
              </a:rPr>
              <a:t>струшуючи</a:t>
            </a:r>
            <a:r>
              <a:rPr lang="ru-RU" dirty="0">
                <a:solidFill>
                  <a:schemeClr val="tx1"/>
                </a:solidFill>
              </a:rPr>
              <a:t> ошурки,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зростає</a:t>
            </a:r>
            <a:r>
              <a:rPr lang="ru-RU" dirty="0">
                <a:solidFill>
                  <a:schemeClr val="tx1"/>
                </a:solidFill>
              </a:rPr>
              <a:t>. Струм в </a:t>
            </a:r>
            <a:r>
              <a:rPr lang="ru-RU" dirty="0" err="1">
                <a:solidFill>
                  <a:schemeClr val="tx1"/>
                </a:solidFill>
              </a:rPr>
              <a:t>обмотці</a:t>
            </a:r>
            <a:r>
              <a:rPr lang="ru-RU" dirty="0">
                <a:solidFill>
                  <a:schemeClr val="tx1"/>
                </a:solidFill>
              </a:rPr>
              <a:t> реле не проходить, і </a:t>
            </a:r>
            <a:r>
              <a:rPr lang="ru-RU" dirty="0" err="1">
                <a:solidFill>
                  <a:schemeClr val="tx1"/>
                </a:solidFill>
              </a:rPr>
              <a:t>приймач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знову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готовий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роботи</a:t>
            </a:r>
            <a:r>
              <a:rPr lang="ru-RU" dirty="0">
                <a:solidFill>
                  <a:schemeClr val="tx1"/>
                </a:solidFill>
              </a:rPr>
              <a:t>. У </a:t>
            </a:r>
            <a:r>
              <a:rPr lang="ru-RU" dirty="0" err="1">
                <a:solidFill>
                  <a:schemeClr val="tx1"/>
                </a:solidFill>
              </a:rPr>
              <a:t>сучасних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радіоприймачах</a:t>
            </a:r>
            <a:r>
              <a:rPr lang="ru-RU" dirty="0">
                <a:solidFill>
                  <a:schemeClr val="tx1"/>
                </a:solidFill>
              </a:rPr>
              <a:t> когерер </a:t>
            </a:r>
            <a:r>
              <a:rPr lang="ru-RU" dirty="0" err="1">
                <a:solidFill>
                  <a:schemeClr val="tx1"/>
                </a:solidFill>
              </a:rPr>
              <a:t>замінили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електронні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лампи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напівпровідникові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транзистори</a:t>
            </a:r>
            <a:r>
              <a:rPr lang="ru-RU" dirty="0">
                <a:solidFill>
                  <a:schemeClr val="tx1"/>
                </a:solidFill>
              </a:rPr>
              <a:t>, але принцип реле </a:t>
            </a:r>
            <a:r>
              <a:rPr lang="ru-RU" dirty="0" err="1">
                <a:solidFill>
                  <a:schemeClr val="tx1"/>
                </a:solidFill>
              </a:rPr>
              <a:t>залишився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Електронна</a:t>
            </a:r>
            <a:r>
              <a:rPr lang="ru-RU" dirty="0">
                <a:solidFill>
                  <a:schemeClr val="tx1"/>
                </a:solidFill>
              </a:rPr>
              <a:t> лампа </a:t>
            </a:r>
            <a:r>
              <a:rPr lang="ru-RU" dirty="0" err="1">
                <a:solidFill>
                  <a:schemeClr val="tx1"/>
                </a:solidFill>
              </a:rPr>
              <a:t>працює</a:t>
            </a:r>
            <a:r>
              <a:rPr lang="ru-RU" dirty="0">
                <a:solidFill>
                  <a:schemeClr val="tx1"/>
                </a:solidFill>
              </a:rPr>
              <a:t> як реле: </a:t>
            </a:r>
            <a:r>
              <a:rPr lang="ru-RU" dirty="0" err="1">
                <a:solidFill>
                  <a:schemeClr val="tx1"/>
                </a:solidFill>
              </a:rPr>
              <a:t>слабкі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сигнали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надходять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сітку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лампи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керують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енергією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місцевого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джерела</a:t>
            </a:r>
            <a:r>
              <a:rPr lang="ru-RU" dirty="0">
                <a:solidFill>
                  <a:schemeClr val="tx1"/>
                </a:solidFill>
              </a:rPr>
              <a:t> струму, </a:t>
            </a:r>
            <a:r>
              <a:rPr lang="ru-RU" dirty="0" err="1">
                <a:solidFill>
                  <a:schemeClr val="tx1"/>
                </a:solidFill>
              </a:rPr>
              <a:t>увімкнутого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анодне</a:t>
            </a:r>
            <a:r>
              <a:rPr lang="ru-RU" dirty="0">
                <a:solidFill>
                  <a:schemeClr val="tx1"/>
                </a:solidFill>
              </a:rPr>
              <a:t> коло </a:t>
            </a:r>
            <a:r>
              <a:rPr lang="ru-RU" dirty="0" err="1">
                <a:solidFill>
                  <a:schemeClr val="tx1"/>
                </a:solidFill>
              </a:rPr>
              <a:t>лампи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146" name="Picture 2" descr="C:\Users\Sasha\Desktop\Popov+Radio+BestAcous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36096" cy="22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sha\Desktop\1241638051_300px-ra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1"/>
            <a:ext cx="3717741" cy="20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sha\Desktop\img248113_8-3_Pervoe_radio_Popo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22237"/>
            <a:ext cx="3707904" cy="22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asha\Desktop\6_pop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" y="2204864"/>
            <a:ext cx="542544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5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332656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Г.Марконі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1896 р. подав заявку, а в 1897 р. </a:t>
            </a:r>
            <a:r>
              <a:rPr lang="ru-RU" dirty="0" err="1">
                <a:solidFill>
                  <a:schemeClr val="tx1"/>
                </a:solidFill>
              </a:rPr>
              <a:t>дістав</a:t>
            </a:r>
            <a:r>
              <a:rPr lang="ru-RU" dirty="0">
                <a:solidFill>
                  <a:schemeClr val="tx1"/>
                </a:solidFill>
              </a:rPr>
              <a:t> патент (в </a:t>
            </a:r>
            <a:r>
              <a:rPr lang="ru-RU" dirty="0" err="1">
                <a:solidFill>
                  <a:schemeClr val="tx1"/>
                </a:solidFill>
              </a:rPr>
              <a:t>Англії</a:t>
            </a:r>
            <a:r>
              <a:rPr lang="ru-RU" dirty="0">
                <a:solidFill>
                  <a:schemeClr val="tx1"/>
                </a:solidFill>
              </a:rPr>
              <a:t>) з </a:t>
            </a:r>
            <a:r>
              <a:rPr lang="ru-RU" dirty="0" err="1">
                <a:solidFill>
                  <a:schemeClr val="tx1"/>
                </a:solidFill>
              </a:rPr>
              <a:t>застосування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електромагнітних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хвиль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бездротового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зв'язку</a:t>
            </a:r>
            <a:r>
              <a:rPr lang="ru-RU" dirty="0">
                <a:solidFill>
                  <a:schemeClr val="tx1"/>
                </a:solidFill>
              </a:rPr>
              <a:t>. (О.С. Попов </a:t>
            </a:r>
            <a:r>
              <a:rPr lang="ru-RU" dirty="0" err="1">
                <a:solidFill>
                  <a:schemeClr val="tx1"/>
                </a:solidFill>
              </a:rPr>
              <a:t>свого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винаходу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патентував</a:t>
            </a:r>
            <a:r>
              <a:rPr lang="ru-RU" dirty="0">
                <a:solidFill>
                  <a:schemeClr val="tx1"/>
                </a:solidFill>
              </a:rPr>
              <a:t>.) Схема </a:t>
            </a:r>
            <a:r>
              <a:rPr lang="ru-RU" dirty="0" err="1">
                <a:solidFill>
                  <a:schemeClr val="tx1"/>
                </a:solidFill>
              </a:rPr>
              <a:t>приймача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Г.Марконі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такою само, як і схема </a:t>
            </a:r>
            <a:r>
              <a:rPr lang="ru-RU" dirty="0" err="1">
                <a:solidFill>
                  <a:schemeClr val="tx1"/>
                </a:solidFill>
              </a:rPr>
              <a:t>приймача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О.Попова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Г.Марконі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провів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значну</a:t>
            </a:r>
            <a:r>
              <a:rPr lang="ru-RU" dirty="0">
                <a:solidFill>
                  <a:schemeClr val="tx1"/>
                </a:solidFill>
              </a:rPr>
              <a:t> роботу з </a:t>
            </a:r>
            <a:r>
              <a:rPr lang="ru-RU" dirty="0" err="1">
                <a:solidFill>
                  <a:schemeClr val="tx1"/>
                </a:solidFill>
              </a:rPr>
              <a:t>удосконалення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приладів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зв'язку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Зокрема</a:t>
            </a:r>
            <a:r>
              <a:rPr lang="ru-RU" dirty="0">
                <a:solidFill>
                  <a:schemeClr val="tx1"/>
                </a:solidFill>
              </a:rPr>
              <a:t>, в 1902 р.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здійснив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зв'язок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ru-RU" dirty="0" err="1">
                <a:solidFill>
                  <a:schemeClr val="tx1"/>
                </a:solidFill>
              </a:rPr>
              <a:t>Атлантичний</a:t>
            </a:r>
            <a:r>
              <a:rPr lang="ru-RU" dirty="0">
                <a:solidFill>
                  <a:schemeClr val="tx1"/>
                </a:solidFill>
              </a:rPr>
              <a:t> океан.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відіграла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значну</a:t>
            </a:r>
            <a:r>
              <a:rPr lang="ru-RU" dirty="0">
                <a:solidFill>
                  <a:schemeClr val="tx1"/>
                </a:solidFill>
              </a:rPr>
              <a:t> роль у </a:t>
            </a:r>
            <a:r>
              <a:rPr lang="ru-RU" dirty="0" err="1">
                <a:solidFill>
                  <a:schemeClr val="tx1"/>
                </a:solidFill>
              </a:rPr>
              <a:t>розвитку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радіотехніки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зокрема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поширенні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радіо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засобу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зв'язку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відзначена</a:t>
            </a:r>
            <a:r>
              <a:rPr lang="ru-RU" dirty="0">
                <a:solidFill>
                  <a:schemeClr val="tx1"/>
                </a:solidFill>
              </a:rPr>
              <a:t> в 1909 р. </a:t>
            </a:r>
            <a:r>
              <a:rPr lang="ru-RU" dirty="0" err="1">
                <a:solidFill>
                  <a:schemeClr val="tx1"/>
                </a:solidFill>
              </a:rPr>
              <a:t>Нобелівською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премією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Важливим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етапом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розвитку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радіозв'язку</a:t>
            </a:r>
            <a:r>
              <a:rPr lang="ru-RU" dirty="0">
                <a:solidFill>
                  <a:schemeClr val="tx1"/>
                </a:solidFill>
              </a:rPr>
              <a:t> стало </a:t>
            </a:r>
            <a:r>
              <a:rPr lang="ru-RU" dirty="0" err="1">
                <a:solidFill>
                  <a:schemeClr val="tx1"/>
                </a:solidFill>
              </a:rPr>
              <a:t>створення</a:t>
            </a:r>
            <a:r>
              <a:rPr lang="ru-RU" dirty="0">
                <a:solidFill>
                  <a:schemeClr val="tx1"/>
                </a:solidFill>
              </a:rPr>
              <a:t> в 1913 р. лампового генератора </a:t>
            </a:r>
            <a:r>
              <a:rPr lang="ru-RU" dirty="0" err="1">
                <a:solidFill>
                  <a:schemeClr val="tx1"/>
                </a:solidFill>
              </a:rPr>
              <a:t>незатухаючих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коливань</a:t>
            </a:r>
            <a:r>
              <a:rPr lang="ru-RU" dirty="0">
                <a:solidFill>
                  <a:schemeClr val="tx1"/>
                </a:solidFill>
              </a:rPr>
              <a:t>. У </a:t>
            </a:r>
            <a:r>
              <a:rPr lang="ru-RU" dirty="0" err="1">
                <a:solidFill>
                  <a:schemeClr val="tx1"/>
                </a:solidFill>
              </a:rPr>
              <a:t>наступні</a:t>
            </a:r>
            <a:r>
              <a:rPr lang="ru-RU" dirty="0">
                <a:solidFill>
                  <a:schemeClr val="tx1"/>
                </a:solidFill>
              </a:rPr>
              <a:t> роки </a:t>
            </a:r>
            <a:r>
              <a:rPr lang="ru-RU" dirty="0" err="1">
                <a:solidFill>
                  <a:schemeClr val="tx1"/>
                </a:solidFill>
              </a:rPr>
              <a:t>зусиллями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багатьох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видатних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учених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інженерів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радіотехніка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перетворилася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надзвичайно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широку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різноманітну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галузь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техніки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7170" name="Picture 2" descr="C:\Users\Sasha\Desktop\get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906"/>
            <a:ext cx="3419871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sha\Desktop\biografiya_pop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5897"/>
            <a:ext cx="1944216" cy="320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asha\Desktop\мим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906"/>
            <a:ext cx="3779911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11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260648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 smtClean="0"/>
              <a:t>1.Генріх Рудольф Герц.</a:t>
            </a:r>
          </a:p>
          <a:p>
            <a:pPr marL="0" indent="0">
              <a:buNone/>
            </a:pPr>
            <a:r>
              <a:rPr lang="vi-VN" sz="1300" dirty="0" smtClean="0">
                <a:solidFill>
                  <a:schemeClr val="tx1"/>
                </a:solidFill>
                <a:latin typeface="sans-serif"/>
              </a:rPr>
              <a:t>Ге́нріх </a:t>
            </a:r>
            <a:r>
              <a:rPr lang="vi-VN" sz="1300" dirty="0">
                <a:solidFill>
                  <a:schemeClr val="tx1"/>
                </a:solidFill>
                <a:latin typeface="sans-serif"/>
              </a:rPr>
              <a:t>Рудольф </a:t>
            </a:r>
            <a:r>
              <a:rPr lang="vi-VN" sz="1300" dirty="0" smtClean="0">
                <a:solidFill>
                  <a:schemeClr val="tx1"/>
                </a:solidFill>
                <a:latin typeface="sans-serif"/>
              </a:rPr>
              <a:t>Герц</a:t>
            </a:r>
            <a:r>
              <a:rPr lang="uk-UA" sz="1300" dirty="0" smtClean="0">
                <a:solidFill>
                  <a:schemeClr val="tx1"/>
                </a:solidFill>
                <a:latin typeface="sans-serif"/>
              </a:rPr>
              <a:t>-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німецький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300" dirty="0" err="1" smtClean="0">
                <a:solidFill>
                  <a:schemeClr val="tx1"/>
                </a:solidFill>
                <a:latin typeface="sans-serif"/>
              </a:rPr>
              <a:t>вчений,який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sans-serif"/>
              </a:rPr>
              <a:t>перший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отримав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електромагнітні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хвилі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існування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яких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теоретично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передбаченоМаксвеллом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Дослідження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властивостей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електромагнітних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хвиль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проведені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Герцом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, показали,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ці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300" dirty="0" err="1" smtClean="0">
                <a:solidFill>
                  <a:schemeClr val="tx1"/>
                </a:solidFill>
                <a:latin typeface="sans-serif"/>
              </a:rPr>
              <a:t>хвилі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підлягають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тим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самим законам,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й 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світлові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Цим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відкриттям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підтверджено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300" dirty="0" err="1" smtClean="0">
                <a:solidFill>
                  <a:schemeClr val="tx1"/>
                </a:solidFill>
                <a:latin typeface="sans-serif"/>
              </a:rPr>
              <a:t>електромагнітну</a:t>
            </a:r>
            <a:r>
              <a:rPr lang="ru-RU" sz="13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теорію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300" dirty="0" err="1" smtClean="0">
                <a:solidFill>
                  <a:schemeClr val="tx1"/>
                </a:solidFill>
                <a:latin typeface="sans-serif"/>
              </a:rPr>
              <a:t>світла.Генріх</a:t>
            </a:r>
            <a:r>
              <a:rPr lang="ru-RU" sz="13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Рудольф Герц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народився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 22 лютого 1857 року в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родині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адвоката,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пізніше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став сенатором. У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дитинстві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Генріх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був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слабким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і </a:t>
            </a:r>
            <a:r>
              <a:rPr lang="ru-RU" sz="1300" dirty="0" err="1" smtClean="0">
                <a:solidFill>
                  <a:schemeClr val="tx1"/>
                </a:solidFill>
                <a:latin typeface="sans-serif"/>
              </a:rPr>
              <a:t>хворобливим.Генріх</a:t>
            </a:r>
            <a:r>
              <a:rPr lang="ru-RU" sz="13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вступив до 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Гамбурзького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реального училища і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збирався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вивчатиюриспруденцію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Однак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після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того, як у них в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училищі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почалися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заняття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з 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фізики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його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інтереси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круто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змінилися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. На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щастя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, батьки не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заважали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хлопчикові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шукати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своє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покликання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і дозволили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йому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перейти до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гімназії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закінчивши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яку,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він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отримував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право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вступу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до </a:t>
            </a:r>
            <a:r>
              <a:rPr lang="ru-RU" sz="1300" dirty="0" err="1" smtClean="0">
                <a:solidFill>
                  <a:schemeClr val="tx1"/>
                </a:solidFill>
                <a:latin typeface="sans-serif"/>
              </a:rPr>
              <a:t>університету.Отримавши</a:t>
            </a:r>
            <a:r>
              <a:rPr lang="ru-RU" sz="13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атестат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зрілості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, Герц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виїхав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300" dirty="0" smtClean="0">
                <a:solidFill>
                  <a:schemeClr val="tx1"/>
                </a:solidFill>
                <a:latin typeface="sans-serif"/>
              </a:rPr>
              <a:t>1875 року 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в Дрезден і вступив до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вищого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технічного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училища.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Він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пішов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з училища і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відправився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до Мюнхена, де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був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прийнятий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відразу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на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другий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курс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університету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.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Після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закінчення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університету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Герц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вирушив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до 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Берліна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, де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влаштувався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асистентом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у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лабораторії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найбільшого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німецького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фізика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того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часуГермана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sans-serif"/>
              </a:rPr>
              <a:t>Гельмгольца.5 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лютого 1880 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Генріх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Герц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захистив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докторську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дисертацію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 з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відзнакою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, таким чином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здобувши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ступінь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доктора наук.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Його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дипломна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робота «Про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індукції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в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обертаючій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кулі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»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була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теоретичною, і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він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продовжував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займатися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теоретичними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дослідженнями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у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фізичному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інституті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 при </a:t>
            </a:r>
            <a:r>
              <a:rPr lang="ru-RU" sz="1300" dirty="0" err="1">
                <a:solidFill>
                  <a:schemeClr val="tx1"/>
                </a:solidFill>
                <a:latin typeface="sans-serif"/>
              </a:rPr>
              <a:t>університеті</a:t>
            </a:r>
            <a:r>
              <a:rPr lang="ru-RU" sz="1300" dirty="0">
                <a:solidFill>
                  <a:schemeClr val="tx1"/>
                </a:solidFill>
                <a:latin typeface="sans-serif"/>
              </a:rPr>
              <a:t>.</a:t>
            </a:r>
            <a:endParaRPr lang="ru-RU" sz="13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2050" name="Picture 2" descr="C:\Users\Sasha\Desktop\BingImages_13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7463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764704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7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За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рекомендацією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свого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вчителя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 1883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році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Герц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отримав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посаду доцента у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Кілі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а через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шість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років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став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професором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фізики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у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Вищій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технічній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школі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Карлсруе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. Тут у Герца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була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своя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власна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експериментальна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лабораторія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яка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забезпечила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йому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свободу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творчості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. Герц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усвідомив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більше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всього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на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світі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його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цікавить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електрика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швидкі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електричні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коливання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над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вивченням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яких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він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трудився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ще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студентські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роки.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Саме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Карлсруе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почався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найплідніший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період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його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наукової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sans-serif"/>
              </a:rPr>
              <a:t>діяльності.У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роботі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1884 Герц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показує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максвеллівська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електродинаміка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має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переваги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по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відношенню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до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звичайної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але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вважає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недоведеним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вона є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єдино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можливою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Надалі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Герц,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однак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зупинився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на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компромісній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теорії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Гельмгольца. Гельмгольц взяв у Максвелла та 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Фарадея </a:t>
            </a:r>
            <a:r>
              <a:rPr lang="ru-RU" sz="1200" dirty="0" err="1" smtClean="0">
                <a:solidFill>
                  <a:schemeClr val="tx1"/>
                </a:solidFill>
                <a:latin typeface="sans-serif"/>
              </a:rPr>
              <a:t>визнання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ролі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середовища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електромагнітних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процесах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але на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відміну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від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Максвелла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вважав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дія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незамкнутих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струмів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повинно бути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відмінно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від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дії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замкнутих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sans-serif"/>
              </a:rPr>
              <a:t>струмів.Це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питання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вивчав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лабораторії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Гельмгольца М. М. 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Шиллер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у 1876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році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. Шиллер не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виявив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відмінності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між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замкнутими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і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незамкнутими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струмами,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відповідало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теорії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Максвелла. Але, Гельмгольц не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задовольнився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цим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запропонував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Герцу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знову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зайнятися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перевіркою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теорії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Максвелла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.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Підрахунки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Герца показали,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очікуваний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ефект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навіть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при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найсприятливіших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умовах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буде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занадто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малий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і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він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«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відмовився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від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розробки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завдання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».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Однак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з того часу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він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не переставав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думати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про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можливі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шляхи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її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вирішення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і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його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увага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«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було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загострена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щодо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всього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пов'язане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з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електричними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коливаннями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».До 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початку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досліджень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Герца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електричні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коливання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були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вивчені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і теоретично і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експериментально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. Герц з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його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загостреною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увагою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до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цього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питання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працюючи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у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вищій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технічній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школі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Карлсруе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знайшов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у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фізичному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кабінеті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пару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індукційних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котушок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призначалися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для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лекційних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демонстрацій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Sasha\Desktop\333px-Hertz_schematic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418"/>
            <a:ext cx="313184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sha\Desktop\image0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-171400"/>
            <a:ext cx="31051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sha\Desktop\PmoBiiM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91" y="655931"/>
            <a:ext cx="2907009" cy="2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148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332656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chemeClr val="tx1"/>
                </a:solidFill>
                <a:latin typeface="sans-serif"/>
              </a:rPr>
              <a:t>Експериментальний</a:t>
            </a:r>
            <a:r>
              <a:rPr lang="ru-RU" sz="14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апарат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Герца у 1887 </a:t>
            </a:r>
            <a:r>
              <a:rPr lang="ru-RU" sz="1400" dirty="0" err="1" smtClean="0">
                <a:solidFill>
                  <a:schemeClr val="tx1"/>
                </a:solidFill>
                <a:latin typeface="sans-serif"/>
              </a:rPr>
              <a:t>році.Експериментуючи</a:t>
            </a:r>
            <a:r>
              <a:rPr lang="ru-RU" sz="14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з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цими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котушками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, Герц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прийшов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до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ідеї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свого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першого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sans-serif"/>
              </a:rPr>
              <a:t>досвіду.Експериментальну</a:t>
            </a:r>
            <a:r>
              <a:rPr lang="ru-RU" sz="14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установку і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самі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досліди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Герц описав у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опубліковану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 1887 року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статті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«Про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дуже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швидкі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електричні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коливання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». Герц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описує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тут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спосіб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генерації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коливань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, «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приблизно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в сто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разів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швидше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спостережених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400" dirty="0" err="1" smtClean="0">
                <a:solidFill>
                  <a:schemeClr val="tx1"/>
                </a:solidFill>
                <a:latin typeface="sans-serif"/>
              </a:rPr>
              <a:t>Феддерсеном.У</a:t>
            </a:r>
            <a:r>
              <a:rPr lang="ru-RU" sz="14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роботі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«Про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дії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струму» Герц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перейшов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до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вивчення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явищ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більш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далекій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відстані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працюючи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аудиторії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довжиною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14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метрів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і шириною 12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метрів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Він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виявив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якщо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відстань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приймача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sans-serif"/>
              </a:rPr>
              <a:t>від</a:t>
            </a:r>
            <a:r>
              <a:rPr lang="ru-RU" sz="14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sans-serif"/>
              </a:rPr>
              <a:t>вібратора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менше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одного метра, то характер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розподілу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електричної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сили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аналогічний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полю диполя і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убуває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назад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пропорційно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кубу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відстані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Однак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відстанях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перевищують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три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метри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, поле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спадає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значно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повільніше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і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неоднаково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в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різних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напрямках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. У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напрямку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осі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вібратора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дію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спадає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значно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швидше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ніж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у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напрямку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, перпендикулярному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осі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, і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ледь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помітно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на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відстані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чотирьох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метрів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тоді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як в перпендикулярному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напрямку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воно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досягає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відстаней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, великих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дванадцяти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sans-serif"/>
              </a:rPr>
              <a:t>метрів.Цей</a:t>
            </a:r>
            <a:r>
              <a:rPr lang="ru-RU" sz="14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результат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суперечить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всім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законам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теорії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дальнодії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. Герц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продовжував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дослідження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в 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хвильовій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зоні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свого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вібратора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, поле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якого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він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пізніше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розрахував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теоретично. У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багатьох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наступних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роботах Герц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незаперечно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довів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існування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електромагнітних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хвиль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розповсюджуються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з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кінцевою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sans-serif"/>
              </a:rPr>
              <a:t>швидкістю</a:t>
            </a:r>
            <a:r>
              <a:rPr lang="ru-RU" sz="1400" dirty="0">
                <a:solidFill>
                  <a:schemeClr val="tx1"/>
                </a:solidFill>
                <a:latin typeface="sans-serif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Sasha\Desktop\LF2Cny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223224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sha\Desktop\p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00" y="1030435"/>
            <a:ext cx="3312369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sha\Desktop\25709_html_m4038bd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435"/>
            <a:ext cx="31337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716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548680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endParaRPr lang="uk-UA" sz="12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uk-UA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uk-UA" sz="12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uk-UA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uk-UA" sz="12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uk-UA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uk-UA" sz="12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uk-UA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uk-UA" sz="12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uk-UA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uk-UA" sz="1200" dirty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endParaRPr lang="uk-UA" sz="1200" dirty="0" smtClean="0">
              <a:solidFill>
                <a:schemeClr val="tx1"/>
              </a:solidFill>
              <a:latin typeface="sans-serif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У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1889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році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на 62-му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з'їзді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німецьких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природознавців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і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лікарів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Герц прочитав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доповідь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«Про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співвідношення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між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світлом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і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електрикою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». Тут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він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підводить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підсумки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своїх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sans-serif"/>
              </a:rPr>
              <a:t>дослідів.У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1890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році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Герц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опублікував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дві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статті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: «Про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основні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рівняннях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електродинаміки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тілах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які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знаходяться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спокійному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стані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.» і «Про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основні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рівняннях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електродинаміки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для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рухомих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тіл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».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Ці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статті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містили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дослідження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про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поширення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«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променів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електричної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сили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» і, по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суті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давали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канонічний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виклад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максвеллівської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теорії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електричного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поля, яке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увійшло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з тих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пір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навчальну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sans-serif"/>
              </a:rPr>
              <a:t>літературу.Досліди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Герца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викликали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величезний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резонанс.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Особливу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увагу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привернули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досліди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описані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роботі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«Про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променях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електричної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сили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».</a:t>
            </a:r>
            <a:r>
              <a:rPr lang="ru-RU" sz="1200" dirty="0" err="1" smtClean="0">
                <a:solidFill>
                  <a:schemeClr val="tx1"/>
                </a:solidFill>
                <a:latin typeface="sans-serif"/>
              </a:rPr>
              <a:t>Серед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численних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повторень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дослідів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Герца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особливе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місце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займають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досліди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російського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фізика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П. М.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Лебедєва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опубліковані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у1895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році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першому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році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після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смерті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sans-serif"/>
              </a:rPr>
              <a:t>Герца.В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останні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роки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життя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Герц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переїхав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до 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Бонна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де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також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очолив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кафедру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фізики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місцевому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університеті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. Там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він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зробив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ще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одне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найбільше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відкриття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. У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своїй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роботі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«Про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вплив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ультрафіолетового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sans-serif"/>
              </a:rPr>
              <a:t>світла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на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електричний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розряд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»,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надійшла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в «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Протоколи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Берлінської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академії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наук» 9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червня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1887 року, Герц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описує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важливе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явище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відкрите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ним і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який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отримав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згодом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назвуфотоелектричного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sans-serif"/>
              </a:rPr>
              <a:t>ефекту.Дослідити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це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явище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детально Герц не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встиг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оскільки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раптово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помер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від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злоякісної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sans-serif"/>
              </a:rPr>
              <a:t>пухлини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1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січня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1894. До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останніх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днів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життя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вчений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працював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над книгою «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Принципи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механіки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викладені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у новому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зв'язку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». У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ній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він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прагнув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осмислити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власні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відкриття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і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намітити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подальші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шляхи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дослідження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електричних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sans-serif"/>
              </a:rPr>
              <a:t>явищ.Після</a:t>
            </a:r>
            <a:r>
              <a:rPr lang="ru-RU" sz="1200" dirty="0" smtClean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передчасної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смерті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вченого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цю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працю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закінчив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і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підготував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 до </a:t>
            </a:r>
            <a:r>
              <a:rPr lang="ru-RU" sz="1200" dirty="0" err="1">
                <a:solidFill>
                  <a:schemeClr val="tx1"/>
                </a:solidFill>
                <a:latin typeface="sans-serif"/>
              </a:rPr>
              <a:t>видання</a:t>
            </a:r>
            <a:r>
              <a:rPr lang="ru-RU" sz="1200" dirty="0">
                <a:solidFill>
                  <a:schemeClr val="tx1"/>
                </a:solidFill>
                <a:latin typeface="sans-serif"/>
              </a:rPr>
              <a:t> Герман Гельмгольц</a:t>
            </a:r>
            <a:r>
              <a:rPr lang="ru-RU" sz="1200" dirty="0">
                <a:latin typeface="sans-serif"/>
              </a:rPr>
              <a:t>.</a:t>
            </a:r>
            <a:endParaRPr lang="ru-RU" sz="1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Sasha\Desktop\HeinrichHer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271"/>
            <a:ext cx="3171825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sha\Desktop\172867_html_c0b69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682"/>
            <a:ext cx="27718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sha\Desktop\68523_html_m794ddb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3"/>
            <a:ext cx="2843808" cy="37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260648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ru-RU" dirty="0" err="1" smtClean="0">
                <a:solidFill>
                  <a:schemeClr val="tx1"/>
                </a:solidFill>
                <a:latin typeface="sans-serif"/>
              </a:rPr>
              <a:t>Сім'я</a:t>
            </a:r>
            <a:endParaRPr lang="ru-RU" dirty="0">
              <a:solidFill>
                <a:schemeClr val="tx1"/>
              </a:solidFill>
              <a:latin typeface="Times New Roman"/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sans-serif"/>
              </a:rPr>
              <a:t>Дружина: </a:t>
            </a:r>
            <a:r>
              <a:rPr lang="ru-RU" dirty="0" err="1">
                <a:solidFill>
                  <a:schemeClr val="tx1"/>
                </a:solidFill>
                <a:latin typeface="sans-serif"/>
              </a:rPr>
              <a:t>Елізабет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 Герц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chemeClr val="tx1"/>
                </a:solidFill>
                <a:latin typeface="sans-serif"/>
              </a:rPr>
              <a:t>Діти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: Джоанна, </a:t>
            </a:r>
            <a:r>
              <a:rPr lang="ru-RU" dirty="0" err="1">
                <a:solidFill>
                  <a:schemeClr val="tx1"/>
                </a:solidFill>
                <a:latin typeface="sans-serif"/>
              </a:rPr>
              <a:t>Матільда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chemeClr val="tx1"/>
                </a:solidFill>
                <a:latin typeface="sans-serif"/>
              </a:rPr>
              <a:t>Батько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: Густав </a:t>
            </a:r>
            <a:r>
              <a:rPr lang="ru-RU" dirty="0" err="1">
                <a:solidFill>
                  <a:schemeClr val="tx1"/>
                </a:solidFill>
                <a:latin typeface="sans-serif"/>
              </a:rPr>
              <a:t>Фердінанд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 Герц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ru-RU" dirty="0" err="1">
                <a:solidFill>
                  <a:schemeClr val="tx1"/>
                </a:solidFill>
                <a:latin typeface="sans-serif"/>
              </a:rPr>
              <a:t>Мати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: Ганна </a:t>
            </a:r>
            <a:r>
              <a:rPr lang="ru-RU" dirty="0" err="1">
                <a:solidFill>
                  <a:schemeClr val="tx1"/>
                </a:solidFill>
                <a:latin typeface="sans-serif"/>
              </a:rPr>
              <a:t>Елізабет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sans-serif"/>
              </a:rPr>
              <a:t>Пфефферкорн</a:t>
            </a:r>
            <a:r>
              <a:rPr lang="ru-RU" dirty="0" smtClean="0">
                <a:solidFill>
                  <a:schemeClr val="tx1"/>
                </a:solidFill>
                <a:latin typeface="sans-serif"/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sans-serif"/>
              </a:rPr>
              <a:t>     </a:t>
            </a:r>
            <a:r>
              <a:rPr lang="ru-RU" b="1" dirty="0" err="1" smtClean="0">
                <a:solidFill>
                  <a:schemeClr val="tx1"/>
                </a:solidFill>
                <a:latin typeface="sans-serif"/>
              </a:rPr>
              <a:t>Вшанування</a:t>
            </a:r>
            <a:r>
              <a:rPr lang="ru-RU" b="1" dirty="0">
                <a:solidFill>
                  <a:schemeClr val="tx1"/>
                </a:solidFill>
                <a:latin typeface="sans-serif"/>
              </a:rPr>
              <a:t>:</a:t>
            </a:r>
            <a:endParaRPr lang="ru-RU" b="1" dirty="0">
              <a:solidFill>
                <a:schemeClr val="tx1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sans-serif"/>
              </a:rPr>
              <a:t>Марка, </a:t>
            </a:r>
            <a:r>
              <a:rPr lang="ru-RU" dirty="0" err="1">
                <a:solidFill>
                  <a:schemeClr val="tx1"/>
                </a:solidFill>
                <a:latin typeface="sans-serif"/>
              </a:rPr>
              <a:t>що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sans-serif"/>
              </a:rPr>
              <a:t>вийшла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 1957 року до 100-річчя з дня </a:t>
            </a:r>
            <a:r>
              <a:rPr lang="ru-RU" dirty="0" err="1">
                <a:solidFill>
                  <a:schemeClr val="tx1"/>
                </a:solidFill>
                <a:latin typeface="sans-serif"/>
              </a:rPr>
              <a:t>народження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sans-serif"/>
              </a:rPr>
              <a:t>Герца.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sans-serif"/>
              </a:rPr>
              <a:t>На честь </a:t>
            </a:r>
            <a:r>
              <a:rPr lang="ru-RU" dirty="0" err="1">
                <a:solidFill>
                  <a:schemeClr val="tx1"/>
                </a:solidFill>
                <a:latin typeface="sans-serif"/>
              </a:rPr>
              <a:t>Генріха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 Герца названа </a:t>
            </a:r>
            <a:r>
              <a:rPr lang="ru-RU" dirty="0" err="1">
                <a:solidFill>
                  <a:schemeClr val="tx1"/>
                </a:solidFill>
                <a:latin typeface="sans-serif"/>
              </a:rPr>
              <a:t>одиниця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sans-serif"/>
              </a:rPr>
              <a:t>вимірювання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sans-serif"/>
              </a:rPr>
              <a:t>частоти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 Герц, а </a:t>
            </a:r>
            <a:r>
              <a:rPr lang="ru-RU" dirty="0" err="1">
                <a:solidFill>
                  <a:schemeClr val="tx1"/>
                </a:solidFill>
                <a:latin typeface="sans-serif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sans-serif"/>
              </a:rPr>
              <a:t>астероїд</a:t>
            </a:r>
            <a:r>
              <a:rPr lang="ru-RU" dirty="0">
                <a:solidFill>
                  <a:schemeClr val="tx1"/>
                </a:solidFill>
                <a:latin typeface="sans-serif"/>
              </a:rPr>
              <a:t> 16761 Герц.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 descr="C:\Users\Sasha\Desktop\210px-DBP_100._Geburtstag_Heinrich_Hertz_10_Pfennig_1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609249" cy="43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sha\Desktop\121721_html_cc421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644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332656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80"/>
            <a:ext cx="9144000" cy="68523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chemeClr val="tx1"/>
                </a:solidFill>
              </a:rPr>
              <a:t>2.Попов.Відкриття радіо Попова.</a:t>
            </a:r>
            <a:r>
              <a:rPr lang="ru-RU" dirty="0"/>
              <a:t> </a:t>
            </a:r>
            <a:r>
              <a:rPr lang="ru-RU" sz="1400" dirty="0" err="1">
                <a:solidFill>
                  <a:schemeClr val="tx1"/>
                </a:solidFill>
              </a:rPr>
              <a:t>Існування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електромагнітних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хвиль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їхні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властивості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були</a:t>
            </a:r>
            <a:r>
              <a:rPr lang="ru-RU" sz="1400" dirty="0">
                <a:solidFill>
                  <a:schemeClr val="tx1"/>
                </a:solidFill>
              </a:rPr>
              <a:t> теоретично </a:t>
            </a:r>
            <a:r>
              <a:rPr lang="ru-RU" sz="1400" dirty="0" err="1">
                <a:solidFill>
                  <a:schemeClr val="tx1"/>
                </a:solidFill>
              </a:rPr>
              <a:t>передбачені</a:t>
            </a:r>
            <a:r>
              <a:rPr lang="ru-RU" sz="1400" dirty="0">
                <a:solidFill>
                  <a:schemeClr val="tx1"/>
                </a:solidFill>
              </a:rPr>
              <a:t> Максвеллом у 60-ті роки </a:t>
            </a:r>
            <a:r>
              <a:rPr lang="en-US" sz="1400" dirty="0">
                <a:solidFill>
                  <a:schemeClr val="tx1"/>
                </a:solidFill>
              </a:rPr>
              <a:t>XIX </a:t>
            </a:r>
            <a:r>
              <a:rPr lang="ru-RU" sz="1400" dirty="0">
                <a:solidFill>
                  <a:schemeClr val="tx1"/>
                </a:solidFill>
              </a:rPr>
              <a:t>ст., і </a:t>
            </a:r>
            <a:r>
              <a:rPr lang="ru-RU" sz="1400" dirty="0" err="1">
                <a:solidFill>
                  <a:schemeClr val="tx1"/>
                </a:solidFill>
              </a:rPr>
              <a:t>лише</a:t>
            </a:r>
            <a:r>
              <a:rPr lang="ru-RU" sz="1400" dirty="0">
                <a:solidFill>
                  <a:schemeClr val="tx1"/>
                </a:solidFill>
              </a:rPr>
              <a:t> в 1888 р. </a:t>
            </a:r>
            <a:r>
              <a:rPr lang="ru-RU" sz="1400" dirty="0" err="1">
                <a:solidFill>
                  <a:schemeClr val="tx1"/>
                </a:solidFill>
              </a:rPr>
              <a:t>електромагнітні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хвилі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були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вперше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експериментальне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отримані</a:t>
            </a:r>
            <a:r>
              <a:rPr lang="ru-RU" sz="1400" dirty="0">
                <a:solidFill>
                  <a:schemeClr val="tx1"/>
                </a:solidFill>
              </a:rPr>
              <a:t> й </a:t>
            </a:r>
            <a:r>
              <a:rPr lang="ru-RU" sz="1400" dirty="0" err="1">
                <a:solidFill>
                  <a:schemeClr val="tx1"/>
                </a:solidFill>
              </a:rPr>
              <a:t>вивчені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Г.Герцем</a:t>
            </a:r>
            <a:r>
              <a:rPr lang="ru-RU" sz="1400" dirty="0">
                <a:solidFill>
                  <a:schemeClr val="tx1"/>
                </a:solidFill>
              </a:rPr>
              <a:t>. За </a:t>
            </a:r>
            <a:r>
              <a:rPr lang="ru-RU" sz="1400" dirty="0" err="1">
                <a:solidFill>
                  <a:schemeClr val="tx1"/>
                </a:solidFill>
              </a:rPr>
              <a:t>допомогою</a:t>
            </a:r>
            <a:r>
              <a:rPr lang="ru-RU" sz="1400" dirty="0">
                <a:solidFill>
                  <a:schemeClr val="tx1"/>
                </a:solidFill>
              </a:rPr>
              <a:t> тонких </a:t>
            </a:r>
            <a:r>
              <a:rPr lang="ru-RU" sz="1400" dirty="0" err="1">
                <a:solidFill>
                  <a:schemeClr val="tx1"/>
                </a:solidFill>
              </a:rPr>
              <a:t>експериментів</a:t>
            </a:r>
            <a:r>
              <a:rPr lang="ru-RU" sz="1400" dirty="0">
                <a:solidFill>
                  <a:schemeClr val="tx1"/>
                </a:solidFill>
              </a:rPr>
              <a:t> Герц </a:t>
            </a:r>
            <a:r>
              <a:rPr lang="ru-RU" sz="1400" dirty="0" err="1">
                <a:solidFill>
                  <a:schemeClr val="tx1"/>
                </a:solidFill>
              </a:rPr>
              <a:t>виявив</a:t>
            </a:r>
            <a:r>
              <a:rPr lang="ru-RU" sz="1400" dirty="0">
                <a:solidFill>
                  <a:schemeClr val="tx1"/>
                </a:solidFill>
              </a:rPr>
              <a:t> і </a:t>
            </a:r>
            <a:r>
              <a:rPr lang="ru-RU" sz="1400" dirty="0" err="1">
                <a:solidFill>
                  <a:schemeClr val="tx1"/>
                </a:solidFill>
              </a:rPr>
              <a:t>дослідив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відбивання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заломлення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інтерференцію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дифракцію</a:t>
            </a:r>
            <a:r>
              <a:rPr lang="ru-RU" sz="1400" dirty="0">
                <a:solidFill>
                  <a:schemeClr val="tx1"/>
                </a:solidFill>
              </a:rPr>
              <a:t> і </a:t>
            </a:r>
            <a:r>
              <a:rPr lang="ru-RU" sz="1400" dirty="0" err="1">
                <a:solidFill>
                  <a:schemeClr val="tx1"/>
                </a:solidFill>
              </a:rPr>
              <a:t>поляризацію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електромагнітних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хвиль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Він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довів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що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усіх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випадках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електромагнітні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хвилі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поводяться</a:t>
            </a:r>
            <a:r>
              <a:rPr lang="ru-RU" sz="1400" dirty="0">
                <a:solidFill>
                  <a:schemeClr val="tx1"/>
                </a:solidFill>
              </a:rPr>
              <a:t> як </a:t>
            </a:r>
            <a:r>
              <a:rPr lang="ru-RU" sz="1400" dirty="0" err="1">
                <a:solidFill>
                  <a:schemeClr val="tx1"/>
                </a:solidFill>
              </a:rPr>
              <a:t>видиме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випромінювання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закономірності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якого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були</a:t>
            </a:r>
            <a:r>
              <a:rPr lang="ru-RU" sz="1400" dirty="0">
                <a:solidFill>
                  <a:schemeClr val="tx1"/>
                </a:solidFill>
              </a:rPr>
              <a:t> на той час добре </a:t>
            </a:r>
            <a:r>
              <a:rPr lang="ru-RU" sz="1400" dirty="0" err="1">
                <a:solidFill>
                  <a:schemeClr val="tx1"/>
                </a:solidFill>
              </a:rPr>
              <a:t>вивчені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</a:t>
            </a:r>
            <a:r>
              <a:rPr lang="ru-RU" sz="1400" dirty="0" err="1">
                <a:solidFill>
                  <a:schemeClr val="tx1"/>
                </a:solidFill>
              </a:rPr>
              <a:t>О.С.Попов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народився</a:t>
            </a:r>
            <a:r>
              <a:rPr lang="ru-RU" sz="1400" dirty="0">
                <a:solidFill>
                  <a:schemeClr val="tx1"/>
                </a:solidFill>
              </a:rPr>
              <a:t> 16 </a:t>
            </a:r>
            <a:r>
              <a:rPr lang="ru-RU" sz="1400" dirty="0" err="1">
                <a:solidFill>
                  <a:schemeClr val="tx1"/>
                </a:solidFill>
              </a:rPr>
              <a:t>березня</a:t>
            </a:r>
            <a:r>
              <a:rPr lang="ru-RU" sz="1400" dirty="0">
                <a:solidFill>
                  <a:schemeClr val="tx1"/>
                </a:solidFill>
              </a:rPr>
              <a:t> 1859 р. в </a:t>
            </a:r>
            <a:r>
              <a:rPr lang="ru-RU" sz="1400" dirty="0" err="1">
                <a:solidFill>
                  <a:schemeClr val="tx1"/>
                </a:solidFill>
              </a:rPr>
              <a:t>с.Тур'їнські</a:t>
            </a:r>
            <a:r>
              <a:rPr lang="ru-RU" sz="1400" dirty="0">
                <a:solidFill>
                  <a:schemeClr val="tx1"/>
                </a:solidFill>
              </a:rPr>
              <a:t> Рудники. У 1882 р. </a:t>
            </a:r>
            <a:r>
              <a:rPr lang="ru-RU" sz="1400" dirty="0" err="1">
                <a:solidFill>
                  <a:schemeClr val="tx1"/>
                </a:solidFill>
              </a:rPr>
              <a:t>закінчив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фізико-математичний</a:t>
            </a:r>
            <a:r>
              <a:rPr lang="ru-RU" sz="1400" dirty="0">
                <a:solidFill>
                  <a:schemeClr val="tx1"/>
                </a:solidFill>
              </a:rPr>
              <a:t> факультет </a:t>
            </a:r>
            <a:r>
              <a:rPr lang="ru-RU" sz="1400" dirty="0" err="1">
                <a:solidFill>
                  <a:schemeClr val="tx1"/>
                </a:solidFill>
              </a:rPr>
              <a:t>Петербурзького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університету</a:t>
            </a:r>
            <a:r>
              <a:rPr lang="ru-RU" sz="1400" dirty="0">
                <a:solidFill>
                  <a:schemeClr val="tx1"/>
                </a:solidFill>
              </a:rPr>
              <a:t> і </a:t>
            </a:r>
            <a:r>
              <a:rPr lang="ru-RU" sz="1400" dirty="0" err="1">
                <a:solidFill>
                  <a:schemeClr val="tx1"/>
                </a:solidFill>
              </a:rPr>
              <a:t>був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залишений</a:t>
            </a:r>
            <a:r>
              <a:rPr lang="ru-RU" sz="1400" dirty="0">
                <a:solidFill>
                  <a:schemeClr val="tx1"/>
                </a:solidFill>
              </a:rPr>
              <a:t> у </a:t>
            </a:r>
            <a:r>
              <a:rPr lang="ru-RU" sz="1400" dirty="0" err="1">
                <a:solidFill>
                  <a:schemeClr val="tx1"/>
                </a:solidFill>
              </a:rPr>
              <a:t>ньому</a:t>
            </a:r>
            <a:r>
              <a:rPr lang="ru-RU" sz="1400" dirty="0">
                <a:solidFill>
                  <a:schemeClr val="tx1"/>
                </a:solidFill>
              </a:rPr>
              <a:t> для </a:t>
            </a:r>
            <a:r>
              <a:rPr lang="ru-RU" sz="1400" dirty="0" err="1">
                <a:solidFill>
                  <a:schemeClr val="tx1"/>
                </a:solidFill>
              </a:rPr>
              <a:t>підготовки</a:t>
            </a:r>
            <a:r>
              <a:rPr lang="ru-RU" sz="1400" dirty="0">
                <a:solidFill>
                  <a:schemeClr val="tx1"/>
                </a:solidFill>
              </a:rPr>
              <a:t> до </a:t>
            </a:r>
            <a:r>
              <a:rPr lang="ru-RU" sz="1400" dirty="0" err="1">
                <a:solidFill>
                  <a:schemeClr val="tx1"/>
                </a:solidFill>
              </a:rPr>
              <a:t>наукової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діяльності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err="1">
                <a:solidFill>
                  <a:schemeClr val="tx1"/>
                </a:solidFill>
              </a:rPr>
              <a:t>Був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викладачем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фізики</a:t>
            </a:r>
            <a:r>
              <a:rPr lang="ru-RU" sz="1400" dirty="0">
                <a:solidFill>
                  <a:schemeClr val="tx1"/>
                </a:solidFill>
              </a:rPr>
              <a:t> та </a:t>
            </a:r>
            <a:r>
              <a:rPr lang="ru-RU" sz="1400" dirty="0" err="1">
                <a:solidFill>
                  <a:schemeClr val="tx1"/>
                </a:solidFill>
              </a:rPr>
              <a:t>електротехніки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Мінних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офіцерських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класів</a:t>
            </a:r>
            <a:r>
              <a:rPr lang="ru-RU" sz="1400" dirty="0">
                <a:solidFill>
                  <a:schemeClr val="tx1"/>
                </a:solidFill>
              </a:rPr>
              <a:t> (1883-1901 </a:t>
            </a:r>
            <a:r>
              <a:rPr lang="en-US" sz="1400" dirty="0">
                <a:solidFill>
                  <a:schemeClr val="tx1"/>
                </a:solidFill>
              </a:rPr>
              <a:t>pp.) </a:t>
            </a:r>
            <a:r>
              <a:rPr lang="ru-RU" sz="1400" dirty="0">
                <a:solidFill>
                  <a:schemeClr val="tx1"/>
                </a:solidFill>
              </a:rPr>
              <a:t>та </a:t>
            </a:r>
            <a:r>
              <a:rPr lang="ru-RU" sz="1400" dirty="0" err="1">
                <a:solidFill>
                  <a:schemeClr val="tx1"/>
                </a:solidFill>
              </a:rPr>
              <a:t>Технічного</a:t>
            </a:r>
            <a:r>
              <a:rPr lang="ru-RU" sz="1400" dirty="0">
                <a:solidFill>
                  <a:schemeClr val="tx1"/>
                </a:solidFill>
              </a:rPr>
              <a:t> училища </a:t>
            </a:r>
            <a:r>
              <a:rPr lang="ru-RU" sz="1400" dirty="0" err="1">
                <a:solidFill>
                  <a:schemeClr val="tx1"/>
                </a:solidFill>
              </a:rPr>
              <a:t>Морського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відомства</a:t>
            </a:r>
            <a:r>
              <a:rPr lang="ru-RU" sz="1400" dirty="0">
                <a:solidFill>
                  <a:schemeClr val="tx1"/>
                </a:solidFill>
              </a:rPr>
              <a:t> в </a:t>
            </a:r>
            <a:r>
              <a:rPr lang="ru-RU" sz="1400" dirty="0" err="1">
                <a:solidFill>
                  <a:schemeClr val="tx1"/>
                </a:solidFill>
              </a:rPr>
              <a:t>Кронштадті</a:t>
            </a:r>
            <a:r>
              <a:rPr lang="ru-RU" sz="1400" dirty="0">
                <a:solidFill>
                  <a:schemeClr val="tx1"/>
                </a:solidFill>
              </a:rPr>
              <a:t> (1890-1900 </a:t>
            </a:r>
            <a:r>
              <a:rPr lang="en-US" sz="1400" dirty="0">
                <a:solidFill>
                  <a:schemeClr val="tx1"/>
                </a:solidFill>
              </a:rPr>
              <a:t>pp.), </a:t>
            </a:r>
            <a:r>
              <a:rPr lang="ru-RU" sz="1400" dirty="0" err="1">
                <a:solidFill>
                  <a:schemeClr val="tx1"/>
                </a:solidFill>
              </a:rPr>
              <a:t>професором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фізики</a:t>
            </a:r>
            <a:r>
              <a:rPr lang="ru-RU" sz="1400" dirty="0">
                <a:solidFill>
                  <a:schemeClr val="tx1"/>
                </a:solidFill>
              </a:rPr>
              <a:t> і директором </a:t>
            </a:r>
            <a:r>
              <a:rPr lang="ru-RU" sz="1400" dirty="0" err="1">
                <a:solidFill>
                  <a:schemeClr val="tx1"/>
                </a:solidFill>
              </a:rPr>
              <a:t>Петербурзького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електротехнічного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інституту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Sasha\Desktop\popov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4274"/>
            <a:ext cx="2308001" cy="331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3903" y="116632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</a:t>
            </a:r>
          </a:p>
          <a:p>
            <a:pPr marL="0" indent="0">
              <a:buNone/>
            </a:pPr>
            <a:endParaRPr lang="uk-UA" sz="1200" dirty="0"/>
          </a:p>
          <a:p>
            <a:pPr marL="0" indent="0">
              <a:buNone/>
            </a:pPr>
            <a:endParaRPr lang="uk-UA" sz="1200" dirty="0" smtClean="0"/>
          </a:p>
          <a:p>
            <a:pPr marL="0" indent="0">
              <a:buNone/>
            </a:pPr>
            <a:endParaRPr lang="uk-UA" sz="1200" dirty="0"/>
          </a:p>
          <a:p>
            <a:pPr marL="0" indent="0">
              <a:buNone/>
            </a:pPr>
            <a:endParaRPr lang="uk-UA" sz="1200" dirty="0" smtClean="0"/>
          </a:p>
          <a:p>
            <a:pPr marL="0" indent="0">
              <a:buNone/>
            </a:pPr>
            <a:endParaRPr lang="uk-UA" sz="1200" dirty="0"/>
          </a:p>
          <a:p>
            <a:pPr marL="0" indent="0">
              <a:buNone/>
            </a:pPr>
            <a:endParaRPr lang="uk-UA" sz="1200" dirty="0" smtClean="0"/>
          </a:p>
          <a:p>
            <a:pPr marL="0" indent="0">
              <a:buNone/>
            </a:pPr>
            <a:endParaRPr lang="uk-UA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Перші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наукові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дослідження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О.С.Попова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присвячені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аналізу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найвигіднішої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дії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динамоелектричної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машини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Після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опублікування</a:t>
            </a:r>
            <a:r>
              <a:rPr lang="ru-RU" sz="1200" dirty="0">
                <a:solidFill>
                  <a:schemeClr val="tx1"/>
                </a:solidFill>
              </a:rPr>
              <a:t> в 1888 р. </a:t>
            </a:r>
            <a:r>
              <a:rPr lang="ru-RU" sz="1200" dirty="0" err="1">
                <a:solidFill>
                  <a:schemeClr val="tx1"/>
                </a:solidFill>
              </a:rPr>
              <a:t>праць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Г.Герца</a:t>
            </a:r>
            <a:r>
              <a:rPr lang="ru-RU" sz="1200" dirty="0">
                <a:solidFill>
                  <a:schemeClr val="tx1"/>
                </a:solidFill>
              </a:rPr>
              <a:t> з </a:t>
            </a:r>
            <a:r>
              <a:rPr lang="ru-RU" sz="1200" dirty="0" err="1">
                <a:solidFill>
                  <a:schemeClr val="tx1"/>
                </a:solidFill>
              </a:rPr>
              <a:t>електродинаміки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О.С.Попов</a:t>
            </a:r>
            <a:r>
              <a:rPr lang="ru-RU" sz="1200" dirty="0">
                <a:solidFill>
                  <a:schemeClr val="tx1"/>
                </a:solidFill>
              </a:rPr>
              <a:t> почав </a:t>
            </a:r>
            <a:r>
              <a:rPr lang="ru-RU" sz="1200" dirty="0" err="1">
                <a:solidFill>
                  <a:schemeClr val="tx1"/>
                </a:solidFill>
              </a:rPr>
              <a:t>вивчати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електромагнітні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явища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читати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лекції</a:t>
            </a:r>
            <a:r>
              <a:rPr lang="ru-RU" sz="1200" dirty="0">
                <a:solidFill>
                  <a:schemeClr val="tx1"/>
                </a:solidFill>
              </a:rPr>
              <a:t> на тему: «</a:t>
            </a:r>
            <a:r>
              <a:rPr lang="ru-RU" sz="1200" dirty="0" err="1">
                <a:solidFill>
                  <a:schemeClr val="tx1"/>
                </a:solidFill>
              </a:rPr>
              <a:t>Найповніші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дослідження</a:t>
            </a:r>
            <a:r>
              <a:rPr lang="ru-RU" sz="1200" dirty="0">
                <a:solidFill>
                  <a:schemeClr val="tx1"/>
                </a:solidFill>
              </a:rPr>
              <a:t> про </a:t>
            </a:r>
            <a:r>
              <a:rPr lang="ru-RU" sz="1200" dirty="0" err="1">
                <a:solidFill>
                  <a:schemeClr val="tx1"/>
                </a:solidFill>
              </a:rPr>
              <a:t>співвідношення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між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світловими</a:t>
            </a:r>
            <a:r>
              <a:rPr lang="ru-RU" sz="1200" dirty="0">
                <a:solidFill>
                  <a:schemeClr val="tx1"/>
                </a:solidFill>
              </a:rPr>
              <a:t> і </a:t>
            </a:r>
            <a:r>
              <a:rPr lang="ru-RU" sz="1200" dirty="0" err="1">
                <a:solidFill>
                  <a:schemeClr val="tx1"/>
                </a:solidFill>
              </a:rPr>
              <a:t>електричними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явищами</a:t>
            </a:r>
            <a:r>
              <a:rPr lang="ru-RU" sz="1200" dirty="0">
                <a:solidFill>
                  <a:schemeClr val="tx1"/>
                </a:solidFill>
              </a:rPr>
              <a:t>». </a:t>
            </a:r>
            <a:r>
              <a:rPr lang="ru-RU" sz="1200" dirty="0" err="1">
                <a:solidFill>
                  <a:schemeClr val="tx1"/>
                </a:solidFill>
              </a:rPr>
              <a:t>Намагаючись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знайти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засоби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ефективного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демонстрування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дослідів</a:t>
            </a:r>
            <a:r>
              <a:rPr lang="ru-RU" sz="1200" dirty="0">
                <a:solidFill>
                  <a:schemeClr val="tx1"/>
                </a:solidFill>
              </a:rPr>
              <a:t> Герца перед великою </a:t>
            </a:r>
            <a:r>
              <a:rPr lang="ru-RU" sz="1200" dirty="0" err="1">
                <a:solidFill>
                  <a:schemeClr val="tx1"/>
                </a:solidFill>
              </a:rPr>
              <a:t>аудиторією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О.С.Попов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сконструював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більш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наочний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індикатор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електромагнітних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хвиль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які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випромінює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вібратор</a:t>
            </a:r>
            <a:r>
              <a:rPr lang="ru-RU" sz="1200" dirty="0">
                <a:solidFill>
                  <a:schemeClr val="tx1"/>
                </a:solidFill>
              </a:rPr>
              <a:t> Герца. Добре </a:t>
            </a:r>
            <a:r>
              <a:rPr lang="ru-RU" sz="1200" dirty="0" err="1">
                <a:solidFill>
                  <a:schemeClr val="tx1"/>
                </a:solidFill>
              </a:rPr>
              <a:t>розуміючи</a:t>
            </a:r>
            <a:r>
              <a:rPr lang="ru-RU" sz="1200" dirty="0">
                <a:solidFill>
                  <a:schemeClr val="tx1"/>
                </a:solidFill>
              </a:rPr>
              <a:t> потребу флоту в </a:t>
            </a:r>
            <a:r>
              <a:rPr lang="ru-RU" sz="1200" dirty="0" err="1">
                <a:solidFill>
                  <a:schemeClr val="tx1"/>
                </a:solidFill>
              </a:rPr>
              <a:t>засобах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бездротовой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сигналізації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він</a:t>
            </a:r>
            <a:r>
              <a:rPr lang="ru-RU" sz="1200" dirty="0">
                <a:solidFill>
                  <a:schemeClr val="tx1"/>
                </a:solidFill>
              </a:rPr>
              <a:t> на початку 90-х </a:t>
            </a:r>
            <a:r>
              <a:rPr lang="ru-RU" sz="1200" dirty="0" err="1">
                <a:solidFill>
                  <a:schemeClr val="tx1"/>
                </a:solidFill>
              </a:rPr>
              <a:t>років</a:t>
            </a:r>
            <a:r>
              <a:rPr lang="ru-RU" sz="1200" dirty="0">
                <a:solidFill>
                  <a:schemeClr val="tx1"/>
                </a:solidFill>
              </a:rPr>
              <a:t> поставив перед собою задачу </a:t>
            </a:r>
            <a:r>
              <a:rPr lang="ru-RU" sz="1200" dirty="0" err="1">
                <a:solidFill>
                  <a:schemeClr val="tx1"/>
                </a:solidFill>
              </a:rPr>
              <a:t>використання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електромагнітних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хвиль</a:t>
            </a:r>
            <a:r>
              <a:rPr lang="ru-RU" sz="1200" dirty="0">
                <a:solidFill>
                  <a:schemeClr val="tx1"/>
                </a:solidFill>
              </a:rPr>
              <a:t> для </a:t>
            </a:r>
            <a:r>
              <a:rPr lang="ru-RU" sz="1200" dirty="0" err="1">
                <a:solidFill>
                  <a:schemeClr val="tx1"/>
                </a:solidFill>
              </a:rPr>
              <a:t>сигналізації</a:t>
            </a:r>
            <a:r>
              <a:rPr lang="ru-RU" sz="1200" dirty="0">
                <a:solidFill>
                  <a:schemeClr val="tx1"/>
                </a:solidFill>
              </a:rPr>
              <a:t>: </a:t>
            </a:r>
            <a:r>
              <a:rPr lang="ru-RU" sz="1200" dirty="0" err="1">
                <a:solidFill>
                  <a:schemeClr val="tx1"/>
                </a:solidFill>
              </a:rPr>
              <a:t>пошук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достатньо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чутливого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індикатора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електромагнітних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хвиль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розробка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приладу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здатного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реєструвати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електромагнітні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хвилі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які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випромінює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вібратор</a:t>
            </a:r>
            <a:r>
              <a:rPr lang="ru-RU" sz="1200" dirty="0">
                <a:solidFill>
                  <a:schemeClr val="tx1"/>
                </a:solidFill>
              </a:rPr>
              <a:t> Герца. В </a:t>
            </a:r>
            <a:r>
              <a:rPr lang="ru-RU" sz="1200" dirty="0" err="1">
                <a:solidFill>
                  <a:schemeClr val="tx1"/>
                </a:solidFill>
              </a:rPr>
              <a:t>якості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індикатора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О.С.Попов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обрав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радіокондуктор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запропонований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французьким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фізиком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Е.Бранлі</a:t>
            </a:r>
            <a:r>
              <a:rPr lang="ru-RU" sz="1200" dirty="0">
                <a:solidFill>
                  <a:schemeClr val="tx1"/>
                </a:solidFill>
              </a:rPr>
              <a:t> і названий </a:t>
            </a:r>
            <a:r>
              <a:rPr lang="ru-RU" sz="1200" dirty="0" err="1">
                <a:solidFill>
                  <a:schemeClr val="tx1"/>
                </a:solidFill>
              </a:rPr>
              <a:t>пізніше</a:t>
            </a:r>
            <a:r>
              <a:rPr lang="ru-RU" sz="1200" dirty="0">
                <a:solidFill>
                  <a:schemeClr val="tx1"/>
                </a:solidFill>
              </a:rPr>
              <a:t> когерером. Когерер — </a:t>
            </a:r>
            <a:r>
              <a:rPr lang="ru-RU" sz="1200" dirty="0" err="1">
                <a:solidFill>
                  <a:schemeClr val="tx1"/>
                </a:solidFill>
              </a:rPr>
              <a:t>це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наповнена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металевим</a:t>
            </a:r>
            <a:r>
              <a:rPr lang="ru-RU" sz="1200" dirty="0">
                <a:solidFill>
                  <a:schemeClr val="tx1"/>
                </a:solidFill>
              </a:rPr>
              <a:t> порошком невелика </a:t>
            </a:r>
            <a:r>
              <a:rPr lang="ru-RU" sz="1200" dirty="0" err="1">
                <a:solidFill>
                  <a:schemeClr val="tx1"/>
                </a:solidFill>
              </a:rPr>
              <a:t>скляна</a:t>
            </a:r>
            <a:r>
              <a:rPr lang="ru-RU" sz="1200" dirty="0">
                <a:solidFill>
                  <a:schemeClr val="tx1"/>
                </a:solidFill>
              </a:rPr>
              <a:t> трубка з </a:t>
            </a:r>
            <a:r>
              <a:rPr lang="ru-RU" sz="1200" dirty="0" err="1">
                <a:solidFill>
                  <a:schemeClr val="tx1"/>
                </a:solidFill>
              </a:rPr>
              <a:t>двома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електродами</a:t>
            </a:r>
            <a:r>
              <a:rPr lang="ru-RU" sz="1200" dirty="0">
                <a:solidFill>
                  <a:schemeClr val="tx1"/>
                </a:solidFill>
              </a:rPr>
              <a:t> на </a:t>
            </a:r>
            <a:r>
              <a:rPr lang="ru-RU" sz="1200" dirty="0" err="1">
                <a:solidFill>
                  <a:schemeClr val="tx1"/>
                </a:solidFill>
              </a:rPr>
              <a:t>кінцях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Під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дією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електромагнітних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хвиль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електричний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опір</a:t>
            </a:r>
            <a:r>
              <a:rPr lang="ru-RU" sz="1200" dirty="0">
                <a:solidFill>
                  <a:schemeClr val="tx1"/>
                </a:solidFill>
              </a:rPr>
              <a:t> порошку </a:t>
            </a:r>
            <a:r>
              <a:rPr lang="ru-RU" sz="1200" dirty="0" err="1">
                <a:solidFill>
                  <a:schemeClr val="tx1"/>
                </a:solidFill>
              </a:rPr>
              <a:t>зменшувався</a:t>
            </a:r>
            <a:r>
              <a:rPr lang="ru-RU" sz="1200" dirty="0">
                <a:solidFill>
                  <a:schemeClr val="tx1"/>
                </a:solidFill>
              </a:rPr>
              <a:t>, і когерер </a:t>
            </a:r>
            <a:r>
              <a:rPr lang="ru-RU" sz="1200" dirty="0" err="1">
                <a:solidFill>
                  <a:schemeClr val="tx1"/>
                </a:solidFill>
              </a:rPr>
              <a:t>утрачав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чутливість</a:t>
            </a:r>
            <a:r>
              <a:rPr lang="ru-RU" sz="1200" dirty="0">
                <a:solidFill>
                  <a:schemeClr val="tx1"/>
                </a:solidFill>
              </a:rPr>
              <a:t>, яка при легкому </a:t>
            </a:r>
            <a:r>
              <a:rPr lang="ru-RU" sz="1200" dirty="0" err="1">
                <a:solidFill>
                  <a:schemeClr val="tx1"/>
                </a:solidFill>
              </a:rPr>
              <a:t>струшуванні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знову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відновлювалася</a:t>
            </a:r>
            <a:r>
              <a:rPr lang="ru-RU" sz="1200" dirty="0">
                <a:solidFill>
                  <a:schemeClr val="tx1"/>
                </a:solidFill>
              </a:rPr>
              <a:t>. У </a:t>
            </a:r>
            <a:r>
              <a:rPr lang="ru-RU" sz="1200" dirty="0" err="1">
                <a:solidFill>
                  <a:schemeClr val="tx1"/>
                </a:solidFill>
              </a:rPr>
              <a:t>результаті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копітких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експериментів</a:t>
            </a:r>
            <a:r>
              <a:rPr lang="ru-RU" sz="1200" dirty="0">
                <a:solidFill>
                  <a:schemeClr val="tx1"/>
                </a:solidFill>
              </a:rPr>
              <a:t> з когерером </a:t>
            </a:r>
            <a:r>
              <a:rPr lang="ru-RU" sz="1200" dirty="0" err="1">
                <a:solidFill>
                  <a:schemeClr val="tx1"/>
                </a:solidFill>
              </a:rPr>
              <a:t>О.С.Попов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зробив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його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досить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зручним</a:t>
            </a:r>
            <a:r>
              <a:rPr lang="ru-RU" sz="1200" dirty="0">
                <a:solidFill>
                  <a:schemeClr val="tx1"/>
                </a:solidFill>
              </a:rPr>
              <a:t> і </a:t>
            </a:r>
            <a:r>
              <a:rPr lang="ru-RU" sz="1200" dirty="0" err="1">
                <a:solidFill>
                  <a:schemeClr val="tx1"/>
                </a:solidFill>
              </a:rPr>
              <a:t>чутливим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індикатором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електромагнітних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хвиль</a:t>
            </a:r>
            <a:r>
              <a:rPr lang="ru-RU" sz="1200" dirty="0">
                <a:solidFill>
                  <a:schemeClr val="tx1"/>
                </a:solidFill>
              </a:rPr>
              <a:t>. На початку 1895 р. </a:t>
            </a:r>
            <a:r>
              <a:rPr lang="ru-RU" sz="1200" dirty="0" err="1">
                <a:solidFill>
                  <a:schemeClr val="tx1"/>
                </a:solidFill>
              </a:rPr>
              <a:t>було</a:t>
            </a:r>
            <a:r>
              <a:rPr lang="ru-RU" sz="1200" dirty="0">
                <a:solidFill>
                  <a:schemeClr val="tx1"/>
                </a:solidFill>
              </a:rPr>
              <a:t> створено «</a:t>
            </a:r>
            <a:r>
              <a:rPr lang="ru-RU" sz="1200" dirty="0" err="1">
                <a:solidFill>
                  <a:schemeClr val="tx1"/>
                </a:solidFill>
              </a:rPr>
              <a:t>прилад</a:t>
            </a:r>
            <a:r>
              <a:rPr lang="ru-RU" sz="1200" dirty="0">
                <a:solidFill>
                  <a:schemeClr val="tx1"/>
                </a:solidFill>
              </a:rPr>
              <a:t> для </a:t>
            </a:r>
            <a:r>
              <a:rPr lang="ru-RU" sz="1200" dirty="0" err="1">
                <a:solidFill>
                  <a:schemeClr val="tx1"/>
                </a:solidFill>
              </a:rPr>
              <a:t>виявлення</a:t>
            </a:r>
            <a:r>
              <a:rPr lang="ru-RU" sz="1200" dirty="0">
                <a:solidFill>
                  <a:schemeClr val="tx1"/>
                </a:solidFill>
              </a:rPr>
              <a:t> та </a:t>
            </a:r>
            <a:r>
              <a:rPr lang="ru-RU" sz="1200" dirty="0" err="1">
                <a:solidFill>
                  <a:schemeClr val="tx1"/>
                </a:solidFill>
              </a:rPr>
              <a:t>реєстрації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електричних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коливань</a:t>
            </a:r>
            <a:r>
              <a:rPr lang="ru-RU" sz="1200" dirty="0">
                <a:solidFill>
                  <a:schemeClr val="tx1"/>
                </a:solidFill>
              </a:rPr>
              <a:t>». </a:t>
            </a:r>
          </a:p>
        </p:txBody>
      </p:sp>
      <p:pic>
        <p:nvPicPr>
          <p:cNvPr id="2050" name="Picture 2" descr="C:\Users\Sasha\Desktop\popov20id206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79" y="343042"/>
            <a:ext cx="23241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sha\Desktop\opyt_p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354"/>
            <a:ext cx="4905376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7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332656"/>
            <a:ext cx="7125113" cy="9244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80"/>
            <a:ext cx="9144000" cy="6852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200" dirty="0" smtClean="0"/>
              <a:t>       </a:t>
            </a:r>
          </a:p>
          <a:p>
            <a:pPr marL="0" indent="0">
              <a:buNone/>
            </a:pPr>
            <a:endParaRPr lang="uk-UA" sz="1200" dirty="0"/>
          </a:p>
          <a:p>
            <a:pPr marL="0" indent="0">
              <a:buNone/>
            </a:pPr>
            <a:endParaRPr lang="uk-UA" sz="1200" dirty="0" smtClean="0"/>
          </a:p>
          <a:p>
            <a:pPr marL="0" indent="0">
              <a:buNone/>
            </a:pPr>
            <a:endParaRPr lang="uk-UA" sz="1200" dirty="0"/>
          </a:p>
          <a:p>
            <a:pPr marL="0" indent="0">
              <a:buNone/>
            </a:pPr>
            <a:endParaRPr lang="uk-UA" sz="1200" dirty="0" smtClean="0"/>
          </a:p>
          <a:p>
            <a:pPr marL="0" indent="0">
              <a:buNone/>
            </a:pPr>
            <a:endParaRPr lang="uk-UA" sz="1200" dirty="0"/>
          </a:p>
          <a:p>
            <a:pPr marL="0" indent="0">
              <a:buNone/>
            </a:pPr>
            <a:endParaRPr lang="uk-UA" sz="1200" dirty="0" smtClean="0"/>
          </a:p>
          <a:p>
            <a:pPr marL="0" indent="0">
              <a:buNone/>
            </a:pPr>
            <a:endParaRPr lang="uk-UA" sz="1200" dirty="0"/>
          </a:p>
          <a:p>
            <a:pPr marL="0" indent="0">
              <a:buNone/>
            </a:pPr>
            <a:endParaRPr lang="uk-UA" sz="1200" dirty="0" smtClean="0"/>
          </a:p>
          <a:p>
            <a:pPr marL="0" indent="0">
              <a:buNone/>
            </a:pPr>
            <a:endParaRPr lang="uk-UA" sz="1200" dirty="0"/>
          </a:p>
          <a:p>
            <a:pPr marL="0" indent="0">
              <a:buNone/>
            </a:pPr>
            <a:endParaRPr lang="uk-UA" sz="1200" dirty="0" smtClean="0"/>
          </a:p>
          <a:p>
            <a:pPr marL="0" indent="0">
              <a:buNone/>
            </a:pPr>
            <a:endParaRPr lang="uk-UA" sz="1200" dirty="0"/>
          </a:p>
          <a:p>
            <a:pPr marL="0" indent="0">
              <a:buNone/>
            </a:pPr>
            <a:r>
              <a:rPr lang="uk-UA" sz="1200" dirty="0" smtClean="0"/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До </a:t>
            </a:r>
            <a:r>
              <a:rPr lang="ru-RU" sz="1200" dirty="0" err="1">
                <a:solidFill>
                  <a:schemeClr val="tx1"/>
                </a:solidFill>
              </a:rPr>
              <a:t>весни</a:t>
            </a:r>
            <a:r>
              <a:rPr lang="ru-RU" sz="1200" dirty="0">
                <a:solidFill>
                  <a:schemeClr val="tx1"/>
                </a:solidFill>
              </a:rPr>
              <a:t> 1895 р. Попов </a:t>
            </a:r>
            <a:r>
              <a:rPr lang="ru-RU" sz="1200" dirty="0" err="1">
                <a:solidFill>
                  <a:schemeClr val="tx1"/>
                </a:solidFill>
              </a:rPr>
              <a:t>винайшов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чутливий</a:t>
            </a:r>
            <a:r>
              <a:rPr lang="ru-RU" sz="1200" dirty="0">
                <a:solidFill>
                  <a:schemeClr val="tx1"/>
                </a:solidFill>
              </a:rPr>
              <a:t> і </a:t>
            </a:r>
            <a:r>
              <a:rPr lang="ru-RU" sz="1200" dirty="0" err="1">
                <a:solidFill>
                  <a:schemeClr val="tx1"/>
                </a:solidFill>
              </a:rPr>
              <a:t>надійно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працюючий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радіоприймач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який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використовувався</a:t>
            </a:r>
            <a:r>
              <a:rPr lang="ru-RU" sz="1200" dirty="0">
                <a:solidFill>
                  <a:schemeClr val="tx1"/>
                </a:solidFill>
              </a:rPr>
              <a:t> для </a:t>
            </a:r>
            <a:r>
              <a:rPr lang="ru-RU" sz="1200" dirty="0" err="1">
                <a:solidFill>
                  <a:schemeClr val="tx1"/>
                </a:solidFill>
              </a:rPr>
              <a:t>бездротової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сигналізації</a:t>
            </a:r>
            <a:r>
              <a:rPr lang="ru-RU" sz="1200" dirty="0">
                <a:solidFill>
                  <a:schemeClr val="tx1"/>
                </a:solidFill>
              </a:rPr>
              <a:t> (</a:t>
            </a:r>
            <a:r>
              <a:rPr lang="ru-RU" sz="1200" dirty="0" err="1">
                <a:solidFill>
                  <a:schemeClr val="tx1"/>
                </a:solidFill>
              </a:rPr>
              <a:t>радіозв'язку</a:t>
            </a:r>
            <a:r>
              <a:rPr lang="ru-RU" sz="1200" dirty="0">
                <a:solidFill>
                  <a:schemeClr val="tx1"/>
                </a:solidFill>
              </a:rPr>
              <a:t>). </a:t>
            </a:r>
            <a:r>
              <a:rPr lang="ru-RU" sz="1200" dirty="0" err="1">
                <a:solidFill>
                  <a:schemeClr val="tx1"/>
                </a:solidFill>
              </a:rPr>
              <a:t>Під</a:t>
            </a:r>
            <a:r>
              <a:rPr lang="ru-RU" sz="1200" dirty="0">
                <a:solidFill>
                  <a:schemeClr val="tx1"/>
                </a:solidFill>
              </a:rPr>
              <a:t> час </a:t>
            </a:r>
            <a:r>
              <a:rPr lang="ru-RU" sz="1200" dirty="0" err="1">
                <a:solidFill>
                  <a:schemeClr val="tx1"/>
                </a:solidFill>
              </a:rPr>
              <a:t>проведення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дослідів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О.С.Попов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помітив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що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приєднання</a:t>
            </a:r>
            <a:r>
              <a:rPr lang="ru-RU" sz="1200" dirty="0">
                <a:solidFill>
                  <a:schemeClr val="tx1"/>
                </a:solidFill>
              </a:rPr>
              <a:t> до когерера вертикального </a:t>
            </a:r>
            <a:r>
              <a:rPr lang="ru-RU" sz="1200" dirty="0" err="1">
                <a:solidFill>
                  <a:schemeClr val="tx1"/>
                </a:solidFill>
              </a:rPr>
              <a:t>металевого</a:t>
            </a:r>
            <a:r>
              <a:rPr lang="ru-RU" sz="1200" dirty="0">
                <a:solidFill>
                  <a:schemeClr val="tx1"/>
                </a:solidFill>
              </a:rPr>
              <a:t> дроту (</a:t>
            </a:r>
            <a:r>
              <a:rPr lang="ru-RU" sz="1200" dirty="0" err="1">
                <a:solidFill>
                  <a:schemeClr val="tx1"/>
                </a:solidFill>
              </a:rPr>
              <a:t>антени</a:t>
            </a:r>
            <a:r>
              <a:rPr lang="ru-RU" sz="1200" dirty="0">
                <a:solidFill>
                  <a:schemeClr val="tx1"/>
                </a:solidFill>
              </a:rPr>
              <a:t>) </a:t>
            </a:r>
            <a:r>
              <a:rPr lang="ru-RU" sz="1200" dirty="0" err="1">
                <a:solidFill>
                  <a:schemeClr val="tx1"/>
                </a:solidFill>
              </a:rPr>
              <a:t>спричиняє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збільшення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відстані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надійного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прийому</a:t>
            </a:r>
            <a:r>
              <a:rPr lang="ru-RU" sz="1200" dirty="0">
                <a:solidFill>
                  <a:schemeClr val="tx1"/>
                </a:solidFill>
              </a:rPr>
              <a:t>. 7 </a:t>
            </a:r>
            <a:r>
              <a:rPr lang="ru-RU" sz="1200" dirty="0" err="1">
                <a:solidFill>
                  <a:schemeClr val="tx1"/>
                </a:solidFill>
              </a:rPr>
              <a:t>травня</a:t>
            </a:r>
            <a:r>
              <a:rPr lang="ru-RU" sz="1200" dirty="0">
                <a:solidFill>
                  <a:schemeClr val="tx1"/>
                </a:solidFill>
              </a:rPr>
              <a:t> 1895 р. на </a:t>
            </a:r>
            <a:r>
              <a:rPr lang="ru-RU" sz="1200" dirty="0" err="1">
                <a:solidFill>
                  <a:schemeClr val="tx1"/>
                </a:solidFill>
              </a:rPr>
              <a:t>засіданні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фізичного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відділення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Російського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фізико-хімічного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товариства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О.С.Попов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зробив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доповідь</a:t>
            </a:r>
            <a:r>
              <a:rPr lang="ru-RU" sz="1200" dirty="0">
                <a:solidFill>
                  <a:schemeClr val="tx1"/>
                </a:solidFill>
              </a:rPr>
              <a:t> про </a:t>
            </a:r>
            <a:r>
              <a:rPr lang="ru-RU" sz="1200" dirty="0" err="1">
                <a:solidFill>
                  <a:schemeClr val="tx1"/>
                </a:solidFill>
              </a:rPr>
              <a:t>винайдення</a:t>
            </a:r>
            <a:r>
              <a:rPr lang="ru-RU" sz="1200" dirty="0">
                <a:solidFill>
                  <a:schemeClr val="tx1"/>
                </a:solidFill>
              </a:rPr>
              <a:t> ним </a:t>
            </a:r>
            <a:r>
              <a:rPr lang="ru-RU" sz="1200" dirty="0" err="1">
                <a:solidFill>
                  <a:schemeClr val="tx1"/>
                </a:solidFill>
              </a:rPr>
              <a:t>бездротової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системи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зв'язку</a:t>
            </a:r>
            <a:r>
              <a:rPr lang="ru-RU" sz="1200" dirty="0">
                <a:solidFill>
                  <a:schemeClr val="tx1"/>
                </a:solidFill>
              </a:rPr>
              <a:t> і </a:t>
            </a:r>
            <a:r>
              <a:rPr lang="ru-RU" sz="1200" dirty="0" err="1">
                <a:solidFill>
                  <a:schemeClr val="tx1"/>
                </a:solidFill>
              </a:rPr>
              <a:t>продемонстрував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її</a:t>
            </a:r>
            <a:r>
              <a:rPr lang="ru-RU" sz="1200" dirty="0">
                <a:solidFill>
                  <a:schemeClr val="tx1"/>
                </a:solidFill>
              </a:rPr>
              <a:t> роботу. </a:t>
            </a:r>
            <a:r>
              <a:rPr lang="ru-RU" sz="1200" dirty="0" err="1">
                <a:solidFill>
                  <a:schemeClr val="tx1"/>
                </a:solidFill>
              </a:rPr>
              <a:t>Під</a:t>
            </a:r>
            <a:r>
              <a:rPr lang="ru-RU" sz="1200" dirty="0">
                <a:solidFill>
                  <a:schemeClr val="tx1"/>
                </a:solidFill>
              </a:rPr>
              <a:t> час </a:t>
            </a:r>
            <a:r>
              <a:rPr lang="ru-RU" sz="1200" dirty="0" err="1">
                <a:solidFill>
                  <a:schemeClr val="tx1"/>
                </a:solidFill>
              </a:rPr>
              <a:t>дослідів</a:t>
            </a:r>
            <a:r>
              <a:rPr lang="ru-RU" sz="1200" dirty="0">
                <a:solidFill>
                  <a:schemeClr val="tx1"/>
                </a:solidFill>
              </a:rPr>
              <a:t> у 1895 р. </a:t>
            </a:r>
            <a:r>
              <a:rPr lang="ru-RU" sz="1200" dirty="0" err="1">
                <a:solidFill>
                  <a:schemeClr val="tx1"/>
                </a:solidFill>
              </a:rPr>
              <a:t>О.С.Попов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зрозумів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що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його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приймач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реєструє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також</a:t>
            </a:r>
            <a:r>
              <a:rPr lang="ru-RU" sz="1200" dirty="0">
                <a:solidFill>
                  <a:schemeClr val="tx1"/>
                </a:solidFill>
              </a:rPr>
              <a:t> і </a:t>
            </a:r>
            <a:r>
              <a:rPr lang="ru-RU" sz="1200" dirty="0" err="1">
                <a:solidFill>
                  <a:schemeClr val="tx1"/>
                </a:solidFill>
              </a:rPr>
              <a:t>грозові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розряди</a:t>
            </a:r>
            <a:r>
              <a:rPr lang="ru-RU" sz="1200" dirty="0">
                <a:solidFill>
                  <a:schemeClr val="tx1"/>
                </a:solidFill>
              </a:rPr>
              <a:t>. Тому </a:t>
            </a:r>
            <a:r>
              <a:rPr lang="ru-RU" sz="1200" dirty="0" err="1">
                <a:solidFill>
                  <a:schemeClr val="tx1"/>
                </a:solidFill>
              </a:rPr>
              <a:t>він</a:t>
            </a:r>
            <a:r>
              <a:rPr lang="ru-RU" sz="1200" dirty="0">
                <a:solidFill>
                  <a:schemeClr val="tx1"/>
                </a:solidFill>
              </a:rPr>
              <a:t> створив </a:t>
            </a:r>
            <a:r>
              <a:rPr lang="ru-RU" sz="1200" dirty="0" err="1">
                <a:solidFill>
                  <a:schemeClr val="tx1"/>
                </a:solidFill>
              </a:rPr>
              <a:t>спеціальний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прилад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який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записував</a:t>
            </a:r>
            <a:r>
              <a:rPr lang="ru-RU" sz="1200" dirty="0">
                <a:solidFill>
                  <a:schemeClr val="tx1"/>
                </a:solidFill>
              </a:rPr>
              <a:t> на </a:t>
            </a:r>
            <a:r>
              <a:rPr lang="ru-RU" sz="1200" dirty="0" err="1">
                <a:solidFill>
                  <a:schemeClr val="tx1"/>
                </a:solidFill>
              </a:rPr>
              <a:t>рухому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паперову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стрічку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сигнали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що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утворювалися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під</a:t>
            </a:r>
            <a:r>
              <a:rPr lang="ru-RU" sz="1200" dirty="0">
                <a:solidFill>
                  <a:schemeClr val="tx1"/>
                </a:solidFill>
              </a:rPr>
              <a:t> час грози. </a:t>
            </a:r>
            <a:r>
              <a:rPr lang="ru-RU" sz="1200" dirty="0" err="1">
                <a:solidFill>
                  <a:schemeClr val="tx1"/>
                </a:solidFill>
              </a:rPr>
              <a:t>Цей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прилад</a:t>
            </a:r>
            <a:r>
              <a:rPr lang="ru-RU" sz="1200" dirty="0">
                <a:solidFill>
                  <a:schemeClr val="tx1"/>
                </a:solidFill>
              </a:rPr>
              <a:t>, названий </a:t>
            </a:r>
            <a:r>
              <a:rPr lang="ru-RU" sz="1200" dirty="0" err="1">
                <a:solidFill>
                  <a:schemeClr val="tx1"/>
                </a:solidFill>
              </a:rPr>
              <a:t>пізніше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грозовідмітчиком</a:t>
            </a:r>
            <a:r>
              <a:rPr lang="ru-RU" sz="1200" dirty="0">
                <a:solidFill>
                  <a:schemeClr val="tx1"/>
                </a:solidFill>
              </a:rPr>
              <a:t>, у 1895-1896 </a:t>
            </a:r>
            <a:r>
              <a:rPr lang="en-US" sz="1200" dirty="0">
                <a:solidFill>
                  <a:schemeClr val="tx1"/>
                </a:solidFill>
              </a:rPr>
              <a:t>pp. </a:t>
            </a:r>
            <a:r>
              <a:rPr lang="ru-RU" sz="1200" dirty="0" err="1">
                <a:solidFill>
                  <a:schemeClr val="tx1"/>
                </a:solidFill>
              </a:rPr>
              <a:t>використовувався</a:t>
            </a:r>
            <a:r>
              <a:rPr lang="ru-RU" sz="1200" dirty="0">
                <a:solidFill>
                  <a:schemeClr val="tx1"/>
                </a:solidFill>
              </a:rPr>
              <a:t> для </a:t>
            </a:r>
            <a:r>
              <a:rPr lang="ru-RU" sz="1200" dirty="0" err="1">
                <a:solidFill>
                  <a:schemeClr val="tx1"/>
                </a:solidFill>
              </a:rPr>
              <a:t>вивчення</a:t>
            </a:r>
            <a:r>
              <a:rPr lang="ru-RU" sz="1200" dirty="0">
                <a:solidFill>
                  <a:schemeClr val="tx1"/>
                </a:solidFill>
              </a:rPr>
              <a:t> характеру </a:t>
            </a:r>
            <a:r>
              <a:rPr lang="ru-RU" sz="1200" dirty="0" err="1">
                <a:solidFill>
                  <a:schemeClr val="tx1"/>
                </a:solidFill>
              </a:rPr>
              <a:t>атмосферних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завад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Приймач</a:t>
            </a:r>
            <a:r>
              <a:rPr lang="ru-RU" sz="1200" dirty="0">
                <a:solidFill>
                  <a:schemeClr val="tx1"/>
                </a:solidFill>
              </a:rPr>
              <a:t> Попова і </a:t>
            </a:r>
            <a:r>
              <a:rPr lang="ru-RU" sz="1200" dirty="0" err="1">
                <a:solidFill>
                  <a:schemeClr val="tx1"/>
                </a:solidFill>
              </a:rPr>
              <a:t>грозовідмітчик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зберігаються</a:t>
            </a:r>
            <a:r>
              <a:rPr lang="ru-RU" sz="1200" dirty="0">
                <a:solidFill>
                  <a:schemeClr val="tx1"/>
                </a:solidFill>
              </a:rPr>
              <a:t> в Центральному </a:t>
            </a:r>
            <a:r>
              <a:rPr lang="ru-RU" sz="1200" dirty="0" err="1">
                <a:solidFill>
                  <a:schemeClr val="tx1"/>
                </a:solidFill>
              </a:rPr>
              <a:t>музеї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зв'язку</a:t>
            </a:r>
            <a:r>
              <a:rPr lang="ru-RU" sz="1200" dirty="0">
                <a:solidFill>
                  <a:schemeClr val="tx1"/>
                </a:solidFill>
              </a:rPr>
              <a:t> в Санкт-</a:t>
            </a:r>
            <a:r>
              <a:rPr lang="ru-RU" sz="1200" dirty="0" err="1">
                <a:solidFill>
                  <a:schemeClr val="tx1"/>
                </a:solidFill>
              </a:rPr>
              <a:t>Петербурзі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С.Попов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займався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вдосконаленням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створених</a:t>
            </a:r>
            <a:r>
              <a:rPr lang="ru-RU" sz="1200" dirty="0">
                <a:solidFill>
                  <a:schemeClr val="tx1"/>
                </a:solidFill>
              </a:rPr>
              <a:t> ним </a:t>
            </a:r>
            <a:r>
              <a:rPr lang="ru-RU" sz="1200" dirty="0" err="1">
                <a:solidFill>
                  <a:schemeClr val="tx1"/>
                </a:solidFill>
              </a:rPr>
              <a:t>приладів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виступав</a:t>
            </a:r>
            <a:r>
              <a:rPr lang="ru-RU" sz="1200" dirty="0">
                <a:solidFill>
                  <a:schemeClr val="tx1"/>
                </a:solidFill>
              </a:rPr>
              <a:t> з </a:t>
            </a:r>
            <a:r>
              <a:rPr lang="ru-RU" sz="1200" dirty="0" err="1">
                <a:solidFill>
                  <a:schemeClr val="tx1"/>
                </a:solidFill>
              </a:rPr>
              <a:t>доповідями</a:t>
            </a:r>
            <a:r>
              <a:rPr lang="ru-RU" sz="1200" dirty="0">
                <a:solidFill>
                  <a:schemeClr val="tx1"/>
                </a:solidFill>
              </a:rPr>
              <a:t> і </a:t>
            </a:r>
            <a:r>
              <a:rPr lang="ru-RU" sz="1200" dirty="0" err="1">
                <a:solidFill>
                  <a:schemeClr val="tx1"/>
                </a:solidFill>
              </a:rPr>
              <a:t>демонстрував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їх</a:t>
            </a:r>
            <a:r>
              <a:rPr lang="ru-RU" sz="1200" dirty="0">
                <a:solidFill>
                  <a:schemeClr val="tx1"/>
                </a:solidFill>
              </a:rPr>
              <a:t> роботу. Весною 1897 р. </a:t>
            </a:r>
            <a:r>
              <a:rPr lang="ru-RU" sz="1200" dirty="0" err="1">
                <a:solidFill>
                  <a:schemeClr val="tx1"/>
                </a:solidFill>
              </a:rPr>
              <a:t>він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уперше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виявив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явище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відбивання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електромагнітних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хвиль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від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металевих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предметів</a:t>
            </a:r>
            <a:r>
              <a:rPr lang="ru-RU" sz="1200" dirty="0">
                <a:solidFill>
                  <a:schemeClr val="tx1"/>
                </a:solidFill>
              </a:rPr>
              <a:t> (</a:t>
            </a:r>
            <a:r>
              <a:rPr lang="ru-RU" sz="1200" dirty="0" err="1">
                <a:solidFill>
                  <a:schemeClr val="tx1"/>
                </a:solidFill>
              </a:rPr>
              <a:t>зокрема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кораблів</a:t>
            </a:r>
            <a:r>
              <a:rPr lang="ru-RU" sz="1200" dirty="0">
                <a:solidFill>
                  <a:schemeClr val="tx1"/>
                </a:solidFill>
              </a:rPr>
              <a:t>). </a:t>
            </a:r>
            <a:r>
              <a:rPr lang="ru-RU" sz="1200" dirty="0" err="1">
                <a:solidFill>
                  <a:schemeClr val="tx1"/>
                </a:solidFill>
              </a:rPr>
              <a:t>Це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відкриття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лягло</a:t>
            </a:r>
            <a:r>
              <a:rPr lang="ru-RU" sz="1200" dirty="0">
                <a:solidFill>
                  <a:schemeClr val="tx1"/>
                </a:solidFill>
              </a:rPr>
              <a:t> в основу </a:t>
            </a:r>
            <a:r>
              <a:rPr lang="ru-RU" sz="1200" dirty="0" err="1">
                <a:solidFill>
                  <a:schemeClr val="tx1"/>
                </a:solidFill>
              </a:rPr>
              <a:t>сучасної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радіолокації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err="1">
                <a:solidFill>
                  <a:schemeClr val="tx1"/>
                </a:solidFill>
              </a:rPr>
              <a:t>Під</a:t>
            </a:r>
            <a:r>
              <a:rPr lang="ru-RU" sz="1200" dirty="0">
                <a:solidFill>
                  <a:schemeClr val="tx1"/>
                </a:solidFill>
              </a:rPr>
              <a:t> час </a:t>
            </a:r>
            <a:r>
              <a:rPr lang="ru-RU" sz="1200" dirty="0" err="1">
                <a:solidFill>
                  <a:schemeClr val="tx1"/>
                </a:solidFill>
              </a:rPr>
              <a:t>дослідів</a:t>
            </a:r>
            <a:r>
              <a:rPr lang="ru-RU" sz="1200" dirty="0">
                <a:solidFill>
                  <a:schemeClr val="tx1"/>
                </a:solidFill>
              </a:rPr>
              <a:t> у 1897 р. </a:t>
            </a:r>
            <a:r>
              <a:rPr lang="ru-RU" sz="1200" dirty="0" err="1">
                <a:solidFill>
                  <a:schemeClr val="tx1"/>
                </a:solidFill>
              </a:rPr>
              <a:t>він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користувався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електромагнітними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хвилями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які</a:t>
            </a:r>
            <a:r>
              <a:rPr lang="ru-RU" sz="1200" dirty="0">
                <a:solidFill>
                  <a:schemeClr val="tx1"/>
                </a:solidFill>
              </a:rPr>
              <a:t> лежать на </a:t>
            </a:r>
            <a:r>
              <a:rPr lang="ru-RU" sz="1200" dirty="0" err="1">
                <a:solidFill>
                  <a:schemeClr val="tx1"/>
                </a:solidFill>
              </a:rPr>
              <a:t>межі</a:t>
            </a:r>
            <a:r>
              <a:rPr lang="ru-RU" sz="1200" dirty="0">
                <a:solidFill>
                  <a:schemeClr val="tx1"/>
                </a:solidFill>
              </a:rPr>
              <a:t> дециметрового й метрового </a:t>
            </a:r>
            <a:r>
              <a:rPr lang="ru-RU" sz="1200" dirty="0" err="1">
                <a:solidFill>
                  <a:schemeClr val="tx1"/>
                </a:solidFill>
              </a:rPr>
              <a:t>діапазонів</a:t>
            </a:r>
            <a:r>
              <a:rPr lang="ru-RU" sz="1200" dirty="0">
                <a:solidFill>
                  <a:schemeClr val="tx1"/>
                </a:solidFill>
              </a:rPr>
              <a:t>. До того часу </a:t>
            </a:r>
            <a:r>
              <a:rPr lang="ru-RU" sz="1200" dirty="0" err="1">
                <a:solidFill>
                  <a:schemeClr val="tx1"/>
                </a:solidFill>
              </a:rPr>
              <a:t>відносяться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роботи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О.С.Попова</a:t>
            </a:r>
            <a:r>
              <a:rPr lang="ru-RU" sz="1200" dirty="0">
                <a:solidFill>
                  <a:schemeClr val="tx1"/>
                </a:solidFill>
              </a:rPr>
              <a:t> з </a:t>
            </a:r>
            <a:r>
              <a:rPr lang="ru-RU" sz="1200" dirty="0" err="1">
                <a:solidFill>
                  <a:schemeClr val="tx1"/>
                </a:solidFill>
              </a:rPr>
              <a:t>вивчення</a:t>
            </a:r>
            <a:r>
              <a:rPr lang="ru-RU" sz="1200" dirty="0">
                <a:solidFill>
                  <a:schemeClr val="tx1"/>
                </a:solidFill>
              </a:rPr>
              <a:t> ним </a:t>
            </a:r>
            <a:r>
              <a:rPr lang="ru-RU" sz="1200" dirty="0" err="1">
                <a:solidFill>
                  <a:schemeClr val="tx1"/>
                </a:solidFill>
              </a:rPr>
              <a:t>рентгенівських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променів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ru-RU" sz="1200" dirty="0" err="1">
                <a:solidFill>
                  <a:schemeClr val="tx1"/>
                </a:solidFill>
              </a:rPr>
              <a:t>уперше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зроблені</a:t>
            </a:r>
            <a:r>
              <a:rPr lang="ru-RU" sz="1200" dirty="0">
                <a:solidFill>
                  <a:schemeClr val="tx1"/>
                </a:solidFill>
              </a:rPr>
              <a:t> ним у </a:t>
            </a:r>
            <a:r>
              <a:rPr lang="ru-RU" sz="1200" dirty="0" err="1">
                <a:solidFill>
                  <a:schemeClr val="tx1"/>
                </a:solidFill>
              </a:rPr>
              <a:t>Росії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рентгенівські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знімки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кінцівок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людини</a:t>
            </a:r>
            <a:r>
              <a:rPr lang="ru-RU" sz="1200" dirty="0">
                <a:solidFill>
                  <a:schemeClr val="tx1"/>
                </a:solidFill>
              </a:rPr>
              <a:t> та </a:t>
            </a:r>
            <a:r>
              <a:rPr lang="ru-RU" sz="1200" dirty="0" err="1">
                <a:solidFill>
                  <a:schemeClr val="tx1"/>
                </a:solidFill>
              </a:rPr>
              <a:t>предметів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074" name="Picture 2" descr="C:\Users\Sasha\Desktop\6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305"/>
            <a:ext cx="3333750" cy="36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sha\Desktop\033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3500"/>
            <a:ext cx="4406900" cy="37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8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90</TotalTime>
  <Words>1084</Words>
  <Application>Microsoft Office PowerPoint</Application>
  <PresentationFormat>Экран (4:3)</PresentationFormat>
  <Paragraphs>147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Sasha</cp:lastModifiedBy>
  <cp:revision>36</cp:revision>
  <dcterms:created xsi:type="dcterms:W3CDTF">2013-04-20T07:38:42Z</dcterms:created>
  <dcterms:modified xsi:type="dcterms:W3CDTF">2013-04-20T09:11:07Z</dcterms:modified>
</cp:coreProperties>
</file>