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6" r:id="rId3"/>
    <p:sldId id="265" r:id="rId4"/>
    <p:sldId id="266" r:id="rId5"/>
    <p:sldId id="267" r:id="rId6"/>
    <p:sldId id="269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4" d="100"/>
          <a:sy n="74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1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ru-RU" smtClean="0"/>
              <a:t>27.02.2015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ru-RU" smtClean="0"/>
              <a:t>27.02.2015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gray">
          <a:xfrm>
            <a:off x="-1588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 bwMode="black">
          <a:xfrm>
            <a:off x="-1588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7048" y="457200"/>
            <a:ext cx="9144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27.02.2015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27.02.2015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27.02.2015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ru-RU" smtClean="0"/>
              <a:pPr/>
              <a:t>27.02.2015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1152">
          <p15:clr>
            <a:srgbClr val="F26B43"/>
          </p15:clr>
        </p15:guide>
        <p15:guide id="5" orient="horz" pos="3840">
          <p15:clr>
            <a:srgbClr val="F26B43"/>
          </p15:clr>
        </p15:guide>
        <p15:guide id="6" orient="horz" pos="288">
          <p15:clr>
            <a:srgbClr val="F26B43"/>
          </p15:clr>
        </p15:guide>
        <p15:guide id="7" pos="6720">
          <p15:clr>
            <a:srgbClr val="F26B43"/>
          </p15:clr>
        </p15:guide>
        <p15:guide id="8" pos="960">
          <p15:clr>
            <a:srgbClr val="F26B43"/>
          </p15:clr>
        </p15:guide>
        <p15:guide id="9" pos="672">
          <p15:clr>
            <a:srgbClr val="F26B43"/>
          </p15:clr>
        </p15:guide>
        <p15:guide id="10" pos="7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Розвиток ядерної енергетики в Україні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79376" y="404664"/>
            <a:ext cx="91440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800" b="1" dirty="0">
                <a:solidFill>
                  <a:schemeClr val="bg1"/>
                </a:solidFill>
              </a:rPr>
              <a:t>Я́дерна енерге́тика</a:t>
            </a:r>
            <a:r>
              <a:rPr lang="vi-VN" sz="2800" dirty="0">
                <a:solidFill>
                  <a:schemeClr val="bg1"/>
                </a:solidFill>
              </a:rPr>
              <a:t> (</a:t>
            </a:r>
            <a:r>
              <a:rPr lang="vi-VN" sz="2800" i="1" dirty="0">
                <a:solidFill>
                  <a:schemeClr val="bg1"/>
                </a:solidFill>
              </a:rPr>
              <a:t>атомна енергетика</a:t>
            </a:r>
            <a:r>
              <a:rPr lang="vi-VN" sz="2800" dirty="0">
                <a:solidFill>
                  <a:schemeClr val="bg1"/>
                </a:solidFill>
              </a:rPr>
              <a:t>) — галузь енергетики, що використовує ядерну енергію для електрифікації </a:t>
            </a:r>
            <a:r>
              <a:rPr lang="vi-VN" sz="2800" dirty="0" smtClean="0">
                <a:solidFill>
                  <a:schemeClr val="bg1"/>
                </a:solidFill>
              </a:rPr>
              <a:t>і</a:t>
            </a:r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vi-VN" sz="2800" dirty="0" smtClean="0">
                <a:solidFill>
                  <a:schemeClr val="bg1"/>
                </a:solidFill>
              </a:rPr>
              <a:t>теплофікації</a:t>
            </a:r>
            <a:r>
              <a:rPr lang="vi-VN" sz="2800" dirty="0">
                <a:solidFill>
                  <a:schemeClr val="bg1"/>
                </a:solidFill>
              </a:rPr>
              <a:t>; область науки і техніки, що розробляє методи і засоби перетворення ядерної енергії в електричну і </a:t>
            </a:r>
            <a:r>
              <a:rPr lang="vi-VN" sz="2800" dirty="0" smtClean="0">
                <a:solidFill>
                  <a:schemeClr val="bg1"/>
                </a:solidFill>
              </a:rPr>
              <a:t>теплову</a:t>
            </a:r>
            <a:r>
              <a:rPr lang="uk-UA" sz="2800" dirty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424" y="188640"/>
            <a:ext cx="9372600" cy="1143000"/>
          </a:xfrm>
        </p:spPr>
        <p:txBody>
          <a:bodyPr/>
          <a:lstStyle/>
          <a:p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smtClean="0"/>
              <a:t>характеристика: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696" y="3789039"/>
            <a:ext cx="4464497" cy="2837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92" y="980728"/>
            <a:ext cx="9144000" cy="4267200"/>
          </a:xfrm>
        </p:spPr>
        <p:txBody>
          <a:bodyPr>
            <a:normAutofit/>
          </a:bodyPr>
          <a:lstStyle/>
          <a:p>
            <a:r>
              <a:rPr lang="ru-RU" dirty="0"/>
              <a:t>За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ядерних</a:t>
            </a:r>
            <a:r>
              <a:rPr lang="ru-RU" dirty="0"/>
              <a:t> </a:t>
            </a:r>
            <a:r>
              <a:rPr lang="ru-RU" dirty="0" err="1"/>
              <a:t>реакторів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посідає</a:t>
            </a:r>
            <a:r>
              <a:rPr lang="ru-RU" dirty="0"/>
              <a:t> </a:t>
            </a:r>
            <a:r>
              <a:rPr lang="ru-RU" dirty="0" err="1"/>
              <a:t>дев'яте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 у </a:t>
            </a:r>
            <a:r>
              <a:rPr lang="ru-RU" dirty="0" err="1"/>
              <a:t>світі</a:t>
            </a:r>
            <a:r>
              <a:rPr lang="ru-RU" dirty="0"/>
              <a:t> та </a:t>
            </a:r>
            <a:r>
              <a:rPr lang="ru-RU" dirty="0" err="1"/>
              <a:t>п'яте</a:t>
            </a:r>
            <a:r>
              <a:rPr lang="ru-RU" dirty="0"/>
              <a:t> в </a:t>
            </a:r>
            <a:r>
              <a:rPr lang="ru-RU" dirty="0" err="1"/>
              <a:t>Європі</a:t>
            </a:r>
            <a:r>
              <a:rPr lang="ru-RU" dirty="0"/>
              <a:t>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реактори</a:t>
            </a:r>
            <a:r>
              <a:rPr lang="ru-RU" dirty="0"/>
              <a:t> типу ВВЕР.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4 </a:t>
            </a:r>
            <a:r>
              <a:rPr lang="ru-RU" dirty="0" err="1"/>
              <a:t>атомних</a:t>
            </a:r>
            <a:r>
              <a:rPr lang="ru-RU" dirty="0"/>
              <a:t> </a:t>
            </a:r>
            <a:r>
              <a:rPr lang="ru-RU" dirty="0" err="1"/>
              <a:t>електростанцій</a:t>
            </a:r>
            <a:r>
              <a:rPr lang="ru-RU" dirty="0"/>
              <a:t> з </a:t>
            </a:r>
            <a:r>
              <a:rPr lang="ru-RU" dirty="0" smtClean="0"/>
              <a:t>15 </a:t>
            </a:r>
            <a:r>
              <a:rPr lang="ru-RU" dirty="0" err="1" smtClean="0"/>
              <a:t>енергоблоками</a:t>
            </a:r>
            <a:r>
              <a:rPr lang="ru-RU" dirty="0"/>
              <a:t>, одна з </a:t>
            </a:r>
            <a:r>
              <a:rPr lang="ru-RU" dirty="0" err="1"/>
              <a:t>яких</a:t>
            </a:r>
            <a:r>
              <a:rPr lang="ru-RU" dirty="0"/>
              <a:t>, </a:t>
            </a:r>
            <a:r>
              <a:rPr lang="ru-RU" dirty="0" err="1"/>
              <a:t>Запорізька</a:t>
            </a:r>
            <a:r>
              <a:rPr lang="ru-RU" dirty="0"/>
              <a:t> АЕС з 6 </a:t>
            </a:r>
            <a:r>
              <a:rPr lang="ru-RU" dirty="0" err="1"/>
              <a:t>енергоблоками</a:t>
            </a:r>
            <a:r>
              <a:rPr lang="ru-RU" dirty="0"/>
              <a:t> </a:t>
            </a:r>
            <a:r>
              <a:rPr lang="ru-RU" dirty="0" err="1"/>
              <a:t>загальною</a:t>
            </a:r>
            <a:r>
              <a:rPr lang="ru-RU" dirty="0"/>
              <a:t> </a:t>
            </a:r>
            <a:r>
              <a:rPr lang="ru-RU" dirty="0" err="1"/>
              <a:t>потужністю</a:t>
            </a:r>
            <a:r>
              <a:rPr lang="ru-RU" dirty="0"/>
              <a:t> в 6000 МВт є </a:t>
            </a:r>
            <a:r>
              <a:rPr lang="ru-RU" dirty="0" err="1"/>
              <a:t>найпотужнішою</a:t>
            </a:r>
            <a:r>
              <a:rPr lang="ru-RU" dirty="0"/>
              <a:t> в </a:t>
            </a:r>
            <a:r>
              <a:rPr lang="ru-RU" dirty="0" err="1"/>
              <a:t>Європі</a:t>
            </a:r>
            <a:r>
              <a:rPr lang="ru-RU" dirty="0"/>
              <a:t>. У 2009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відсоток</a:t>
            </a:r>
            <a:r>
              <a:rPr lang="ru-RU" dirty="0"/>
              <a:t> </a:t>
            </a:r>
            <a:r>
              <a:rPr lang="ru-RU" dirty="0" err="1"/>
              <a:t>ядерної</a:t>
            </a:r>
            <a:r>
              <a:rPr lang="ru-RU" dirty="0"/>
              <a:t> </a:t>
            </a:r>
            <a:r>
              <a:rPr lang="ru-RU" dirty="0" err="1"/>
              <a:t>енергетики</a:t>
            </a:r>
            <a:r>
              <a:rPr lang="ru-RU" dirty="0"/>
              <a:t> </a:t>
            </a:r>
            <a:r>
              <a:rPr lang="ru-RU" dirty="0" err="1"/>
              <a:t>склав</a:t>
            </a:r>
            <a:r>
              <a:rPr lang="ru-RU" dirty="0"/>
              <a:t> 48%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.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 АЕС </a:t>
            </a:r>
            <a:r>
              <a:rPr lang="ru-RU" dirty="0" err="1"/>
              <a:t>склала</a:t>
            </a:r>
            <a:r>
              <a:rPr lang="ru-RU" dirty="0"/>
              <a:t> </a:t>
            </a:r>
            <a:r>
              <a:rPr lang="ru-RU" dirty="0" smtClean="0"/>
              <a:t>13 835 </a:t>
            </a:r>
            <a:r>
              <a:rPr lang="ru-RU" dirty="0"/>
              <a:t>МВт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Управління</a:t>
            </a:r>
            <a:r>
              <a:rPr lang="ru-RU" dirty="0"/>
              <a:t> ядерною </a:t>
            </a:r>
            <a:r>
              <a:rPr lang="ru-RU" dirty="0" err="1"/>
              <a:t>промисловістю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представлено </a:t>
            </a:r>
            <a:r>
              <a:rPr lang="ru-RU" dirty="0" err="1"/>
              <a:t>Державним</a:t>
            </a:r>
            <a:r>
              <a:rPr lang="ru-RU" dirty="0"/>
              <a:t> </a:t>
            </a:r>
            <a:r>
              <a:rPr lang="ru-RU" dirty="0" smtClean="0"/>
              <a:t>департаментом </a:t>
            </a:r>
            <a:r>
              <a:rPr lang="ru-RU" dirty="0" err="1" smtClean="0"/>
              <a:t>ядерної</a:t>
            </a:r>
            <a:r>
              <a:rPr lang="ru-RU" dirty="0" smtClean="0"/>
              <a:t> </a:t>
            </a:r>
            <a:r>
              <a:rPr lang="ru-RU" dirty="0" err="1"/>
              <a:t>енергетики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частиною</a:t>
            </a:r>
            <a:r>
              <a:rPr lang="ru-RU" dirty="0"/>
              <a:t> 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енергетики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3789040"/>
            <a:ext cx="4320479" cy="2837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619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5360" y="548680"/>
            <a:ext cx="5328592" cy="5400600"/>
          </a:xfrm>
        </p:spPr>
        <p:txBody>
          <a:bodyPr>
            <a:normAutofit/>
          </a:bodyPr>
          <a:lstStyle/>
          <a:p>
            <a:r>
              <a:rPr lang="ru-RU" dirty="0" err="1"/>
              <a:t>Крім</a:t>
            </a:r>
            <a:r>
              <a:rPr lang="ru-RU" dirty="0"/>
              <a:t> того в 1996 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заснована 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ru-RU" dirty="0" err="1"/>
              <a:t>ядерної</a:t>
            </a:r>
            <a:r>
              <a:rPr lang="ru-RU" dirty="0"/>
              <a:t> </a:t>
            </a:r>
            <a:r>
              <a:rPr lang="ru-RU" dirty="0" err="1"/>
              <a:t>енергетики</a:t>
            </a:r>
            <a:r>
              <a:rPr lang="ru-RU" dirty="0"/>
              <a:t> «</a:t>
            </a:r>
            <a:r>
              <a:rPr lang="ru-RU" dirty="0" err="1"/>
              <a:t>Енергоатом</a:t>
            </a:r>
            <a:r>
              <a:rPr lang="ru-RU" dirty="0"/>
              <a:t>» для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енергозабезпечення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та </a:t>
            </a:r>
            <a:r>
              <a:rPr lang="ru-RU" dirty="0" err="1"/>
              <a:t>суспільного</a:t>
            </a:r>
            <a:r>
              <a:rPr lang="ru-RU" dirty="0"/>
              <a:t> сектору,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атомних</a:t>
            </a:r>
            <a:r>
              <a:rPr lang="ru-RU" dirty="0"/>
              <a:t> </a:t>
            </a:r>
            <a:r>
              <a:rPr lang="ru-RU" dirty="0" err="1"/>
              <a:t>електростанцій</a:t>
            </a:r>
            <a:r>
              <a:rPr lang="ru-RU" dirty="0"/>
              <a:t>,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конкурентоспроможності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енергетичного</a:t>
            </a:r>
            <a:r>
              <a:rPr lang="ru-RU" dirty="0"/>
              <a:t> ринку. «</a:t>
            </a:r>
            <a:r>
              <a:rPr lang="ru-RU" dirty="0" err="1"/>
              <a:t>Енергоатом</a:t>
            </a:r>
            <a:r>
              <a:rPr lang="ru-RU" dirty="0"/>
              <a:t>» </a:t>
            </a:r>
            <a:r>
              <a:rPr lang="ru-RU" dirty="0" err="1"/>
              <a:t>охоплювала</a:t>
            </a:r>
            <a:r>
              <a:rPr lang="ru-RU" dirty="0"/>
              <a:t> </a:t>
            </a:r>
            <a:r>
              <a:rPr lang="ru-RU" dirty="0" err="1"/>
              <a:t>п'ять</a:t>
            </a:r>
            <a:r>
              <a:rPr lang="ru-RU" dirty="0"/>
              <a:t> </a:t>
            </a:r>
            <a:r>
              <a:rPr lang="ru-RU" dirty="0" err="1"/>
              <a:t>атомних</a:t>
            </a:r>
            <a:r>
              <a:rPr lang="ru-RU" dirty="0"/>
              <a:t> </a:t>
            </a:r>
            <a:r>
              <a:rPr lang="ru-RU" dirty="0" err="1"/>
              <a:t>електростанцій</a:t>
            </a:r>
            <a:r>
              <a:rPr lang="ru-RU" dirty="0"/>
              <a:t>: </a:t>
            </a:r>
            <a:r>
              <a:rPr lang="ru-RU" dirty="0" err="1"/>
              <a:t>Запорізька</a:t>
            </a:r>
            <a:r>
              <a:rPr lang="ru-RU" dirty="0"/>
              <a:t> АЕС, </a:t>
            </a:r>
            <a:r>
              <a:rPr lang="ru-RU" dirty="0" err="1"/>
              <a:t>Південноукраїнська</a:t>
            </a:r>
            <a:r>
              <a:rPr lang="ru-RU" dirty="0"/>
              <a:t> АЕС, </a:t>
            </a:r>
            <a:r>
              <a:rPr lang="ru-RU" dirty="0" err="1"/>
              <a:t>Рівненська</a:t>
            </a:r>
            <a:r>
              <a:rPr lang="ru-RU" dirty="0"/>
              <a:t> АЕС, </a:t>
            </a:r>
            <a:r>
              <a:rPr lang="ru-RU" dirty="0" err="1"/>
              <a:t>Хмельницька</a:t>
            </a:r>
            <a:r>
              <a:rPr lang="ru-RU" dirty="0"/>
              <a:t> АЕС, </a:t>
            </a:r>
            <a:r>
              <a:rPr lang="ru-RU" dirty="0" err="1"/>
              <a:t>Чорнобильська</a:t>
            </a:r>
            <a:r>
              <a:rPr lang="ru-RU" dirty="0"/>
              <a:t> АЕС. </a:t>
            </a:r>
            <a:r>
              <a:rPr lang="ru-RU" dirty="0" err="1"/>
              <a:t>Відповідно</a:t>
            </a:r>
            <a:r>
              <a:rPr lang="ru-RU" dirty="0"/>
              <a:t> до Постанови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25 </a:t>
            </a:r>
            <a:r>
              <a:rPr lang="ru-RU" dirty="0" err="1"/>
              <a:t>квітня</a:t>
            </a:r>
            <a:r>
              <a:rPr lang="ru-RU" dirty="0"/>
              <a:t> 2001 р. </a:t>
            </a:r>
            <a:r>
              <a:rPr lang="ru-RU" dirty="0" err="1"/>
              <a:t>Чорнобильську</a:t>
            </a:r>
            <a:r>
              <a:rPr lang="ru-RU" dirty="0"/>
              <a:t> АЕС </a:t>
            </a:r>
            <a:r>
              <a:rPr lang="ru-RU" dirty="0" err="1"/>
              <a:t>виведено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складу НАЕК «</a:t>
            </a:r>
            <a:r>
              <a:rPr lang="ru-RU" dirty="0" err="1"/>
              <a:t>Енергоатом</a:t>
            </a:r>
            <a:r>
              <a:rPr lang="ru-RU" dirty="0"/>
              <a:t>».</a:t>
            </a:r>
          </a:p>
          <a:p>
            <a:r>
              <a:rPr lang="ru-RU" dirty="0"/>
              <a:t>У 2000 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атомні</a:t>
            </a:r>
            <a:r>
              <a:rPr lang="ru-RU" dirty="0"/>
              <a:t> </a:t>
            </a:r>
            <a:r>
              <a:rPr lang="ru-RU" dirty="0" err="1"/>
              <a:t>електростанції</a:t>
            </a:r>
            <a:r>
              <a:rPr lang="ru-RU" dirty="0"/>
              <a:t> </a:t>
            </a:r>
            <a:r>
              <a:rPr lang="ru-RU" dirty="0" err="1"/>
              <a:t>згенерували</a:t>
            </a:r>
            <a:r>
              <a:rPr lang="ru-RU" dirty="0"/>
              <a:t> 46,3 </a:t>
            </a:r>
            <a:r>
              <a:rPr lang="ru-RU" dirty="0" err="1"/>
              <a:t>відсотків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 </a:t>
            </a:r>
            <a:r>
              <a:rPr lang="ru-RU" dirty="0" err="1"/>
              <a:t>України</a:t>
            </a:r>
            <a:r>
              <a:rPr lang="ru-RU" baseline="30000" dirty="0"/>
              <a:t>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260648"/>
            <a:ext cx="307396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854" y="3789040"/>
            <a:ext cx="2990653" cy="2242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854" y="908720"/>
            <a:ext cx="3057128" cy="2292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931" y="2481990"/>
            <a:ext cx="2958976" cy="2006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4627469"/>
            <a:ext cx="2952328" cy="2163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526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-171400"/>
            <a:ext cx="9753600" cy="1143000"/>
          </a:xfrm>
        </p:spPr>
        <p:txBody>
          <a:bodyPr/>
          <a:lstStyle/>
          <a:p>
            <a:r>
              <a:rPr lang="ru-RU" dirty="0" err="1"/>
              <a:t>Історія</a:t>
            </a:r>
            <a:r>
              <a:rPr lang="ru-RU" dirty="0"/>
              <a:t> та </a:t>
            </a:r>
            <a:r>
              <a:rPr lang="ru-RU" dirty="0" err="1"/>
              <a:t>сучасний</a:t>
            </a:r>
            <a:r>
              <a:rPr lang="ru-RU" dirty="0"/>
              <a:t> стан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1124744"/>
            <a:ext cx="7056784" cy="518457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sz="2300" dirty="0"/>
              <a:t>1977-й </a:t>
            </a:r>
            <a:r>
              <a:rPr lang="ru-RU" sz="2300" dirty="0" err="1"/>
              <a:t>рік</a:t>
            </a:r>
            <a:r>
              <a:rPr lang="ru-RU" sz="2300" dirty="0"/>
              <a:t> — </a:t>
            </a:r>
            <a:r>
              <a:rPr lang="ru-RU" sz="2300" dirty="0" err="1"/>
              <a:t>рік</a:t>
            </a:r>
            <a:r>
              <a:rPr lang="ru-RU" sz="2300" dirty="0"/>
              <a:t> </a:t>
            </a:r>
            <a:r>
              <a:rPr lang="ru-RU" sz="2300" dirty="0" err="1"/>
              <a:t>народження</a:t>
            </a:r>
            <a:r>
              <a:rPr lang="ru-RU" sz="2300" dirty="0"/>
              <a:t> </a:t>
            </a:r>
            <a:r>
              <a:rPr lang="ru-RU" sz="2300" dirty="0" err="1"/>
              <a:t>української</a:t>
            </a:r>
            <a:r>
              <a:rPr lang="ru-RU" sz="2300" dirty="0"/>
              <a:t> </a:t>
            </a:r>
            <a:r>
              <a:rPr lang="ru-RU" sz="2300" dirty="0" err="1"/>
              <a:t>атомної</a:t>
            </a:r>
            <a:r>
              <a:rPr lang="ru-RU" sz="2300" dirty="0"/>
              <a:t> </a:t>
            </a:r>
            <a:r>
              <a:rPr lang="ru-RU" sz="2300" dirty="0" err="1"/>
              <a:t>енергетики</a:t>
            </a:r>
            <a:r>
              <a:rPr lang="ru-RU" sz="2300" dirty="0"/>
              <a:t>. У </a:t>
            </a:r>
            <a:r>
              <a:rPr lang="ru-RU" sz="2300" dirty="0" err="1"/>
              <a:t>промислову</a:t>
            </a:r>
            <a:r>
              <a:rPr lang="ru-RU" sz="2300" dirty="0"/>
              <a:t> </a:t>
            </a:r>
            <a:r>
              <a:rPr lang="ru-RU" sz="2300" dirty="0" err="1"/>
              <a:t>експлуатацію</a:t>
            </a:r>
            <a:r>
              <a:rPr lang="ru-RU" sz="2300" dirty="0"/>
              <a:t> введено перший </a:t>
            </a:r>
            <a:r>
              <a:rPr lang="ru-RU" sz="2300" dirty="0" err="1"/>
              <a:t>енергоблок</a:t>
            </a:r>
            <a:r>
              <a:rPr lang="ru-RU" sz="2300" dirty="0"/>
              <a:t> </a:t>
            </a:r>
            <a:r>
              <a:rPr lang="ru-RU" sz="2300" dirty="0" err="1"/>
              <a:t>Чорнобильської</a:t>
            </a:r>
            <a:r>
              <a:rPr lang="ru-RU" sz="2300" dirty="0"/>
              <a:t> АЕС з реактором РБМК-1000(1000 МВт). </a:t>
            </a:r>
            <a:r>
              <a:rPr lang="ru-RU" sz="2300" dirty="0" err="1"/>
              <a:t>Зростаюча</a:t>
            </a:r>
            <a:r>
              <a:rPr lang="ru-RU" sz="2300" dirty="0"/>
              <a:t> потреба в </a:t>
            </a:r>
            <a:r>
              <a:rPr lang="ru-RU" sz="2300" dirty="0" err="1"/>
              <a:t>електроенергії</a:t>
            </a:r>
            <a:r>
              <a:rPr lang="ru-RU" sz="2300" dirty="0"/>
              <a:t>, </a:t>
            </a:r>
            <a:r>
              <a:rPr lang="ru-RU" sz="2300" dirty="0" err="1"/>
              <a:t>прагнення</a:t>
            </a:r>
            <a:r>
              <a:rPr lang="ru-RU" sz="2300" dirty="0"/>
              <a:t> </a:t>
            </a:r>
            <a:r>
              <a:rPr lang="ru-RU" sz="2300" dirty="0" err="1"/>
              <a:t>замінити</a:t>
            </a:r>
            <a:r>
              <a:rPr lang="ru-RU" sz="2300" dirty="0"/>
              <a:t> </a:t>
            </a:r>
            <a:r>
              <a:rPr lang="ru-RU" sz="2300" dirty="0" err="1"/>
              <a:t>теплові</a:t>
            </a:r>
            <a:r>
              <a:rPr lang="ru-RU" sz="2300" dirty="0"/>
              <a:t> та </a:t>
            </a:r>
            <a:r>
              <a:rPr lang="ru-RU" sz="2300" dirty="0" err="1"/>
              <a:t>гідроелектростанції</a:t>
            </a:r>
            <a:r>
              <a:rPr lang="ru-RU" sz="2300" dirty="0"/>
              <a:t> на </a:t>
            </a:r>
            <a:r>
              <a:rPr lang="ru-RU" sz="2300" dirty="0" err="1"/>
              <a:t>потужніші</a:t>
            </a:r>
            <a:r>
              <a:rPr lang="ru-RU" sz="2300" dirty="0"/>
              <a:t> — </a:t>
            </a:r>
            <a:r>
              <a:rPr lang="ru-RU" sz="2300" dirty="0" err="1"/>
              <a:t>атомні</a:t>
            </a:r>
            <a:r>
              <a:rPr lang="ru-RU" sz="2300" dirty="0"/>
              <a:t>, </a:t>
            </a:r>
            <a:r>
              <a:rPr lang="ru-RU" sz="2300" dirty="0" err="1"/>
              <a:t>сприяли</a:t>
            </a:r>
            <a:r>
              <a:rPr lang="ru-RU" sz="2300" dirty="0"/>
              <a:t> </a:t>
            </a:r>
            <a:r>
              <a:rPr lang="ru-RU" sz="2300" dirty="0" err="1"/>
              <a:t>їх</a:t>
            </a:r>
            <a:r>
              <a:rPr lang="ru-RU" sz="2300" dirty="0"/>
              <a:t> </a:t>
            </a:r>
            <a:r>
              <a:rPr lang="ru-RU" sz="2300" dirty="0" err="1"/>
              <a:t>швидкому</a:t>
            </a:r>
            <a:r>
              <a:rPr lang="ru-RU" sz="2300" dirty="0"/>
              <a:t> </a:t>
            </a:r>
            <a:r>
              <a:rPr lang="ru-RU" sz="2300" dirty="0" err="1"/>
              <a:t>будівництву</a:t>
            </a:r>
            <a:r>
              <a:rPr lang="ru-RU" sz="2300" dirty="0"/>
              <a:t>. На час </a:t>
            </a:r>
            <a:r>
              <a:rPr lang="ru-RU" sz="2300" dirty="0" err="1"/>
              <a:t>техногенної</a:t>
            </a:r>
            <a:r>
              <a:rPr lang="ru-RU" sz="2300" dirty="0"/>
              <a:t> </a:t>
            </a:r>
            <a:r>
              <a:rPr lang="ru-RU" sz="2300" dirty="0" err="1"/>
              <a:t>аварії</a:t>
            </a:r>
            <a:r>
              <a:rPr lang="ru-RU" sz="2300" dirty="0"/>
              <a:t> на 4-му </a:t>
            </a:r>
            <a:r>
              <a:rPr lang="ru-RU" sz="2300" dirty="0" err="1"/>
              <a:t>блоці</a:t>
            </a:r>
            <a:r>
              <a:rPr lang="ru-RU" sz="2300" dirty="0"/>
              <a:t> </a:t>
            </a:r>
            <a:r>
              <a:rPr lang="ru-RU" sz="2300" dirty="0" err="1"/>
              <a:t>Чорнобильської</a:t>
            </a:r>
            <a:r>
              <a:rPr lang="ru-RU" sz="2300" dirty="0"/>
              <a:t> АЕС (</a:t>
            </a:r>
            <a:r>
              <a:rPr lang="ru-RU" sz="2300" dirty="0" err="1"/>
              <a:t>квітень</a:t>
            </a:r>
            <a:r>
              <a:rPr lang="ru-RU" sz="2300" dirty="0"/>
              <a:t> 1986) в </a:t>
            </a:r>
            <a:r>
              <a:rPr lang="ru-RU" sz="2300" dirty="0" err="1"/>
              <a:t>Україні</a:t>
            </a:r>
            <a:r>
              <a:rPr lang="ru-RU" sz="2300" dirty="0"/>
              <a:t> </a:t>
            </a:r>
            <a:r>
              <a:rPr lang="ru-RU" sz="2300" dirty="0" err="1"/>
              <a:t>перебувало</a:t>
            </a:r>
            <a:r>
              <a:rPr lang="ru-RU" sz="2300" dirty="0"/>
              <a:t> в </a:t>
            </a:r>
            <a:r>
              <a:rPr lang="ru-RU" sz="2300" dirty="0" err="1"/>
              <a:t>експлуатації</a:t>
            </a:r>
            <a:r>
              <a:rPr lang="ru-RU" sz="2300" dirty="0"/>
              <a:t> 10 </a:t>
            </a:r>
            <a:r>
              <a:rPr lang="ru-RU" sz="2300" dirty="0" err="1"/>
              <a:t>енергоблоків</a:t>
            </a:r>
            <a:r>
              <a:rPr lang="ru-RU" sz="2300" dirty="0"/>
              <a:t>, 8 з </a:t>
            </a:r>
            <a:r>
              <a:rPr lang="ru-RU" sz="2300" dirty="0" err="1"/>
              <a:t>яких</a:t>
            </a:r>
            <a:r>
              <a:rPr lang="ru-RU" sz="2300" dirty="0"/>
              <a:t> </a:t>
            </a:r>
            <a:r>
              <a:rPr lang="ru-RU" sz="2300" dirty="0" err="1"/>
              <a:t>потужністю</a:t>
            </a:r>
            <a:r>
              <a:rPr lang="ru-RU" sz="2300" dirty="0"/>
              <a:t> 1000 МВт.</a:t>
            </a:r>
          </a:p>
          <a:p>
            <a:pPr>
              <a:lnSpc>
                <a:spcPct val="120000"/>
              </a:lnSpc>
            </a:pPr>
            <a:r>
              <a:rPr lang="ru-RU" sz="2300" dirty="0"/>
              <a:t>У 1986 та в 1990 роках — Верховною Радою УРСР </a:t>
            </a:r>
            <a:r>
              <a:rPr lang="ru-RU" sz="2300" dirty="0" err="1"/>
              <a:t>було</a:t>
            </a:r>
            <a:r>
              <a:rPr lang="ru-RU" sz="2300" dirty="0"/>
              <a:t> </a:t>
            </a:r>
            <a:r>
              <a:rPr lang="ru-RU" sz="2300" dirty="0" err="1"/>
              <a:t>впроваджено</a:t>
            </a:r>
            <a:r>
              <a:rPr lang="ru-RU" sz="2300" dirty="0"/>
              <a:t> </a:t>
            </a:r>
            <a:r>
              <a:rPr lang="ru-RU" sz="2300" dirty="0" err="1"/>
              <a:t>мораторії</a:t>
            </a:r>
            <a:r>
              <a:rPr lang="ru-RU" sz="2300" dirty="0"/>
              <a:t> на </a:t>
            </a:r>
            <a:r>
              <a:rPr lang="ru-RU" sz="2300" dirty="0" err="1"/>
              <a:t>будівництво</a:t>
            </a:r>
            <a:r>
              <a:rPr lang="ru-RU" sz="2300" dirty="0"/>
              <a:t> </a:t>
            </a:r>
            <a:r>
              <a:rPr lang="ru-RU" sz="2300" dirty="0" err="1"/>
              <a:t>нових</a:t>
            </a:r>
            <a:r>
              <a:rPr lang="ru-RU" sz="2300" dirty="0"/>
              <a:t> АЕС (в 1990 на 5-ть </a:t>
            </a:r>
            <a:r>
              <a:rPr lang="ru-RU" sz="2300" dirty="0" err="1"/>
              <a:t>років</a:t>
            </a:r>
            <a:r>
              <a:rPr lang="ru-RU" sz="2300" dirty="0" smtClean="0"/>
              <a:t>).</a:t>
            </a:r>
            <a:r>
              <a:rPr lang="ru-RU" sz="2300" dirty="0"/>
              <a:t> 21 </a:t>
            </a:r>
            <a:r>
              <a:rPr lang="ru-RU" sz="2300" dirty="0" err="1"/>
              <a:t>жовтня</a:t>
            </a:r>
            <a:r>
              <a:rPr lang="ru-RU" sz="2300" dirty="0"/>
              <a:t> 1993 року </a:t>
            </a:r>
            <a:r>
              <a:rPr lang="ru-RU" sz="2300" dirty="0" err="1"/>
              <a:t>мораторій</a:t>
            </a:r>
            <a:r>
              <a:rPr lang="ru-RU" sz="2300" dirty="0"/>
              <a:t> </a:t>
            </a:r>
            <a:r>
              <a:rPr lang="ru-RU" sz="2300" dirty="0" err="1"/>
              <a:t>було</a:t>
            </a:r>
            <a:r>
              <a:rPr lang="ru-RU" sz="2300" dirty="0"/>
              <a:t> </a:t>
            </a:r>
            <a:r>
              <a:rPr lang="ru-RU" sz="2300" dirty="0" err="1"/>
              <a:t>знято</a:t>
            </a:r>
            <a:r>
              <a:rPr lang="ru-RU" sz="2300" dirty="0"/>
              <a:t> Верховною Радою </a:t>
            </a:r>
            <a:r>
              <a:rPr lang="ru-RU" sz="2300" dirty="0" err="1" smtClean="0"/>
              <a:t>України</a:t>
            </a:r>
            <a:r>
              <a:rPr lang="ru-RU" sz="2300" dirty="0" smtClean="0"/>
              <a:t>. </a:t>
            </a:r>
            <a:r>
              <a:rPr lang="ru-RU" sz="2300" dirty="0" err="1"/>
              <a:t>Мораторії</a:t>
            </a:r>
            <a:r>
              <a:rPr lang="ru-RU" sz="2300" dirty="0"/>
              <a:t> не </a:t>
            </a:r>
            <a:r>
              <a:rPr lang="ru-RU" sz="2300" dirty="0" err="1"/>
              <a:t>стосувалися</a:t>
            </a:r>
            <a:r>
              <a:rPr lang="ru-RU" sz="2300" dirty="0"/>
              <a:t> </a:t>
            </a:r>
            <a:r>
              <a:rPr lang="ru-RU" sz="2300" dirty="0" err="1"/>
              <a:t>енергоблоків</a:t>
            </a:r>
            <a:r>
              <a:rPr lang="ru-RU" sz="2300" dirty="0"/>
              <a:t>, </a:t>
            </a:r>
            <a:r>
              <a:rPr lang="ru-RU" sz="2300" dirty="0" err="1"/>
              <a:t>які</a:t>
            </a:r>
            <a:r>
              <a:rPr lang="ru-RU" sz="2300" dirty="0"/>
              <a:t> </a:t>
            </a:r>
            <a:r>
              <a:rPr lang="ru-RU" sz="2300" dirty="0" err="1"/>
              <a:t>були</a:t>
            </a:r>
            <a:r>
              <a:rPr lang="ru-RU" sz="2300" dirty="0"/>
              <a:t> в </a:t>
            </a:r>
            <a:r>
              <a:rPr lang="ru-RU" sz="2300" dirty="0" err="1"/>
              <a:t>процесі</a:t>
            </a:r>
            <a:r>
              <a:rPr lang="ru-RU" sz="2300" dirty="0"/>
              <a:t> </a:t>
            </a:r>
            <a:r>
              <a:rPr lang="ru-RU" sz="2300" dirty="0" err="1"/>
              <a:t>будівництва</a:t>
            </a:r>
            <a:r>
              <a:rPr lang="ru-RU" sz="2300" dirty="0"/>
              <a:t>, тому з 1986 по 1990 </a:t>
            </a:r>
            <a:r>
              <a:rPr lang="ru-RU" sz="2300" dirty="0" err="1"/>
              <a:t>було</a:t>
            </a:r>
            <a:r>
              <a:rPr lang="ru-RU" sz="2300" dirty="0"/>
              <a:t> введено в </a:t>
            </a:r>
            <a:r>
              <a:rPr lang="ru-RU" sz="2300" dirty="0" err="1"/>
              <a:t>експлуатацію</a:t>
            </a:r>
            <a:r>
              <a:rPr lang="ru-RU" sz="2300" dirty="0"/>
              <a:t> 6 </a:t>
            </a:r>
            <a:r>
              <a:rPr lang="ru-RU" sz="2300" dirty="0" err="1"/>
              <a:t>атомних</a:t>
            </a:r>
            <a:r>
              <a:rPr lang="ru-RU" sz="2300" dirty="0"/>
              <a:t> </a:t>
            </a:r>
            <a:r>
              <a:rPr lang="ru-RU" sz="2300" dirty="0" err="1"/>
              <a:t>блоків</a:t>
            </a:r>
            <a:r>
              <a:rPr lang="ru-RU" sz="2300" dirty="0"/>
              <a:t> </a:t>
            </a:r>
            <a:r>
              <a:rPr lang="ru-RU" sz="2300" dirty="0" err="1"/>
              <a:t>потужністю</a:t>
            </a:r>
            <a:r>
              <a:rPr lang="ru-RU" sz="2300" dirty="0"/>
              <a:t> 1000 МВт </a:t>
            </a:r>
            <a:r>
              <a:rPr lang="ru-RU" sz="2300" dirty="0" err="1"/>
              <a:t>кожний</a:t>
            </a:r>
            <a:r>
              <a:rPr lang="ru-RU" sz="2300" dirty="0"/>
              <a:t>: три на </a:t>
            </a:r>
            <a:r>
              <a:rPr lang="ru-RU" sz="2300" dirty="0" err="1"/>
              <a:t>Запорізькій</a:t>
            </a:r>
            <a:r>
              <a:rPr lang="ru-RU" sz="2300" dirty="0"/>
              <a:t> АЕС і по одному на </a:t>
            </a:r>
            <a:r>
              <a:rPr lang="ru-RU" sz="2300" dirty="0" err="1"/>
              <a:t>Південно-Українській</a:t>
            </a:r>
            <a:r>
              <a:rPr lang="ru-RU" sz="2300" dirty="0"/>
              <a:t>, </a:t>
            </a:r>
            <a:r>
              <a:rPr lang="ru-RU" sz="2300" dirty="0" err="1"/>
              <a:t>Рівненській</a:t>
            </a:r>
            <a:r>
              <a:rPr lang="ru-RU" sz="2300" dirty="0"/>
              <a:t> та </a:t>
            </a:r>
            <a:r>
              <a:rPr lang="ru-RU" sz="2300" dirty="0" err="1"/>
              <a:t>Хмельницькій</a:t>
            </a:r>
            <a:r>
              <a:rPr lang="ru-RU" sz="2300" dirty="0"/>
              <a:t> АЕС. На час </a:t>
            </a:r>
            <a:r>
              <a:rPr lang="ru-RU" sz="2300" dirty="0" err="1"/>
              <a:t>здобуття</a:t>
            </a:r>
            <a:r>
              <a:rPr lang="ru-RU" sz="2300" dirty="0"/>
              <a:t> </a:t>
            </a:r>
            <a:r>
              <a:rPr lang="ru-RU" sz="2300" dirty="0" err="1"/>
              <a:t>незалежності</a:t>
            </a:r>
            <a:r>
              <a:rPr lang="ru-RU" sz="2300" dirty="0"/>
              <a:t> (</a:t>
            </a:r>
            <a:r>
              <a:rPr lang="ru-RU" sz="2300" dirty="0" err="1"/>
              <a:t>серпень</a:t>
            </a:r>
            <a:r>
              <a:rPr lang="ru-RU" sz="2300" dirty="0"/>
              <a:t> 1991 р.) в </a:t>
            </a:r>
            <a:r>
              <a:rPr lang="ru-RU" sz="2300" dirty="0" err="1"/>
              <a:t>Україні</a:t>
            </a:r>
            <a:r>
              <a:rPr lang="ru-RU" sz="2300" dirty="0"/>
              <a:t> </a:t>
            </a:r>
            <a:r>
              <a:rPr lang="ru-RU" sz="2300" dirty="0" err="1"/>
              <a:t>працювало</a:t>
            </a:r>
            <a:r>
              <a:rPr lang="ru-RU" sz="2300" dirty="0"/>
              <a:t> 15 </a:t>
            </a:r>
            <a:r>
              <a:rPr lang="ru-RU" sz="2300" dirty="0" err="1"/>
              <a:t>енергоблоків</a:t>
            </a:r>
            <a:r>
              <a:rPr lang="ru-RU" sz="2300" dirty="0"/>
              <a:t> на 5 </a:t>
            </a:r>
            <a:r>
              <a:rPr lang="ru-RU" sz="2300" dirty="0" err="1"/>
              <a:t>атомних</a:t>
            </a:r>
            <a:r>
              <a:rPr lang="ru-RU" sz="2300" dirty="0"/>
              <a:t> </a:t>
            </a:r>
            <a:r>
              <a:rPr lang="ru-RU" sz="2300" dirty="0" err="1"/>
              <a:t>електростанціях</a:t>
            </a:r>
            <a:r>
              <a:rPr lang="ru-RU" sz="2300" dirty="0"/>
              <a:t>,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620688"/>
            <a:ext cx="3895328" cy="2596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67" y="3717032"/>
            <a:ext cx="3925213" cy="2453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302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488" y="-603448"/>
            <a:ext cx="8495928" cy="2269159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accent1"/>
                </a:solidFill>
              </a:rPr>
              <a:t>Енергогенеруючі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українські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accent1"/>
                </a:solidFill>
              </a:rPr>
              <a:t>АЕС: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360" y="1844824"/>
            <a:ext cx="9144000" cy="1506537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uk-UA" sz="2800" dirty="0" smtClean="0">
                <a:solidFill>
                  <a:schemeClr val="tx1"/>
                </a:solidFill>
              </a:rPr>
              <a:t>- Запорізька АЕС;</a:t>
            </a:r>
            <a:r>
              <a:rPr lang="uk-UA" sz="2800" b="1" dirty="0" smtClean="0">
                <a:solidFill>
                  <a:schemeClr val="tx1"/>
                </a:solidFill>
              </a:rPr>
              <a:t/>
            </a:r>
            <a:br>
              <a:rPr lang="uk-UA" sz="2800" b="1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- Південноукраїнська АЕС;</a:t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- Рівненська АЕС;</a:t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- Хмельницька АЕС;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42365" y="3140968"/>
            <a:ext cx="38884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+mj-lt"/>
              </a:rPr>
              <a:t>-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 err="1" smtClean="0">
                <a:latin typeface="+mj-lt"/>
              </a:rPr>
              <a:t>Чорнобильська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АЕС з 2000 року не </a:t>
            </a:r>
            <a:r>
              <a:rPr lang="ru-RU" sz="2000" dirty="0" err="1">
                <a:latin typeface="+mj-lt"/>
              </a:rPr>
              <a:t>генерує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енергії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всі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енергоблоки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зупинені</a:t>
            </a:r>
            <a:r>
              <a:rPr lang="ru-RU" sz="2000" dirty="0">
                <a:latin typeface="+mj-lt"/>
              </a:rPr>
              <a:t> і </a:t>
            </a:r>
            <a:r>
              <a:rPr lang="ru-RU" sz="2000" dirty="0" err="1">
                <a:latin typeface="+mj-lt"/>
              </a:rPr>
              <a:t>ведуться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роботи</a:t>
            </a:r>
            <a:r>
              <a:rPr lang="ru-RU" sz="2000" dirty="0">
                <a:latin typeface="+mj-lt"/>
              </a:rPr>
              <a:t> по </a:t>
            </a:r>
            <a:r>
              <a:rPr lang="ru-RU" sz="2000" dirty="0" err="1">
                <a:latin typeface="+mj-lt"/>
              </a:rPr>
              <a:t>повному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виводу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її</a:t>
            </a:r>
            <a:r>
              <a:rPr lang="ru-RU" sz="2000" dirty="0">
                <a:latin typeface="+mj-lt"/>
              </a:rPr>
              <a:t> з </a:t>
            </a:r>
            <a:r>
              <a:rPr lang="ru-RU" sz="2000" dirty="0" err="1">
                <a:latin typeface="+mj-lt"/>
              </a:rPr>
              <a:t>експлуатації</a:t>
            </a:r>
            <a:r>
              <a:rPr lang="ru-RU" sz="2000" dirty="0">
                <a:latin typeface="+mj-lt"/>
              </a:rPr>
              <a:t> та </a:t>
            </a:r>
            <a:r>
              <a:rPr lang="ru-RU" sz="2000" dirty="0" err="1">
                <a:latin typeface="+mj-lt"/>
              </a:rPr>
              <a:t>усунення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всіх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екологічних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 err="1">
                <a:latin typeface="+mj-lt"/>
              </a:rPr>
              <a:t>наслідків</a:t>
            </a:r>
            <a:r>
              <a:rPr lang="ru-RU" sz="20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1728174"/>
            <a:ext cx="2893900" cy="1988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658" y="1728175"/>
            <a:ext cx="2985153" cy="1988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4005064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286" y="4077072"/>
            <a:ext cx="2930466" cy="2068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443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ядерної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71464" y="1196752"/>
            <a:ext cx="9105456" cy="496855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2200" dirty="0" err="1"/>
              <a:t>нарощування</a:t>
            </a:r>
            <a:r>
              <a:rPr lang="ru-RU" sz="2200" dirty="0"/>
              <a:t> і </a:t>
            </a:r>
            <a:r>
              <a:rPr lang="ru-RU" sz="2200" dirty="0" err="1"/>
              <a:t>удосконалення</a:t>
            </a:r>
            <a:r>
              <a:rPr lang="ru-RU" sz="2200" dirty="0"/>
              <a:t> </a:t>
            </a:r>
            <a:r>
              <a:rPr lang="ru-RU" sz="2200" dirty="0" err="1"/>
              <a:t>структури</a:t>
            </a:r>
            <a:r>
              <a:rPr lang="ru-RU" sz="2200" dirty="0"/>
              <a:t> </a:t>
            </a:r>
            <a:r>
              <a:rPr lang="ru-RU" sz="2200" dirty="0" err="1"/>
              <a:t>промислових</a:t>
            </a:r>
            <a:r>
              <a:rPr lang="ru-RU" sz="2200" dirty="0"/>
              <a:t> </a:t>
            </a:r>
            <a:r>
              <a:rPr lang="ru-RU" sz="2200" dirty="0" err="1"/>
              <a:t>запасів</a:t>
            </a:r>
            <a:r>
              <a:rPr lang="ru-RU" sz="2200" dirty="0"/>
              <a:t> на </a:t>
            </a:r>
            <a:r>
              <a:rPr lang="ru-RU" sz="2200" dirty="0" err="1"/>
              <a:t>Новокостянтинівсько-Докучаєвському</a:t>
            </a:r>
            <a:r>
              <a:rPr lang="ru-RU" sz="2200" dirty="0"/>
              <a:t> </a:t>
            </a:r>
            <a:r>
              <a:rPr lang="ru-RU" sz="2200" dirty="0" err="1"/>
              <a:t>гірничодобувному</a:t>
            </a:r>
            <a:r>
              <a:rPr lang="ru-RU" sz="2200" dirty="0"/>
              <a:t> </a:t>
            </a:r>
            <a:r>
              <a:rPr lang="ru-RU" sz="2200" dirty="0" err="1"/>
              <a:t>комплексі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проектується</a:t>
            </a:r>
            <a:r>
              <a:rPr lang="ru-RU" sz="2200" dirty="0"/>
              <a:t>, </a:t>
            </a:r>
            <a:r>
              <a:rPr lang="ru-RU" sz="2200" dirty="0" err="1"/>
              <a:t>проведення</a:t>
            </a:r>
            <a:r>
              <a:rPr lang="ru-RU" sz="2200" dirty="0"/>
              <a:t> </a:t>
            </a:r>
            <a:r>
              <a:rPr lang="ru-RU" sz="2200" dirty="0" err="1"/>
              <a:t>детальної</a:t>
            </a:r>
            <a:r>
              <a:rPr lang="ru-RU" sz="2200" dirty="0"/>
              <a:t> </a:t>
            </a:r>
            <a:r>
              <a:rPr lang="ru-RU" sz="2200" dirty="0" err="1"/>
              <a:t>бурової</a:t>
            </a:r>
            <a:r>
              <a:rPr lang="ru-RU" sz="2200" dirty="0"/>
              <a:t> </a:t>
            </a:r>
            <a:r>
              <a:rPr lang="ru-RU" sz="2200" dirty="0" err="1"/>
              <a:t>розвідки</a:t>
            </a:r>
            <a:r>
              <a:rPr lang="ru-RU" sz="2200" dirty="0"/>
              <a:t> </a:t>
            </a:r>
            <a:r>
              <a:rPr lang="ru-RU" sz="2200" dirty="0" err="1"/>
              <a:t>Докучаєвського</a:t>
            </a:r>
            <a:r>
              <a:rPr lang="ru-RU" sz="2200" dirty="0"/>
              <a:t> </a:t>
            </a:r>
            <a:r>
              <a:rPr lang="ru-RU" sz="2200" dirty="0" err="1"/>
              <a:t>родовища</a:t>
            </a:r>
            <a:r>
              <a:rPr lang="ru-RU" sz="2200" dirty="0"/>
              <a:t> </a:t>
            </a:r>
            <a:r>
              <a:rPr lang="ru-RU" sz="2200" dirty="0" err="1"/>
              <a:t>із</a:t>
            </a:r>
            <a:r>
              <a:rPr lang="ru-RU" sz="2200" dirty="0"/>
              <a:t> </a:t>
            </a:r>
            <a:r>
              <a:rPr lang="ru-RU" sz="2200" dirty="0" err="1"/>
              <a:t>завершенням</a:t>
            </a:r>
            <a:r>
              <a:rPr lang="ru-RU" sz="2200" dirty="0"/>
              <a:t> </a:t>
            </a:r>
            <a:r>
              <a:rPr lang="ru-RU" sz="2200" dirty="0" err="1"/>
              <a:t>її</a:t>
            </a:r>
            <a:r>
              <a:rPr lang="ru-RU" sz="2200" dirty="0"/>
              <a:t> у 2005 </a:t>
            </a:r>
            <a:r>
              <a:rPr lang="ru-RU" sz="2200" dirty="0" err="1"/>
              <a:t>році</a:t>
            </a:r>
            <a:r>
              <a:rPr lang="ru-RU" sz="2200" dirty="0"/>
              <a:t> та </a:t>
            </a:r>
            <a:r>
              <a:rPr lang="ru-RU" sz="2200" dirty="0" err="1"/>
              <a:t>апробації</a:t>
            </a:r>
            <a:r>
              <a:rPr lang="ru-RU" sz="2200" dirty="0"/>
              <a:t> </a:t>
            </a:r>
            <a:r>
              <a:rPr lang="ru-RU" sz="2200" dirty="0" err="1"/>
              <a:t>цих</a:t>
            </a:r>
            <a:r>
              <a:rPr lang="ru-RU" sz="2200" dirty="0"/>
              <a:t> </a:t>
            </a:r>
            <a:r>
              <a:rPr lang="ru-RU" sz="2200" dirty="0" err="1"/>
              <a:t>родовищ</a:t>
            </a:r>
            <a:r>
              <a:rPr lang="ru-RU" sz="2200" dirty="0"/>
              <a:t> у </a:t>
            </a:r>
            <a:r>
              <a:rPr lang="ru-RU" sz="2200" dirty="0" err="1"/>
              <a:t>Державній</a:t>
            </a:r>
            <a:r>
              <a:rPr lang="ru-RU" sz="2200" dirty="0"/>
              <a:t> </a:t>
            </a:r>
            <a:r>
              <a:rPr lang="ru-RU" sz="2200" dirty="0" err="1"/>
              <a:t>комісії</a:t>
            </a:r>
            <a:r>
              <a:rPr lang="ru-RU" sz="2200" dirty="0"/>
              <a:t> по запасах </a:t>
            </a:r>
            <a:r>
              <a:rPr lang="ru-RU" sz="2200" dirty="0" err="1"/>
              <a:t>корисних</a:t>
            </a:r>
            <a:r>
              <a:rPr lang="ru-RU" sz="2200" dirty="0"/>
              <a:t> </a:t>
            </a:r>
            <a:r>
              <a:rPr lang="ru-RU" sz="2200" dirty="0" err="1"/>
              <a:t>копалин</a:t>
            </a:r>
            <a:r>
              <a:rPr lang="ru-RU" sz="2200" dirty="0"/>
              <a:t> </a:t>
            </a:r>
            <a:r>
              <a:rPr lang="ru-RU" sz="2200" dirty="0" err="1"/>
              <a:t>України</a:t>
            </a:r>
            <a:r>
              <a:rPr lang="ru-RU" sz="2200" dirty="0"/>
              <a:t>;</a:t>
            </a:r>
          </a:p>
          <a:p>
            <a:pPr>
              <a:lnSpc>
                <a:spcPct val="120000"/>
              </a:lnSpc>
            </a:pPr>
            <a:r>
              <a:rPr lang="ru-RU" sz="2200" dirty="0" err="1"/>
              <a:t>розвідка</a:t>
            </a:r>
            <a:r>
              <a:rPr lang="ru-RU" sz="2200" dirty="0"/>
              <a:t> і </a:t>
            </a:r>
            <a:r>
              <a:rPr lang="ru-RU" sz="2200" dirty="0" err="1"/>
              <a:t>підготовка</a:t>
            </a:r>
            <a:r>
              <a:rPr lang="ru-RU" sz="2200" dirty="0"/>
              <a:t> до </a:t>
            </a:r>
            <a:r>
              <a:rPr lang="ru-RU" sz="2200" dirty="0" err="1"/>
              <a:t>промислового</a:t>
            </a:r>
            <a:r>
              <a:rPr lang="ru-RU" sz="2200" dirty="0"/>
              <a:t> </a:t>
            </a:r>
            <a:r>
              <a:rPr lang="ru-RU" sz="2200" dirty="0" err="1"/>
              <a:t>освоєння</a:t>
            </a:r>
            <a:r>
              <a:rPr lang="ru-RU" sz="2200" dirty="0"/>
              <a:t> </a:t>
            </a:r>
            <a:r>
              <a:rPr lang="ru-RU" sz="2200" dirty="0" err="1"/>
              <a:t>Криничанського</a:t>
            </a:r>
            <a:r>
              <a:rPr lang="ru-RU" sz="2200" dirty="0"/>
              <a:t> і </a:t>
            </a:r>
            <a:r>
              <a:rPr lang="ru-RU" sz="2200" dirty="0" err="1"/>
              <a:t>Новогур'євського</a:t>
            </a:r>
            <a:r>
              <a:rPr lang="ru-RU" sz="2200" dirty="0"/>
              <a:t> </a:t>
            </a:r>
            <a:r>
              <a:rPr lang="ru-RU" sz="2200" dirty="0" err="1"/>
              <a:t>родовищ</a:t>
            </a:r>
            <a:r>
              <a:rPr lang="ru-RU" sz="2200" dirty="0"/>
              <a:t> у </a:t>
            </a:r>
            <a:r>
              <a:rPr lang="ru-RU" sz="2200" dirty="0" err="1"/>
              <a:t>пісковикових</a:t>
            </a:r>
            <a:r>
              <a:rPr lang="ru-RU" sz="2200" dirty="0"/>
              <a:t> </a:t>
            </a:r>
            <a:r>
              <a:rPr lang="ru-RU" sz="2200" dirty="0" err="1" smtClean="0"/>
              <a:t>відкладах</a:t>
            </a:r>
            <a:r>
              <a:rPr lang="ru-RU" sz="2200" dirty="0" smtClean="0"/>
              <a:t> палеогену</a:t>
            </a:r>
            <a:r>
              <a:rPr lang="ru-RU" sz="2200" dirty="0"/>
              <a:t> для </a:t>
            </a:r>
            <a:r>
              <a:rPr lang="ru-RU" sz="2200" dirty="0" err="1"/>
              <a:t>їх</a:t>
            </a:r>
            <a:r>
              <a:rPr lang="ru-RU" sz="2200" dirty="0"/>
              <a:t> </a:t>
            </a:r>
            <a:r>
              <a:rPr lang="ru-RU" sz="2200" dirty="0" err="1"/>
              <a:t>розроблення</a:t>
            </a:r>
            <a:r>
              <a:rPr lang="ru-RU" sz="2200" dirty="0"/>
              <a:t> за методом </a:t>
            </a:r>
            <a:r>
              <a:rPr lang="ru-RU" sz="2200" dirty="0" err="1"/>
              <a:t>підземного</a:t>
            </a:r>
            <a:r>
              <a:rPr lang="ru-RU" sz="2200" dirty="0"/>
              <a:t> </a:t>
            </a:r>
            <a:r>
              <a:rPr lang="ru-RU" sz="2200" dirty="0" err="1" smtClean="0"/>
              <a:t>вилуговуванняіз</a:t>
            </a:r>
            <a:r>
              <a:rPr lang="ru-RU" sz="2200" dirty="0" smtClean="0"/>
              <a:t> </a:t>
            </a:r>
            <a:r>
              <a:rPr lang="ru-RU" sz="2200" dirty="0" err="1"/>
              <a:t>застосуванням</a:t>
            </a:r>
            <a:r>
              <a:rPr lang="ru-RU" sz="2200" dirty="0"/>
              <a:t> карбонатно-содового </a:t>
            </a:r>
            <a:r>
              <a:rPr lang="ru-RU" sz="2200" dirty="0" err="1"/>
              <a:t>вилуговування</a:t>
            </a:r>
            <a:r>
              <a:rPr lang="ru-RU" sz="2200" dirty="0"/>
              <a:t>, а </a:t>
            </a:r>
            <a:r>
              <a:rPr lang="ru-RU" sz="2200" dirty="0" err="1"/>
              <a:t>також</a:t>
            </a:r>
            <a:r>
              <a:rPr lang="ru-RU" sz="2200" dirty="0"/>
              <a:t> </a:t>
            </a:r>
            <a:r>
              <a:rPr lang="ru-RU" sz="2200" dirty="0" err="1"/>
              <a:t>попереднє</a:t>
            </a:r>
            <a:r>
              <a:rPr lang="ru-RU" sz="2200" dirty="0"/>
              <a:t> </a:t>
            </a:r>
            <a:r>
              <a:rPr lang="ru-RU" sz="2200" dirty="0" err="1"/>
              <a:t>випробування</a:t>
            </a:r>
            <a:r>
              <a:rPr lang="ru-RU" sz="2200" dirty="0"/>
              <a:t> методу </a:t>
            </a:r>
            <a:r>
              <a:rPr lang="ru-RU" sz="2200" dirty="0" err="1"/>
              <a:t>киснево-содової</a:t>
            </a:r>
            <a:r>
              <a:rPr lang="ru-RU" sz="2200" dirty="0"/>
              <a:t> </a:t>
            </a:r>
            <a:r>
              <a:rPr lang="ru-RU" sz="2200" dirty="0" err="1"/>
              <a:t>схеми</a:t>
            </a:r>
            <a:r>
              <a:rPr lang="ru-RU" sz="2200" dirty="0"/>
              <a:t> на </a:t>
            </a:r>
            <a:r>
              <a:rPr lang="ru-RU" sz="2200" dirty="0" err="1"/>
              <a:t>Сафонівському</a:t>
            </a:r>
            <a:r>
              <a:rPr lang="ru-RU" sz="2200" dirty="0"/>
              <a:t> </a:t>
            </a:r>
            <a:r>
              <a:rPr lang="ru-RU" sz="2200" dirty="0" err="1" smtClean="0"/>
              <a:t>родовищіспільно</a:t>
            </a:r>
            <a:r>
              <a:rPr lang="ru-RU" sz="2200" dirty="0" smtClean="0"/>
              <a:t> </a:t>
            </a:r>
            <a:r>
              <a:rPr lang="ru-RU" sz="2200" dirty="0" err="1"/>
              <a:t>ізСхідним</a:t>
            </a:r>
            <a:r>
              <a:rPr lang="ru-RU" sz="2200" dirty="0"/>
              <a:t> </a:t>
            </a:r>
            <a:r>
              <a:rPr lang="ru-RU" sz="2200" dirty="0" err="1"/>
              <a:t>гірничо-збагачувальним</a:t>
            </a:r>
            <a:r>
              <a:rPr lang="ru-RU" sz="2200" dirty="0"/>
              <a:t> </a:t>
            </a:r>
            <a:r>
              <a:rPr lang="ru-RU" sz="2200" dirty="0" err="1" smtClean="0"/>
              <a:t>комбінатом</a:t>
            </a:r>
            <a:endParaRPr lang="ru-RU" sz="2200" dirty="0"/>
          </a:p>
          <a:p>
            <a:pPr>
              <a:lnSpc>
                <a:spcPct val="120000"/>
              </a:lnSpc>
            </a:pPr>
            <a:r>
              <a:rPr lang="ru-RU" sz="2200" dirty="0" err="1"/>
              <a:t>пошуки</a:t>
            </a:r>
            <a:r>
              <a:rPr lang="ru-RU" sz="2200" dirty="0"/>
              <a:t> </a:t>
            </a:r>
            <a:r>
              <a:rPr lang="ru-RU" sz="2200" dirty="0" err="1"/>
              <a:t>багатого</a:t>
            </a:r>
            <a:r>
              <a:rPr lang="ru-RU" sz="2200" dirty="0"/>
              <a:t> уранового </a:t>
            </a:r>
            <a:r>
              <a:rPr lang="ru-RU" sz="2200" dirty="0" err="1"/>
              <a:t>зруденіння</a:t>
            </a:r>
            <a:r>
              <a:rPr lang="ru-RU" sz="2200" dirty="0"/>
              <a:t> в </a:t>
            </a:r>
            <a:r>
              <a:rPr lang="ru-RU" sz="2200" dirty="0" err="1"/>
              <a:t>північно-східній</a:t>
            </a:r>
            <a:r>
              <a:rPr lang="ru-RU" sz="2200" dirty="0"/>
              <a:t> </a:t>
            </a:r>
            <a:r>
              <a:rPr lang="ru-RU" sz="2200" dirty="0" err="1"/>
              <a:t>частині</a:t>
            </a:r>
            <a:r>
              <a:rPr lang="ru-RU" sz="2200" dirty="0"/>
              <a:t> </a:t>
            </a:r>
            <a:r>
              <a:rPr lang="ru-RU" sz="2200" dirty="0" err="1"/>
              <a:t>Кіровоградського</a:t>
            </a:r>
            <a:r>
              <a:rPr lang="ru-RU" sz="2200" dirty="0"/>
              <a:t> блоку, у тому </a:t>
            </a:r>
            <a:r>
              <a:rPr lang="ru-RU" sz="2200" dirty="0" err="1"/>
              <a:t>числі</a:t>
            </a:r>
            <a:r>
              <a:rPr lang="ru-RU" sz="2200" dirty="0"/>
              <a:t> </a:t>
            </a:r>
            <a:r>
              <a:rPr lang="ru-RU" sz="2200" dirty="0" err="1"/>
              <a:t>Казанківсько-Жовтоводинському</a:t>
            </a:r>
            <a:r>
              <a:rPr lang="ru-RU" sz="2200" dirty="0"/>
              <a:t> рудному </a:t>
            </a:r>
            <a:r>
              <a:rPr lang="ru-RU" sz="2200" dirty="0" err="1"/>
              <a:t>районі</a:t>
            </a:r>
            <a:r>
              <a:rPr lang="ru-RU" sz="2200" dirty="0"/>
              <a:t>;</a:t>
            </a:r>
          </a:p>
          <a:p>
            <a:pPr>
              <a:lnSpc>
                <a:spcPct val="120000"/>
              </a:lnSpc>
            </a:pPr>
            <a:r>
              <a:rPr lang="ru-RU" sz="2200" dirty="0" err="1"/>
              <a:t>пошуки</a:t>
            </a:r>
            <a:r>
              <a:rPr lang="ru-RU" sz="2200" dirty="0"/>
              <a:t> </a:t>
            </a:r>
            <a:r>
              <a:rPr lang="ru-RU" sz="2200" dirty="0" err="1"/>
              <a:t>багатого</a:t>
            </a:r>
            <a:r>
              <a:rPr lang="ru-RU" sz="2200" dirty="0"/>
              <a:t> </a:t>
            </a:r>
            <a:r>
              <a:rPr lang="ru-RU" sz="2200" dirty="0" err="1"/>
              <a:t>зруденіння</a:t>
            </a:r>
            <a:r>
              <a:rPr lang="ru-RU" sz="2200" dirty="0"/>
              <a:t> в структурах </a:t>
            </a:r>
            <a:r>
              <a:rPr lang="ru-RU" sz="2200" dirty="0" err="1"/>
              <a:t>невідповідності</a:t>
            </a:r>
            <a:r>
              <a:rPr lang="ru-RU" sz="2200" dirty="0"/>
              <a:t> на </a:t>
            </a:r>
            <a:r>
              <a:rPr lang="ru-RU" sz="2200" dirty="0" err="1"/>
              <a:t>північно-західному</a:t>
            </a:r>
            <a:r>
              <a:rPr lang="ru-RU" sz="2200" dirty="0"/>
              <a:t> </a:t>
            </a:r>
            <a:r>
              <a:rPr lang="ru-RU" sz="2200" dirty="0" err="1"/>
              <a:t>схилі</a:t>
            </a:r>
            <a:r>
              <a:rPr lang="ru-RU" sz="2200" dirty="0"/>
              <a:t> </a:t>
            </a:r>
            <a:r>
              <a:rPr lang="ru-RU" sz="2200" dirty="0" err="1"/>
              <a:t>Українського</a:t>
            </a:r>
            <a:r>
              <a:rPr lang="ru-RU" sz="2200" dirty="0"/>
              <a:t> щита;</a:t>
            </a:r>
          </a:p>
          <a:p>
            <a:pPr>
              <a:lnSpc>
                <a:spcPct val="120000"/>
              </a:lnSpc>
            </a:pPr>
            <a:r>
              <a:rPr lang="ru-RU" sz="2200" dirty="0" err="1"/>
              <a:t>масові</a:t>
            </a:r>
            <a:r>
              <a:rPr lang="ru-RU" sz="2200" dirty="0"/>
              <a:t> </a:t>
            </a:r>
            <a:r>
              <a:rPr lang="ru-RU" sz="2200" dirty="0" err="1"/>
              <a:t>пошуки</a:t>
            </a:r>
            <a:r>
              <a:rPr lang="ru-RU" sz="2200" dirty="0"/>
              <a:t> </a:t>
            </a:r>
            <a:r>
              <a:rPr lang="ru-RU" sz="2200" dirty="0" err="1"/>
              <a:t>радіоактивної</a:t>
            </a:r>
            <a:r>
              <a:rPr lang="ru-RU" sz="2200" dirty="0"/>
              <a:t> </a:t>
            </a:r>
            <a:r>
              <a:rPr lang="ru-RU" sz="2200" dirty="0" err="1"/>
              <a:t>сировини</a:t>
            </a:r>
            <a:r>
              <a:rPr lang="ru-RU" sz="2200" dirty="0"/>
              <a:t>, 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супроводжують</a:t>
            </a:r>
            <a:r>
              <a:rPr lang="ru-RU" sz="2200" dirty="0"/>
              <a:t> весь комплекс </a:t>
            </a:r>
            <a:r>
              <a:rPr lang="ru-RU" sz="2200" dirty="0" err="1" smtClean="0"/>
              <a:t>геологорозвідувальних</a:t>
            </a:r>
            <a:r>
              <a:rPr lang="ru-RU" sz="2200" dirty="0"/>
              <a:t> </a:t>
            </a:r>
            <a:r>
              <a:rPr lang="ru-RU" sz="2200" dirty="0" smtClean="0"/>
              <a:t>та </a:t>
            </a:r>
            <a:r>
              <a:rPr lang="ru-RU" sz="2200" dirty="0" err="1"/>
              <a:t>інших</a:t>
            </a:r>
            <a:r>
              <a:rPr lang="ru-RU" sz="2200" dirty="0"/>
              <a:t> </a:t>
            </a:r>
            <a:r>
              <a:rPr lang="ru-RU" sz="2200" dirty="0" err="1"/>
              <a:t>робіт</a:t>
            </a:r>
            <a:r>
              <a:rPr lang="ru-RU" sz="2200" dirty="0"/>
              <a:t>, </a:t>
            </a:r>
            <a:r>
              <a:rPr lang="ru-RU" sz="2200" dirty="0" err="1"/>
              <a:t>пов'язаних</a:t>
            </a:r>
            <a:r>
              <a:rPr lang="ru-RU" sz="2200" dirty="0"/>
              <a:t> з </a:t>
            </a:r>
            <a:r>
              <a:rPr lang="ru-RU" sz="2200" dirty="0" err="1"/>
              <a:t>дослідженням</a:t>
            </a:r>
            <a:r>
              <a:rPr lang="ru-RU" sz="2200" dirty="0"/>
              <a:t> </a:t>
            </a:r>
            <a:r>
              <a:rPr lang="ru-RU" sz="2200" dirty="0" err="1"/>
              <a:t>надр</a:t>
            </a:r>
            <a:r>
              <a:rPr lang="ru-RU" sz="22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842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116632"/>
            <a:ext cx="9144000" cy="1143000"/>
          </a:xfrm>
        </p:spPr>
        <p:txBody>
          <a:bodyPr/>
          <a:lstStyle/>
          <a:p>
            <a:r>
              <a:rPr lang="ru-RU" dirty="0" err="1"/>
              <a:t>Міжнародний</a:t>
            </a:r>
            <a:r>
              <a:rPr lang="ru-RU" dirty="0"/>
              <a:t> контроль</a:t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71464" y="90872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Міжнародний</a:t>
            </a:r>
            <a:r>
              <a:rPr lang="ru-RU" dirty="0"/>
              <a:t> контроль за </a:t>
            </a:r>
            <a:r>
              <a:rPr lang="ru-RU" dirty="0" err="1"/>
              <a:t>діяльністю</a:t>
            </a:r>
            <a:r>
              <a:rPr lang="ru-RU" dirty="0"/>
              <a:t> АЕС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здійснює</a:t>
            </a:r>
            <a:r>
              <a:rPr lang="ru-RU" dirty="0"/>
              <a:t> МАГАТЕ-</a:t>
            </a:r>
            <a:r>
              <a:rPr lang="ru-RU" dirty="0" err="1"/>
              <a:t>Міжнародне</a:t>
            </a:r>
            <a:r>
              <a:rPr lang="ru-RU" dirty="0"/>
              <a:t> агентство з </a:t>
            </a:r>
            <a:r>
              <a:rPr lang="ru-RU" dirty="0" err="1"/>
              <a:t>атомної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</a:t>
            </a:r>
            <a:r>
              <a:rPr lang="ru-RU" dirty="0" err="1"/>
              <a:t>періодично</a:t>
            </a:r>
            <a:r>
              <a:rPr lang="ru-RU" dirty="0"/>
              <a:t> </a:t>
            </a:r>
            <a:r>
              <a:rPr lang="ru-RU" dirty="0" err="1"/>
              <a:t>надаючи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звіти</a:t>
            </a:r>
            <a:r>
              <a:rPr lang="ru-RU" dirty="0"/>
              <a:t> та </a:t>
            </a:r>
            <a:r>
              <a:rPr lang="ru-RU" dirty="0" err="1"/>
              <a:t>рекомендації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2109049"/>
            <a:ext cx="5851624" cy="3884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9886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S102901026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Рабочий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Рабочий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Рабочий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Рабочий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472324-6816-447D-A73C-4FA00160DF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TS102901026</Template>
  <TotalTime>0</TotalTime>
  <Words>108</Words>
  <Application>Microsoft Office PowerPoint</Application>
  <PresentationFormat>Широкий екран</PresentationFormat>
  <Paragraphs>21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3" baseType="lpstr">
      <vt:lpstr>Arial</vt:lpstr>
      <vt:lpstr>Candara</vt:lpstr>
      <vt:lpstr>Consolas</vt:lpstr>
      <vt:lpstr>Verdana</vt:lpstr>
      <vt:lpstr>TS102901026</vt:lpstr>
      <vt:lpstr>Розвиток ядерної енергетики в Україні</vt:lpstr>
      <vt:lpstr>Презентація PowerPoint</vt:lpstr>
      <vt:lpstr>Загальна характеристика: </vt:lpstr>
      <vt:lpstr>Презентація PowerPoint</vt:lpstr>
      <vt:lpstr>Історія та сучасний стан</vt:lpstr>
      <vt:lpstr>Енергогенеруючі українські АЕС:</vt:lpstr>
      <vt:lpstr>Основні завдання ядерної промисловості України: </vt:lpstr>
      <vt:lpstr>Міжнародний контроль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2014-05-12T13:59:26Z</dcterms:created>
  <dcterms:modified xsi:type="dcterms:W3CDTF">2015-02-27T10:03:30Z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