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2" d="100"/>
          <a:sy n="102" d="100"/>
        </p:scale>
        <p:origin x="-2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3079" name="Picture 7" descr="FizikaMaster"/>
          <p:cNvPicPr>
            <a:picLocks noChangeAspect="1" noChangeArrowheads="1"/>
          </p:cNvPicPr>
          <p:nvPr/>
        </p:nvPicPr>
        <p:blipFill>
          <a:blip r:embed="rId2"/>
          <a:srcRect/>
          <a:stretch>
            <a:fillRect/>
          </a:stretch>
        </p:blipFill>
        <p:spPr bwMode="auto">
          <a:xfrm>
            <a:off x="0" y="-3175"/>
            <a:ext cx="9147175" cy="6861175"/>
          </a:xfrm>
          <a:prstGeom prst="rect">
            <a:avLst/>
          </a:prstGeom>
          <a:noFill/>
        </p:spPr>
      </p:pic>
      <p:sp>
        <p:nvSpPr>
          <p:cNvPr id="3074" name="Rectangle 2"/>
          <p:cNvSpPr>
            <a:spLocks noGrp="1" noChangeArrowheads="1"/>
          </p:cNvSpPr>
          <p:nvPr>
            <p:ph type="ctrTitle"/>
          </p:nvPr>
        </p:nvSpPr>
        <p:spPr>
          <a:xfrm>
            <a:off x="3924300" y="1196975"/>
            <a:ext cx="5038725" cy="1152525"/>
          </a:xfrm>
        </p:spPr>
        <p:txBody>
          <a:bodyPr/>
          <a:lstStyle>
            <a:lvl1pPr>
              <a:defRPr sz="3600"/>
            </a:lvl1pPr>
          </a:lstStyle>
          <a:p>
            <a:r>
              <a:rPr lang="ru-RU"/>
              <a:t>Образец заголовка</a:t>
            </a:r>
          </a:p>
        </p:txBody>
      </p:sp>
      <p:sp>
        <p:nvSpPr>
          <p:cNvPr id="3075" name="Rectangle 3"/>
          <p:cNvSpPr>
            <a:spLocks noGrp="1" noChangeArrowheads="1"/>
          </p:cNvSpPr>
          <p:nvPr>
            <p:ph type="subTitle" idx="1"/>
          </p:nvPr>
        </p:nvSpPr>
        <p:spPr>
          <a:xfrm>
            <a:off x="4932363" y="4076700"/>
            <a:ext cx="4211637" cy="2016125"/>
          </a:xfrm>
        </p:spPr>
        <p:txBody>
          <a:bodyPr/>
          <a:lstStyle>
            <a:lvl1pPr marL="0" indent="0" algn="ctr">
              <a:buFontTx/>
              <a:buNone/>
              <a:defRPr>
                <a:solidFill>
                  <a:srgbClr val="000066"/>
                </a:solidFill>
              </a:defRPr>
            </a:lvl1pPr>
          </a:lstStyle>
          <a:p>
            <a:r>
              <a:rPr lang="ru-RU"/>
              <a:t>Образец подзаголовка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21500" y="274638"/>
            <a:ext cx="2222500" cy="65833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0825" y="274638"/>
            <a:ext cx="6518275" cy="6583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4638"/>
            <a:ext cx="8893175"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250825" y="1412875"/>
            <a:ext cx="4370388" cy="5445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73613" y="1412875"/>
            <a:ext cx="4370387" cy="5445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4638"/>
            <a:ext cx="8893175"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250825" y="1412875"/>
            <a:ext cx="8893175" cy="26463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50825" y="4211638"/>
            <a:ext cx="8893175" cy="26463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50825" y="1412875"/>
            <a:ext cx="4370388" cy="544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73613" y="1412875"/>
            <a:ext cx="4370387" cy="544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descr="FizikaSlaid"/>
          <p:cNvPicPr>
            <a:picLocks noChangeAspect="1" noChangeArrowheads="1"/>
          </p:cNvPicPr>
          <p:nvPr/>
        </p:nvPicPr>
        <p:blipFill>
          <a:blip r:embed="rId15"/>
          <a:srcRect/>
          <a:stretch>
            <a:fillRect/>
          </a:stretch>
        </p:blipFill>
        <p:spPr bwMode="auto">
          <a:xfrm>
            <a:off x="0" y="0"/>
            <a:ext cx="9363075" cy="7023100"/>
          </a:xfrm>
          <a:prstGeom prst="rect">
            <a:avLst/>
          </a:prstGeom>
          <a:noFill/>
        </p:spPr>
      </p:pic>
      <p:sp>
        <p:nvSpPr>
          <p:cNvPr id="1026" name="Rectangle 2"/>
          <p:cNvSpPr>
            <a:spLocks noGrp="1" noChangeArrowheads="1"/>
          </p:cNvSpPr>
          <p:nvPr>
            <p:ph type="title"/>
          </p:nvPr>
        </p:nvSpPr>
        <p:spPr bwMode="auto">
          <a:xfrm>
            <a:off x="250825" y="274638"/>
            <a:ext cx="889317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250825" y="1412875"/>
            <a:ext cx="8893175" cy="544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38529" y="1142984"/>
            <a:ext cx="5605471" cy="1349392"/>
          </a:xfrm>
        </p:spPr>
        <p:txBody>
          <a:bodyPr/>
          <a:lstStyle/>
          <a:p>
            <a:r>
              <a:rPr lang="uk-UA" sz="4000" dirty="0">
                <a:solidFill>
                  <a:srgbClr val="FF0000"/>
                </a:solidFill>
              </a:rPr>
              <a:t>Сучасні економічні джерела світла</a:t>
            </a:r>
            <a:endParaRPr lang="ru-RU" sz="40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uk-UA" sz="4000"/>
              <a:t>Заходи щодо економії електроенергії</a:t>
            </a:r>
            <a:endParaRPr lang="ru-RU" sz="4000"/>
          </a:p>
        </p:txBody>
      </p:sp>
      <p:sp>
        <p:nvSpPr>
          <p:cNvPr id="19459" name="Rectangle 3"/>
          <p:cNvSpPr>
            <a:spLocks noGrp="1" noChangeArrowheads="1"/>
          </p:cNvSpPr>
          <p:nvPr>
            <p:ph type="body" sz="half" idx="1"/>
          </p:nvPr>
        </p:nvSpPr>
        <p:spPr>
          <a:xfrm>
            <a:off x="250824" y="1412875"/>
            <a:ext cx="5035555" cy="5445125"/>
          </a:xfrm>
        </p:spPr>
        <p:txBody>
          <a:bodyPr/>
          <a:lstStyle/>
          <a:p>
            <a:r>
              <a:rPr lang="uk-UA" sz="4000" dirty="0"/>
              <a:t>Підтримання світильників в належній чистоті із забезпеченням їх високої світлового ККД і необхідної форми кривої сили світла.</a:t>
            </a:r>
            <a:endParaRPr lang="ru-RU" sz="4000" dirty="0"/>
          </a:p>
        </p:txBody>
      </p:sp>
      <p:pic>
        <p:nvPicPr>
          <p:cNvPr id="19462" name="Picture 6" descr="9175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932363" y="1700213"/>
            <a:ext cx="3305175" cy="4572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articles_svet_clip_image027"/>
          <p:cNvPicPr>
            <a:picLocks noChangeAspect="1" noChangeArrowheads="1"/>
          </p:cNvPicPr>
          <p:nvPr/>
        </p:nvPicPr>
        <p:blipFill>
          <a:blip r:embed="rId2"/>
          <a:srcRect/>
          <a:stretch>
            <a:fillRect/>
          </a:stretch>
        </p:blipFill>
        <p:spPr bwMode="auto">
          <a:xfrm>
            <a:off x="5029200" y="4095750"/>
            <a:ext cx="4114800" cy="2762250"/>
          </a:xfrm>
          <a:prstGeom prst="rect">
            <a:avLst/>
          </a:prstGeom>
          <a:noFill/>
        </p:spPr>
      </p:pic>
      <p:sp>
        <p:nvSpPr>
          <p:cNvPr id="20482" name="Rectangle 2"/>
          <p:cNvSpPr>
            <a:spLocks noGrp="1" noChangeArrowheads="1"/>
          </p:cNvSpPr>
          <p:nvPr>
            <p:ph type="title"/>
          </p:nvPr>
        </p:nvSpPr>
        <p:spPr/>
        <p:txBody>
          <a:bodyPr/>
          <a:lstStyle/>
          <a:p>
            <a:r>
              <a:rPr lang="uk-UA" sz="4000"/>
              <a:t>Заходи щодо економії електроенергії</a:t>
            </a:r>
            <a:endParaRPr lang="ru-RU" sz="4000"/>
          </a:p>
        </p:txBody>
      </p:sp>
      <p:sp>
        <p:nvSpPr>
          <p:cNvPr id="20483" name="Rectangle 3"/>
          <p:cNvSpPr>
            <a:spLocks noGrp="1" noChangeArrowheads="1"/>
          </p:cNvSpPr>
          <p:nvPr>
            <p:ph type="body" sz="half" idx="1"/>
          </p:nvPr>
        </p:nvSpPr>
        <p:spPr>
          <a:xfrm>
            <a:off x="250824" y="1412875"/>
            <a:ext cx="6392878" cy="5445125"/>
          </a:xfrm>
        </p:spPr>
        <p:txBody>
          <a:bodyPr/>
          <a:lstStyle/>
          <a:p>
            <a:r>
              <a:rPr lang="uk-UA" sz="4800" dirty="0"/>
              <a:t>Правильний вибір світильників і ламп, що задовольняють будівельним нормам і правилам</a:t>
            </a:r>
            <a:r>
              <a:rPr lang="ru-RU" sz="4800" dirty="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uk-UA" sz="4000"/>
              <a:t>Заходи щодо економії електроенергії</a:t>
            </a:r>
            <a:endParaRPr lang="ru-RU" sz="4000"/>
          </a:p>
        </p:txBody>
      </p:sp>
      <p:sp>
        <p:nvSpPr>
          <p:cNvPr id="21507" name="Rectangle 3"/>
          <p:cNvSpPr>
            <a:spLocks noGrp="1" noChangeArrowheads="1"/>
          </p:cNvSpPr>
          <p:nvPr>
            <p:ph type="body" sz="half" idx="1"/>
          </p:nvPr>
        </p:nvSpPr>
        <p:spPr>
          <a:xfrm>
            <a:off x="250825" y="1412875"/>
            <a:ext cx="5464183" cy="5445125"/>
          </a:xfrm>
        </p:spPr>
        <p:txBody>
          <a:bodyPr/>
          <a:lstStyle/>
          <a:p>
            <a:r>
              <a:rPr lang="uk-UA" sz="4400" dirty="0"/>
              <a:t>Правильна експлуатація електроосвітлювальних установок і їх планово - попереджувальний ремонт.</a:t>
            </a:r>
            <a:endParaRPr lang="ru-RU" sz="4400" dirty="0"/>
          </a:p>
        </p:txBody>
      </p:sp>
      <p:pic>
        <p:nvPicPr>
          <p:cNvPr id="21510" name="Picture 6" descr="51841335"/>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5580063" y="1989138"/>
            <a:ext cx="2916237" cy="388778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uk-UA" sz="4000"/>
              <a:t>Заходи щодо економії електроенергії</a:t>
            </a:r>
            <a:endParaRPr lang="ru-RU" sz="4000"/>
          </a:p>
        </p:txBody>
      </p:sp>
      <p:sp>
        <p:nvSpPr>
          <p:cNvPr id="22531" name="Rectangle 3"/>
          <p:cNvSpPr>
            <a:spLocks noGrp="1" noChangeArrowheads="1"/>
          </p:cNvSpPr>
          <p:nvPr>
            <p:ph type="body" sz="half" idx="1"/>
          </p:nvPr>
        </p:nvSpPr>
        <p:spPr>
          <a:xfrm>
            <a:off x="250824" y="1412875"/>
            <a:ext cx="5821374" cy="5445125"/>
          </a:xfrm>
        </p:spPr>
        <p:txBody>
          <a:bodyPr/>
          <a:lstStyle/>
          <a:p>
            <a:r>
              <a:rPr lang="uk-UA" sz="3600" dirty="0"/>
              <a:t>Вибір більш економічних для конкретних освітлювальних установок джерел світла і світильників. Наприклад, заміна традиційних ламп розжарювання на більш економічні - криптонові </a:t>
            </a:r>
            <a:endParaRPr lang="ru-RU" sz="3600" dirty="0"/>
          </a:p>
        </p:txBody>
      </p:sp>
      <p:pic>
        <p:nvPicPr>
          <p:cNvPr id="22534" name="Picture 6" descr="28958_Krypton_Birne_0_1"/>
          <p:cNvPicPr>
            <a:picLocks noChangeAspect="1" noChangeArrowheads="1"/>
          </p:cNvPicPr>
          <p:nvPr/>
        </p:nvPicPr>
        <p:blipFill>
          <a:blip r:embed="rId2"/>
          <a:srcRect/>
          <a:stretch>
            <a:fillRect/>
          </a:stretch>
        </p:blipFill>
        <p:spPr bwMode="auto">
          <a:xfrm>
            <a:off x="5000628" y="3643314"/>
            <a:ext cx="3962400" cy="1600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r>
              <a:rPr lang="uk-UA" sz="4000"/>
              <a:t>Заходи щодо економії електроенергії</a:t>
            </a:r>
            <a:endParaRPr lang="ru-RU" sz="4000"/>
          </a:p>
        </p:txBody>
      </p:sp>
      <p:sp>
        <p:nvSpPr>
          <p:cNvPr id="23557" name="Rectangle 5"/>
          <p:cNvSpPr>
            <a:spLocks noGrp="1" noChangeArrowheads="1"/>
          </p:cNvSpPr>
          <p:nvPr>
            <p:ph type="body" sz="half" idx="1"/>
          </p:nvPr>
        </p:nvSpPr>
        <p:spPr>
          <a:xfrm>
            <a:off x="250824" y="1412875"/>
            <a:ext cx="5749935" cy="5445125"/>
          </a:xfrm>
        </p:spPr>
        <p:txBody>
          <a:bodyPr/>
          <a:lstStyle/>
          <a:p>
            <a:r>
              <a:rPr lang="uk-UA" sz="3600" dirty="0"/>
              <a:t>Заміна світильників з низьким або погіршеним за час експлуатації ККД, на більш ефективні, наприклад з корпусами з алюмінію з відображенням, близьким до дзеркального.</a:t>
            </a:r>
            <a:endParaRPr lang="ru-RU" sz="3600" dirty="0"/>
          </a:p>
        </p:txBody>
      </p:sp>
      <p:pic>
        <p:nvPicPr>
          <p:cNvPr id="23560" name="Picture 8" descr="zerkalnaya"/>
          <p:cNvPicPr>
            <a:picLocks noChangeAspect="1" noChangeArrowheads="1"/>
          </p:cNvPicPr>
          <p:nvPr/>
        </p:nvPicPr>
        <p:blipFill>
          <a:blip r:embed="rId2"/>
          <a:srcRect/>
          <a:stretch>
            <a:fillRect/>
          </a:stretch>
        </p:blipFill>
        <p:spPr bwMode="auto">
          <a:xfrm>
            <a:off x="5940425" y="1773238"/>
            <a:ext cx="2476500" cy="36957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r>
              <a:rPr lang="uk-UA" sz="4000"/>
              <a:t>Заходи щодо економії електроенергії</a:t>
            </a:r>
            <a:endParaRPr lang="ru-RU" sz="4000"/>
          </a:p>
        </p:txBody>
      </p:sp>
      <p:sp>
        <p:nvSpPr>
          <p:cNvPr id="25605" name="Rectangle 5"/>
          <p:cNvSpPr>
            <a:spLocks noGrp="1" noChangeArrowheads="1"/>
          </p:cNvSpPr>
          <p:nvPr>
            <p:ph type="body" sz="half" idx="1"/>
          </p:nvPr>
        </p:nvSpPr>
        <p:spPr>
          <a:xfrm>
            <a:off x="250824" y="1412875"/>
            <a:ext cx="6178564" cy="5445125"/>
          </a:xfrm>
        </p:spPr>
        <p:txBody>
          <a:bodyPr/>
          <a:lstStyle/>
          <a:p>
            <a:r>
              <a:rPr lang="uk-UA" sz="3600" dirty="0"/>
              <a:t>Розробка та застосування раціональних схем освітлювальних мереж, зменшення втрат електроенергії, підвищення коефіцієнта потужності (COS φ) в електроосвітлювальних установках.</a:t>
            </a:r>
            <a:endParaRPr lang="ru-RU" sz="3600" dirty="0"/>
          </a:p>
        </p:txBody>
      </p:sp>
      <p:pic>
        <p:nvPicPr>
          <p:cNvPr id="25608" name="Picture 8" descr="350x250_4e9c4d1a9655e"/>
          <p:cNvPicPr>
            <a:picLocks noChangeAspect="1" noChangeArrowheads="1"/>
          </p:cNvPicPr>
          <p:nvPr/>
        </p:nvPicPr>
        <p:blipFill>
          <a:blip r:embed="rId2"/>
          <a:srcRect/>
          <a:stretch>
            <a:fillRect/>
          </a:stretch>
        </p:blipFill>
        <p:spPr bwMode="auto">
          <a:xfrm>
            <a:off x="5810250" y="2143116"/>
            <a:ext cx="3333750" cy="23812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descr="0b220e8c44e6aeedcf9e1fc53b6953df"/>
          <p:cNvPicPr>
            <a:picLocks noChangeAspect="1" noChangeArrowheads="1"/>
          </p:cNvPicPr>
          <p:nvPr/>
        </p:nvPicPr>
        <p:blipFill>
          <a:blip r:embed="rId2"/>
          <a:srcRect/>
          <a:stretch>
            <a:fillRect/>
          </a:stretch>
        </p:blipFill>
        <p:spPr bwMode="auto">
          <a:xfrm>
            <a:off x="5000628" y="3357562"/>
            <a:ext cx="4143372" cy="2743200"/>
          </a:xfrm>
          <a:prstGeom prst="rect">
            <a:avLst/>
          </a:prstGeom>
          <a:noFill/>
        </p:spPr>
      </p:pic>
      <p:sp>
        <p:nvSpPr>
          <p:cNvPr id="4104" name="Rectangle 8"/>
          <p:cNvSpPr>
            <a:spLocks noGrp="1" noChangeArrowheads="1"/>
          </p:cNvSpPr>
          <p:nvPr>
            <p:ph type="body" sz="half" idx="1"/>
          </p:nvPr>
        </p:nvSpPr>
        <p:spPr>
          <a:xfrm>
            <a:off x="250825" y="333375"/>
            <a:ext cx="5113338" cy="6524625"/>
          </a:xfrm>
        </p:spPr>
        <p:txBody>
          <a:bodyPr/>
          <a:lstStyle/>
          <a:p>
            <a:r>
              <a:rPr lang="uk-UA" b="1" dirty="0" smtClean="0"/>
              <a:t>Світло</a:t>
            </a:r>
            <a:r>
              <a:rPr lang="uk-UA" dirty="0"/>
              <a:t> — електромагнітні хвилі видимого спектру. До видимого діапазону належать електромагнітні хвилі в інтервалі частот, що сприймаються людським </a:t>
            </a:r>
            <a:r>
              <a:rPr lang="uk-UA" dirty="0" smtClean="0"/>
              <a:t>оком, </a:t>
            </a:r>
            <a:r>
              <a:rPr lang="uk-UA" dirty="0"/>
              <a:t>тобто з довжиною хвилі від </a:t>
            </a:r>
            <a:r>
              <a:rPr lang="uk-UA" dirty="0" smtClean="0"/>
              <a:t>380 </a:t>
            </a:r>
            <a:r>
              <a:rPr lang="uk-UA" dirty="0"/>
              <a:t>до </a:t>
            </a:r>
            <a:r>
              <a:rPr lang="uk-UA" dirty="0" smtClean="0"/>
              <a:t>760</a:t>
            </a:r>
            <a:r>
              <a:rPr lang="uk-UA" dirty="0"/>
              <a:t> нанометрів.</a:t>
            </a:r>
            <a:r>
              <a:rPr lang="ru-RU" dirty="0"/>
              <a:t> </a:t>
            </a:r>
          </a:p>
        </p:txBody>
      </p:sp>
      <p:pic>
        <p:nvPicPr>
          <p:cNvPr id="4109" name="Picture 13" descr="383449114"/>
          <p:cNvPicPr>
            <a:picLocks noChangeAspect="1" noChangeArrowheads="1"/>
          </p:cNvPicPr>
          <p:nvPr/>
        </p:nvPicPr>
        <p:blipFill>
          <a:blip r:embed="rId3"/>
          <a:srcRect/>
          <a:stretch>
            <a:fillRect/>
          </a:stretch>
        </p:blipFill>
        <p:spPr bwMode="auto">
          <a:xfrm>
            <a:off x="5435600" y="1268413"/>
            <a:ext cx="3192463" cy="211931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9"/>
          <p:cNvSpPr>
            <a:spLocks noGrp="1" noChangeArrowheads="1"/>
          </p:cNvSpPr>
          <p:nvPr>
            <p:ph type="body" sz="half" idx="1"/>
          </p:nvPr>
        </p:nvSpPr>
        <p:spPr>
          <a:xfrm>
            <a:off x="179388" y="260350"/>
            <a:ext cx="4824412" cy="4105275"/>
          </a:xfrm>
        </p:spPr>
        <p:txBody>
          <a:bodyPr/>
          <a:lstStyle/>
          <a:p>
            <a:r>
              <a:rPr lang="uk-UA" sz="2800" b="1" dirty="0"/>
              <a:t>Штучні джерела світла</a:t>
            </a:r>
            <a:r>
              <a:rPr lang="uk-UA" sz="2800" dirty="0"/>
              <a:t> — технічні пристрої різної конструкції і з різними способами перетворення енергії, основним призначенням яких є отримання світлового </a:t>
            </a:r>
            <a:br>
              <a:rPr lang="uk-UA" sz="2800" dirty="0"/>
            </a:br>
            <a:r>
              <a:rPr lang="uk-UA" sz="2800" dirty="0"/>
              <a:t>випромінювання. </a:t>
            </a:r>
          </a:p>
        </p:txBody>
      </p:sp>
      <p:sp>
        <p:nvSpPr>
          <p:cNvPr id="6155" name="Rectangle 11"/>
          <p:cNvSpPr>
            <a:spLocks noChangeArrowheads="1"/>
          </p:cNvSpPr>
          <p:nvPr/>
        </p:nvSpPr>
        <p:spPr bwMode="auto">
          <a:xfrm>
            <a:off x="4773613" y="333375"/>
            <a:ext cx="4370387" cy="3959225"/>
          </a:xfrm>
          <a:prstGeom prst="rect">
            <a:avLst/>
          </a:prstGeom>
          <a:noFill/>
          <a:ln w="9525">
            <a:noFill/>
            <a:miter lim="800000"/>
            <a:headEnd/>
            <a:tailEnd/>
          </a:ln>
          <a:effectLst/>
        </p:spPr>
        <p:txBody>
          <a:bodyPr/>
          <a:lstStyle/>
          <a:p>
            <a:pPr marL="342900" indent="-342900">
              <a:spcBef>
                <a:spcPct val="20000"/>
              </a:spcBef>
              <a:buFontTx/>
              <a:buChar char="•"/>
            </a:pPr>
            <a:r>
              <a:rPr lang="uk-UA" sz="2800" b="1">
                <a:solidFill>
                  <a:schemeClr val="bg1"/>
                </a:solidFill>
              </a:rPr>
              <a:t>Природні джерела світла</a:t>
            </a:r>
            <a:endParaRPr lang="ru-RU" sz="2800" b="1">
              <a:solidFill>
                <a:schemeClr val="bg1"/>
              </a:solidFill>
            </a:endParaRPr>
          </a:p>
        </p:txBody>
      </p:sp>
      <p:pic>
        <p:nvPicPr>
          <p:cNvPr id="6157" name="Picture 13" descr="1694"/>
          <p:cNvPicPr>
            <a:picLocks noChangeAspect="1" noChangeArrowheads="1"/>
          </p:cNvPicPr>
          <p:nvPr/>
        </p:nvPicPr>
        <p:blipFill>
          <a:blip r:embed="rId2" cstate="print"/>
          <a:srcRect/>
          <a:stretch>
            <a:fillRect/>
          </a:stretch>
        </p:blipFill>
        <p:spPr bwMode="auto">
          <a:xfrm>
            <a:off x="4932363" y="1341438"/>
            <a:ext cx="2016125" cy="1512887"/>
          </a:xfrm>
          <a:prstGeom prst="rect">
            <a:avLst/>
          </a:prstGeom>
          <a:noFill/>
        </p:spPr>
      </p:pic>
      <p:pic>
        <p:nvPicPr>
          <p:cNvPr id="6159" name="Picture 15" descr="000405041-150x150"/>
          <p:cNvPicPr>
            <a:picLocks noChangeAspect="1" noChangeArrowheads="1"/>
          </p:cNvPicPr>
          <p:nvPr/>
        </p:nvPicPr>
        <p:blipFill>
          <a:blip r:embed="rId3"/>
          <a:srcRect/>
          <a:stretch>
            <a:fillRect/>
          </a:stretch>
        </p:blipFill>
        <p:spPr bwMode="auto">
          <a:xfrm>
            <a:off x="7235825" y="981075"/>
            <a:ext cx="1728788" cy="1728788"/>
          </a:xfrm>
          <a:prstGeom prst="rect">
            <a:avLst/>
          </a:prstGeom>
          <a:noFill/>
        </p:spPr>
      </p:pic>
      <p:pic>
        <p:nvPicPr>
          <p:cNvPr id="6161" name="Picture 17" descr="0_3dddf_912ddc4f_XL"/>
          <p:cNvPicPr>
            <a:picLocks noChangeAspect="1" noChangeArrowheads="1"/>
          </p:cNvPicPr>
          <p:nvPr/>
        </p:nvPicPr>
        <p:blipFill>
          <a:blip r:embed="rId4"/>
          <a:srcRect/>
          <a:stretch>
            <a:fillRect/>
          </a:stretch>
        </p:blipFill>
        <p:spPr bwMode="auto">
          <a:xfrm>
            <a:off x="4643438" y="3284538"/>
            <a:ext cx="2376487" cy="1782762"/>
          </a:xfrm>
          <a:prstGeom prst="rect">
            <a:avLst/>
          </a:prstGeom>
          <a:noFill/>
        </p:spPr>
      </p:pic>
      <p:pic>
        <p:nvPicPr>
          <p:cNvPr id="6163" name="Picture 19" descr="tumblr_lnhenxo9Bx1qclqbso1_500"/>
          <p:cNvPicPr>
            <a:picLocks noChangeAspect="1" noChangeArrowheads="1"/>
          </p:cNvPicPr>
          <p:nvPr/>
        </p:nvPicPr>
        <p:blipFill>
          <a:blip r:embed="rId5"/>
          <a:srcRect/>
          <a:stretch>
            <a:fillRect/>
          </a:stretch>
        </p:blipFill>
        <p:spPr bwMode="auto">
          <a:xfrm>
            <a:off x="6948488" y="2997200"/>
            <a:ext cx="2020887" cy="1466850"/>
          </a:xfrm>
          <a:prstGeom prst="rect">
            <a:avLst/>
          </a:prstGeom>
          <a:noFill/>
        </p:spPr>
      </p:pic>
      <p:pic>
        <p:nvPicPr>
          <p:cNvPr id="6165" name="Picture 21" descr="47499604_1445386_c58fc31"/>
          <p:cNvPicPr>
            <a:picLocks noChangeAspect="1" noChangeArrowheads="1"/>
          </p:cNvPicPr>
          <p:nvPr/>
        </p:nvPicPr>
        <p:blipFill>
          <a:blip r:embed="rId6"/>
          <a:srcRect/>
          <a:stretch>
            <a:fillRect/>
          </a:stretch>
        </p:blipFill>
        <p:spPr bwMode="auto">
          <a:xfrm>
            <a:off x="6732588" y="4797425"/>
            <a:ext cx="2043112" cy="1433513"/>
          </a:xfrm>
          <a:prstGeom prst="rect">
            <a:avLst/>
          </a:prstGeom>
          <a:noFill/>
        </p:spPr>
      </p:pic>
      <p:pic>
        <p:nvPicPr>
          <p:cNvPr id="6167" name="Picture 23" descr="Incandescent_and_fluorescent_light_bulbs"/>
          <p:cNvPicPr>
            <a:picLocks noChangeAspect="1" noChangeArrowheads="1"/>
          </p:cNvPicPr>
          <p:nvPr/>
        </p:nvPicPr>
        <p:blipFill>
          <a:blip r:embed="rId7"/>
          <a:srcRect/>
          <a:stretch>
            <a:fillRect/>
          </a:stretch>
        </p:blipFill>
        <p:spPr bwMode="auto">
          <a:xfrm>
            <a:off x="468313" y="4221163"/>
            <a:ext cx="1643062" cy="1643062"/>
          </a:xfrm>
          <a:prstGeom prst="rect">
            <a:avLst/>
          </a:prstGeom>
          <a:noFill/>
        </p:spPr>
      </p:pic>
      <p:pic>
        <p:nvPicPr>
          <p:cNvPr id="6169" name="Picture 25" descr="4b5cb3ce8539"/>
          <p:cNvPicPr>
            <a:picLocks noChangeAspect="1" noChangeArrowheads="1"/>
          </p:cNvPicPr>
          <p:nvPr/>
        </p:nvPicPr>
        <p:blipFill>
          <a:blip r:embed="rId8"/>
          <a:srcRect/>
          <a:stretch>
            <a:fillRect/>
          </a:stretch>
        </p:blipFill>
        <p:spPr bwMode="auto">
          <a:xfrm>
            <a:off x="2268538" y="5013325"/>
            <a:ext cx="2592387" cy="14541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uk-UA" sz="4000"/>
              <a:t>Енергоефективні штучні джерела світла </a:t>
            </a:r>
            <a:endParaRPr lang="ru-RU" sz="4000"/>
          </a:p>
        </p:txBody>
      </p:sp>
      <p:sp>
        <p:nvSpPr>
          <p:cNvPr id="11268" name="Rectangle 4"/>
          <p:cNvSpPr>
            <a:spLocks noGrp="1" noChangeArrowheads="1"/>
          </p:cNvSpPr>
          <p:nvPr>
            <p:ph type="body" sz="half" idx="1"/>
          </p:nvPr>
        </p:nvSpPr>
        <p:spPr>
          <a:xfrm>
            <a:off x="250825" y="1412875"/>
            <a:ext cx="8893175" cy="3095625"/>
          </a:xfrm>
        </p:spPr>
        <p:txBody>
          <a:bodyPr/>
          <a:lstStyle/>
          <a:p>
            <a:pPr>
              <a:lnSpc>
                <a:spcPct val="90000"/>
              </a:lnSpc>
            </a:pPr>
            <a:r>
              <a:rPr lang="uk-UA" sz="2000"/>
              <a:t>В даний час енергоефективною вважається така система освітлення, яка створює високоякісне освітлення і зберігає свої характеристики протягом тривалого часу при низьких витратах на споживання електроенергії, експлуатацію, капітальних витрат на придбання і монтаж. Економія електроенергії на освітлення не повинна при цьому досягатиметься за рахунок зниження норм на освітлення, відключення частини світлових приладів або відмови від використання штучного освітлення при недостатньому рівні природного світла, оскільки втрати на погіршення умов освітлення значно перевершують вартість зекономленої електроенергії.</a:t>
            </a:r>
            <a:endParaRPr lang="ru-RU" sz="2000"/>
          </a:p>
        </p:txBody>
      </p:sp>
      <p:pic>
        <p:nvPicPr>
          <p:cNvPr id="11271" name="Picture 7" descr="30-1"/>
          <p:cNvPicPr>
            <a:picLocks noChangeAspect="1" noChangeArrowheads="1"/>
          </p:cNvPicPr>
          <p:nvPr/>
        </p:nvPicPr>
        <p:blipFill>
          <a:blip r:embed="rId2"/>
          <a:srcRect/>
          <a:stretch>
            <a:fillRect/>
          </a:stretch>
        </p:blipFill>
        <p:spPr bwMode="auto">
          <a:xfrm>
            <a:off x="611188" y="4437063"/>
            <a:ext cx="3455987" cy="2189162"/>
          </a:xfrm>
          <a:prstGeom prst="rect">
            <a:avLst/>
          </a:prstGeom>
          <a:noFill/>
        </p:spPr>
      </p:pic>
      <p:pic>
        <p:nvPicPr>
          <p:cNvPr id="11273" name="Picture 9" descr="CELF200500-21"/>
          <p:cNvPicPr>
            <a:picLocks noChangeAspect="1" noChangeArrowheads="1"/>
          </p:cNvPicPr>
          <p:nvPr/>
        </p:nvPicPr>
        <p:blipFill>
          <a:blip r:embed="rId3"/>
          <a:srcRect/>
          <a:stretch>
            <a:fillRect/>
          </a:stretch>
        </p:blipFill>
        <p:spPr bwMode="auto">
          <a:xfrm>
            <a:off x="4572000" y="4437063"/>
            <a:ext cx="3240088" cy="21494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lampo4ka"/>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342188" y="5056188"/>
            <a:ext cx="1801812" cy="1801812"/>
          </a:xfrm>
          <a:prstGeom prst="rect">
            <a:avLst/>
          </a:prstGeom>
          <a:noFill/>
        </p:spPr>
      </p:pic>
      <p:sp>
        <p:nvSpPr>
          <p:cNvPr id="13314" name="Rectangle 2"/>
          <p:cNvSpPr>
            <a:spLocks noGrp="1" noChangeArrowheads="1"/>
          </p:cNvSpPr>
          <p:nvPr>
            <p:ph type="title"/>
          </p:nvPr>
        </p:nvSpPr>
        <p:spPr/>
        <p:txBody>
          <a:bodyPr/>
          <a:lstStyle/>
          <a:p>
            <a:r>
              <a:rPr lang="uk-UA"/>
              <a:t>Економічні джерела світла</a:t>
            </a:r>
            <a:endParaRPr lang="ru-RU"/>
          </a:p>
        </p:txBody>
      </p:sp>
      <p:sp>
        <p:nvSpPr>
          <p:cNvPr id="13315" name="Rectangle 3"/>
          <p:cNvSpPr>
            <a:spLocks noGrp="1" noChangeArrowheads="1"/>
          </p:cNvSpPr>
          <p:nvPr>
            <p:ph type="body" idx="1"/>
          </p:nvPr>
        </p:nvSpPr>
        <p:spPr/>
        <p:txBody>
          <a:bodyPr/>
          <a:lstStyle/>
          <a:p>
            <a:r>
              <a:rPr lang="uk-UA" sz="2800"/>
              <a:t>Якщо розглядати різного виду освітлення з точки зору економії витрат на його виробництво, то можна виділити кілька основних напрямів вирішення цієї проблеми, що дозволить створювати економічне і комфортне освітлення. До таких напрямків можна віднести:</a:t>
            </a:r>
          </a:p>
          <a:p>
            <a:r>
              <a:rPr lang="uk-UA" sz="2800"/>
              <a:t>Використання енергоекономічних джерел світла;</a:t>
            </a:r>
          </a:p>
          <a:p>
            <a:r>
              <a:rPr lang="uk-UA" sz="2800"/>
              <a:t>Використання ефективних пристроїв живлення джерел світла;</a:t>
            </a:r>
          </a:p>
          <a:p>
            <a:r>
              <a:rPr lang="uk-UA" sz="2800"/>
              <a:t>Використання пристроїв керування джерелами світла.</a:t>
            </a:r>
            <a:endParaRPr lang="ru-RU" sz="2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uk-UA" sz="4000"/>
              <a:t>Заходи щодо економії електроенергії</a:t>
            </a:r>
            <a:endParaRPr lang="ru-RU" sz="4000"/>
          </a:p>
        </p:txBody>
      </p:sp>
      <p:sp>
        <p:nvSpPr>
          <p:cNvPr id="14340" name="Rectangle 4"/>
          <p:cNvSpPr>
            <a:spLocks noGrp="1" noChangeArrowheads="1"/>
          </p:cNvSpPr>
          <p:nvPr>
            <p:ph type="body" sz="half" idx="1"/>
          </p:nvPr>
        </p:nvSpPr>
        <p:spPr>
          <a:xfrm>
            <a:off x="250824" y="1412875"/>
            <a:ext cx="5035556" cy="5445125"/>
          </a:xfrm>
        </p:spPr>
        <p:txBody>
          <a:bodyPr/>
          <a:lstStyle/>
          <a:p>
            <a:r>
              <a:rPr lang="uk-UA" sz="4000" dirty="0"/>
              <a:t>Заміна ламп розжарювання на люмінесцентні та інші газорозрядні, зі збільшенням ефективності в кілька разів.</a:t>
            </a:r>
            <a:endParaRPr lang="ru-RU" sz="4000" dirty="0"/>
          </a:p>
        </p:txBody>
      </p:sp>
      <p:pic>
        <p:nvPicPr>
          <p:cNvPr id="14343" name="Picture 7" descr="512d931d-dadc-11e1-8456-5404a6666496-300x300"/>
          <p:cNvPicPr>
            <a:picLocks noChangeAspect="1" noChangeArrowheads="1"/>
          </p:cNvPicPr>
          <p:nvPr/>
        </p:nvPicPr>
        <p:blipFill>
          <a:blip r:embed="rId2"/>
          <a:srcRect/>
          <a:stretch>
            <a:fillRect/>
          </a:stretch>
        </p:blipFill>
        <p:spPr bwMode="auto">
          <a:xfrm>
            <a:off x="5214942" y="1643050"/>
            <a:ext cx="2520950" cy="2520950"/>
          </a:xfrm>
          <a:prstGeom prst="rect">
            <a:avLst/>
          </a:prstGeom>
          <a:noFill/>
        </p:spPr>
      </p:pic>
      <p:pic>
        <p:nvPicPr>
          <p:cNvPr id="14345" name="Picture 9" descr="f32e7125bdf2265da61eaf58da215c4d"/>
          <p:cNvPicPr>
            <a:picLocks noChangeAspect="1" noChangeArrowheads="1"/>
          </p:cNvPicPr>
          <p:nvPr/>
        </p:nvPicPr>
        <p:blipFill>
          <a:blip r:embed="rId3"/>
          <a:srcRect/>
          <a:stretch>
            <a:fillRect/>
          </a:stretch>
        </p:blipFill>
        <p:spPr bwMode="auto">
          <a:xfrm>
            <a:off x="6011863" y="4365625"/>
            <a:ext cx="2613025" cy="20589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uk-UA" sz="4000"/>
              <a:t>Заходи щодо економії електроенергії</a:t>
            </a:r>
            <a:endParaRPr lang="ru-RU" sz="4000"/>
          </a:p>
        </p:txBody>
      </p:sp>
      <p:sp>
        <p:nvSpPr>
          <p:cNvPr id="16387" name="Rectangle 3"/>
          <p:cNvSpPr>
            <a:spLocks noGrp="1" noChangeArrowheads="1"/>
          </p:cNvSpPr>
          <p:nvPr>
            <p:ph type="body" sz="half" idx="1"/>
          </p:nvPr>
        </p:nvSpPr>
        <p:spPr>
          <a:xfrm>
            <a:off x="250825" y="1412875"/>
            <a:ext cx="8424863" cy="2952750"/>
          </a:xfrm>
        </p:spPr>
        <p:txBody>
          <a:bodyPr/>
          <a:lstStyle/>
          <a:p>
            <a:r>
              <a:rPr lang="uk-UA" sz="3600" dirty="0"/>
              <a:t>Скорочення непродуктивної тривалості горіння ламп, за рахунок максимального використання природного освітлення.</a:t>
            </a:r>
            <a:endParaRPr lang="ru-RU" sz="3600" dirty="0"/>
          </a:p>
        </p:txBody>
      </p:sp>
      <p:pic>
        <p:nvPicPr>
          <p:cNvPr id="16390" name="Picture 6" descr="08"/>
          <p:cNvPicPr>
            <a:picLocks noChangeAspect="1" noChangeArrowheads="1"/>
          </p:cNvPicPr>
          <p:nvPr/>
        </p:nvPicPr>
        <p:blipFill>
          <a:blip r:embed="rId2"/>
          <a:srcRect/>
          <a:stretch>
            <a:fillRect/>
          </a:stretch>
        </p:blipFill>
        <p:spPr bwMode="auto">
          <a:xfrm>
            <a:off x="971550" y="4005263"/>
            <a:ext cx="7254875" cy="25511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uk-UA" sz="4000"/>
              <a:t>Заходи щодо економії електроенергії</a:t>
            </a:r>
            <a:endParaRPr lang="ru-RU" sz="4000"/>
          </a:p>
        </p:txBody>
      </p:sp>
      <p:sp>
        <p:nvSpPr>
          <p:cNvPr id="17411" name="Rectangle 3"/>
          <p:cNvSpPr>
            <a:spLocks noGrp="1" noChangeArrowheads="1"/>
          </p:cNvSpPr>
          <p:nvPr>
            <p:ph type="body" sz="half" idx="1"/>
          </p:nvPr>
        </p:nvSpPr>
        <p:spPr>
          <a:xfrm>
            <a:off x="250824" y="1412875"/>
            <a:ext cx="4964117" cy="5445125"/>
          </a:xfrm>
        </p:spPr>
        <p:txBody>
          <a:bodyPr/>
          <a:lstStyle/>
          <a:p>
            <a:r>
              <a:rPr lang="uk-UA" sz="4000" dirty="0"/>
              <a:t>Економія за рахунок раціональної світлового фарбування стін та стель виробничих приміщень.</a:t>
            </a:r>
            <a:endParaRPr lang="ru-RU" sz="4000" dirty="0"/>
          </a:p>
        </p:txBody>
      </p:sp>
      <p:pic>
        <p:nvPicPr>
          <p:cNvPr id="17414" name="Picture 6" descr="almost-black-and-white-apartment-interior-8"/>
          <p:cNvPicPr>
            <a:picLocks noChangeAspect="1" noChangeArrowheads="1"/>
          </p:cNvPicPr>
          <p:nvPr/>
        </p:nvPicPr>
        <p:blipFill>
          <a:blip r:embed="rId2"/>
          <a:srcRect/>
          <a:stretch>
            <a:fillRect/>
          </a:stretch>
        </p:blipFill>
        <p:spPr bwMode="auto">
          <a:xfrm>
            <a:off x="5435600" y="1484313"/>
            <a:ext cx="3192463" cy="2389187"/>
          </a:xfrm>
          <a:prstGeom prst="rect">
            <a:avLst/>
          </a:prstGeom>
          <a:noFill/>
        </p:spPr>
      </p:pic>
      <p:pic>
        <p:nvPicPr>
          <p:cNvPr id="17416" name="Picture 8" descr="meteliki-yaki-svityatsya-majster-klas-e1351410015850-468x362"/>
          <p:cNvPicPr>
            <a:picLocks noChangeAspect="1" noChangeArrowheads="1"/>
          </p:cNvPicPr>
          <p:nvPr/>
        </p:nvPicPr>
        <p:blipFill>
          <a:blip r:embed="rId3"/>
          <a:srcRect/>
          <a:stretch>
            <a:fillRect/>
          </a:stretch>
        </p:blipFill>
        <p:spPr bwMode="auto">
          <a:xfrm>
            <a:off x="6143636" y="4500570"/>
            <a:ext cx="2444750" cy="189071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uk-UA" sz="4000"/>
              <a:t>Заходи щодо економії електроенергії</a:t>
            </a:r>
            <a:endParaRPr lang="ru-RU" sz="4000"/>
          </a:p>
        </p:txBody>
      </p:sp>
      <p:sp>
        <p:nvSpPr>
          <p:cNvPr id="18435" name="Rectangle 3"/>
          <p:cNvSpPr>
            <a:spLocks noGrp="1" noChangeArrowheads="1"/>
          </p:cNvSpPr>
          <p:nvPr>
            <p:ph type="body" sz="half" idx="1"/>
          </p:nvPr>
        </p:nvSpPr>
        <p:spPr>
          <a:xfrm>
            <a:off x="250825" y="1412875"/>
            <a:ext cx="8642350" cy="3311525"/>
          </a:xfrm>
        </p:spPr>
        <p:txBody>
          <a:bodyPr/>
          <a:lstStyle/>
          <a:p>
            <a:pPr>
              <a:lnSpc>
                <a:spcPct val="90000"/>
              </a:lnSpc>
            </a:pPr>
            <a:r>
              <a:rPr lang="uk-UA" sz="2000"/>
              <a:t>Оптимальна заміна зношених ламп в процесі експлуатації, з визначенням корисного терміну служби ламп шляхом економічного розрахунку вибору варіанта заміни, при якому наведені річні витрати на освітлення будуть мінімальними. Заміна ламп після їх перегорання не є найкращим рішенням. Більшість типів ламп перегорають, коли їх світловий потік знижується до 50% і більше. Це означає, що рівень освітленості буває недостатнім для виконання завдань з організації комфортних і безпечних умов роботи, але при цьому витрата електроенергії на освітлення становить 100% (тобто ви платите за 100%, а споживаєте - 50%).</a:t>
            </a:r>
            <a:endParaRPr lang="ru-RU" sz="2000"/>
          </a:p>
        </p:txBody>
      </p:sp>
      <p:pic>
        <p:nvPicPr>
          <p:cNvPr id="18438" name="Picture 6" descr="S-solnechnoj-staniej-jelektrojenergija-obhoditsja-v-dva-raza-deshevle"/>
          <p:cNvPicPr>
            <a:picLocks noChangeAspect="1" noChangeArrowheads="1"/>
          </p:cNvPicPr>
          <p:nvPr/>
        </p:nvPicPr>
        <p:blipFill>
          <a:blip r:embed="rId2"/>
          <a:srcRect/>
          <a:stretch>
            <a:fillRect/>
          </a:stretch>
        </p:blipFill>
        <p:spPr bwMode="auto">
          <a:xfrm>
            <a:off x="1258888" y="4365625"/>
            <a:ext cx="2041525" cy="1943100"/>
          </a:xfrm>
          <a:prstGeom prst="rect">
            <a:avLst/>
          </a:prstGeom>
          <a:noFill/>
        </p:spPr>
      </p:pic>
      <p:pic>
        <p:nvPicPr>
          <p:cNvPr id="18440" name="Picture 8" descr="nastol"/>
          <p:cNvPicPr>
            <a:picLocks noChangeAspect="1" noChangeArrowheads="1"/>
          </p:cNvPicPr>
          <p:nvPr/>
        </p:nvPicPr>
        <p:blipFill>
          <a:blip r:embed="rId3" cstate="print"/>
          <a:srcRect/>
          <a:stretch>
            <a:fillRect/>
          </a:stretch>
        </p:blipFill>
        <p:spPr bwMode="auto">
          <a:xfrm>
            <a:off x="4211638" y="4292600"/>
            <a:ext cx="3652837" cy="21399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izika">
  <a:themeElements>
    <a:clrScheme name="Fizik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zika">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zik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zik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zik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zik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zik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zik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zik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zik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zik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zik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zik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zik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Fizika</Template>
  <TotalTime>50</TotalTime>
  <Words>447</Words>
  <Application>Microsoft PowerPoint</Application>
  <PresentationFormat>Экран (4:3)</PresentationFormat>
  <Paragraphs>31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Fizika</vt:lpstr>
      <vt:lpstr>Сучасні економічні джерела світла</vt:lpstr>
      <vt:lpstr>Слайд 2</vt:lpstr>
      <vt:lpstr>Слайд 3</vt:lpstr>
      <vt:lpstr>Енергоефективні штучні джерела світла </vt:lpstr>
      <vt:lpstr>Економічні джерела світла</vt:lpstr>
      <vt:lpstr>Заходи щодо економії електроенергії</vt:lpstr>
      <vt:lpstr>Заходи щодо економії електроенергії</vt:lpstr>
      <vt:lpstr>Заходи щодо економії електроенергії</vt:lpstr>
      <vt:lpstr>Заходи щодо економії електроенергії</vt:lpstr>
      <vt:lpstr>Заходи щодо економії електроенергії</vt:lpstr>
      <vt:lpstr>Заходи щодо економії електроенергії</vt:lpstr>
      <vt:lpstr>Заходи щодо економії електроенергії</vt:lpstr>
      <vt:lpstr>Заходи щодо економії електроенергії</vt:lpstr>
      <vt:lpstr>Заходи щодо економії електроенергії</vt:lpstr>
      <vt:lpstr>Заходи щодо економії електроенергії</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Сучасні економічні джерела світла</dc:title>
  <dc:creator>User</dc:creator>
  <cp:lastModifiedBy>Ярослав Попов</cp:lastModifiedBy>
  <cp:revision>5</cp:revision>
  <dcterms:created xsi:type="dcterms:W3CDTF">2013-02-28T13:02:43Z</dcterms:created>
  <dcterms:modified xsi:type="dcterms:W3CDTF">2013-03-06T15:51:56Z</dcterms:modified>
</cp:coreProperties>
</file>