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4" r:id="rId6"/>
    <p:sldId id="262" r:id="rId7"/>
    <p:sldId id="265" r:id="rId8"/>
    <p:sldId id="257" r:id="rId9"/>
    <p:sldId id="258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234B-36AC-4754-86C9-44A4525896C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D953-1C71-4A9A-BFB6-63103F951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07704" y="1844824"/>
            <a:ext cx="5400600" cy="23042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Оптика</a:t>
            </a:r>
            <a:endParaRPr lang="ru-RU" sz="9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Світло,яке створила людина…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781128"/>
          </a:xfrm>
        </p:spPr>
        <p:txBody>
          <a:bodyPr/>
          <a:lstStyle/>
          <a:p>
            <a:r>
              <a:rPr lang="ru-RU" dirty="0" err="1"/>
              <a:t>Л</a:t>
            </a:r>
            <a:r>
              <a:rPr lang="ru-RU" dirty="0" err="1" smtClean="0"/>
              <a:t>ампи</a:t>
            </a:r>
            <a:r>
              <a:rPr lang="ru-RU" dirty="0" smtClean="0"/>
              <a:t> </a:t>
            </a:r>
            <a:r>
              <a:rPr lang="ru-RU" dirty="0" err="1" smtClean="0"/>
              <a:t>розжарення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err="1"/>
              <a:t>Г</a:t>
            </a:r>
            <a:r>
              <a:rPr lang="ru-RU" dirty="0" err="1" smtClean="0"/>
              <a:t>азосвітні</a:t>
            </a:r>
            <a:r>
              <a:rPr lang="ru-RU" dirty="0" smtClean="0"/>
              <a:t> трубки</a:t>
            </a:r>
          </a:p>
          <a:p>
            <a:endParaRPr lang="ru-RU" dirty="0" smtClean="0"/>
          </a:p>
          <a:p>
            <a:r>
              <a:rPr lang="ru-RU" dirty="0" err="1"/>
              <a:t>Л</a:t>
            </a:r>
            <a:r>
              <a:rPr lang="ru-RU" dirty="0" err="1" smtClean="0"/>
              <a:t>азери</a:t>
            </a:r>
            <a:endParaRPr lang="ru-RU" dirty="0"/>
          </a:p>
        </p:txBody>
      </p:sp>
      <p:pic>
        <p:nvPicPr>
          <p:cNvPr id="4" name="Рисунок 3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2448272" cy="2448272"/>
          </a:xfrm>
          <a:prstGeom prst="rect">
            <a:avLst/>
          </a:prstGeom>
        </p:spPr>
      </p:pic>
      <p:pic>
        <p:nvPicPr>
          <p:cNvPr id="5" name="Рисунок 4" descr="9(2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439646" y="2668576"/>
            <a:ext cx="1944216" cy="2599219"/>
          </a:xfrm>
          <a:prstGeom prst="rect">
            <a:avLst/>
          </a:prstGeom>
        </p:spPr>
      </p:pic>
      <p:pic>
        <p:nvPicPr>
          <p:cNvPr id="6" name="Рисунок 5" descr="Laser_K820d_e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5157192"/>
            <a:ext cx="1950720" cy="146304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581865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Дзеркало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- гладка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поверхня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призначена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відображення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світла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ньому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побачити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своє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зображення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catalogue_13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60648"/>
            <a:ext cx="4513392" cy="583264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7647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Розв’яжи кросворд…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980728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1628800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276872"/>
            <a:ext cx="5760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2924944"/>
            <a:ext cx="5760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3573016"/>
            <a:ext cx="5760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4293096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35896" y="980728"/>
            <a:ext cx="57606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11960" y="980728"/>
            <a:ext cx="50405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763688" y="980728"/>
            <a:ext cx="57606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980728"/>
            <a:ext cx="6480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8"/>
          <p:cNvSpPr>
            <a:spLocks noGrp="1"/>
          </p:cNvSpPr>
          <p:nvPr>
            <p:ph idx="1"/>
          </p:nvPr>
        </p:nvSpPr>
        <p:spPr>
          <a:xfrm>
            <a:off x="251520" y="5085184"/>
            <a:ext cx="8892480" cy="1772816"/>
          </a:xfrm>
        </p:spPr>
        <p:txBody>
          <a:bodyPr>
            <a:normAutofit fontScale="92500" lnSpcReduction="20000"/>
          </a:bodyPr>
          <a:lstStyle/>
          <a:p>
            <a:r>
              <a:rPr lang="uk-UA" sz="1600" b="1" dirty="0" smtClean="0"/>
              <a:t>1. Предмет,у якому можна побачити своє зображення.</a:t>
            </a:r>
          </a:p>
          <a:p>
            <a:r>
              <a:rPr lang="uk-UA" sz="1600" b="1" dirty="0" smtClean="0"/>
              <a:t>2.</a:t>
            </a:r>
            <a:r>
              <a:rPr lang="ru-RU" sz="1600" b="1" dirty="0" smtClean="0"/>
              <a:t>Зоря — </a:t>
            </a:r>
            <a:r>
              <a:rPr lang="ru-RU" sz="1600" b="1" dirty="0" err="1" smtClean="0"/>
              <a:t>одне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найказковіших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світлових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явищ</a:t>
            </a:r>
            <a:r>
              <a:rPr lang="ru-RU" sz="1600" b="1" dirty="0" smtClean="0"/>
              <a:t> …</a:t>
            </a:r>
          </a:p>
          <a:p>
            <a:r>
              <a:rPr lang="uk-UA" sz="1600" b="1" dirty="0" smtClean="0"/>
              <a:t>3. </a:t>
            </a:r>
            <a:r>
              <a:rPr lang="uk-UA" sz="1600" b="1" dirty="0"/>
              <a:t>Й</a:t>
            </a:r>
            <a:r>
              <a:rPr lang="uk-UA" sz="1600" b="1" dirty="0" smtClean="0"/>
              <a:t>ого значення у житті надзвичайно велике.</a:t>
            </a:r>
          </a:p>
          <a:p>
            <a:r>
              <a:rPr lang="uk-UA" sz="1600" b="1" dirty="0" smtClean="0"/>
              <a:t>4.Світлові прилади,які створила людина.</a:t>
            </a:r>
          </a:p>
          <a:p>
            <a:r>
              <a:rPr lang="uk-UA" sz="1600" b="1" dirty="0" smtClean="0"/>
              <a:t>5. Різнокольорова дуга на небі.</a:t>
            </a:r>
          </a:p>
          <a:p>
            <a:r>
              <a:rPr lang="uk-UA" sz="1600" b="1" dirty="0" smtClean="0"/>
              <a:t>6. Колір веселки,який знаходиться між червоним і жовтим кольорами.</a:t>
            </a:r>
          </a:p>
          <a:p>
            <a:r>
              <a:rPr lang="uk-UA" sz="1600" b="1" dirty="0" smtClean="0"/>
              <a:t>7. Наука,що вивчає світло.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39752" y="980728"/>
            <a:ext cx="6480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87624" y="980728"/>
            <a:ext cx="57606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412776"/>
            <a:ext cx="360040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 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11560" y="980728"/>
            <a:ext cx="57606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92080" y="1628800"/>
            <a:ext cx="43204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24128" y="1628800"/>
            <a:ext cx="50405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28184" y="1628800"/>
            <a:ext cx="43204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60232" y="1628800"/>
            <a:ext cx="50405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092280" y="1628800"/>
            <a:ext cx="50405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596336" y="1628800"/>
            <a:ext cx="50405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499992" y="1988840"/>
            <a:ext cx="216024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292080" y="2276872"/>
            <a:ext cx="43204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724128" y="2276872"/>
            <a:ext cx="50405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283968" y="2276872"/>
            <a:ext cx="43204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851920" y="2276872"/>
            <a:ext cx="43204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75856" y="2276872"/>
            <a:ext cx="57606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987824" y="2708920"/>
            <a:ext cx="288032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283968" y="2924944"/>
            <a:ext cx="43204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851920" y="2924944"/>
            <a:ext cx="43204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275856" y="2924944"/>
            <a:ext cx="57606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771800" y="2924944"/>
            <a:ext cx="50405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339752" y="2924944"/>
            <a:ext cx="50405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051720" y="3356992"/>
            <a:ext cx="288032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283968" y="3573016"/>
            <a:ext cx="43204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851920" y="3573016"/>
            <a:ext cx="43204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75856" y="3573016"/>
            <a:ext cx="57606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843808" y="3573016"/>
            <a:ext cx="43204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411760" y="3573016"/>
            <a:ext cx="43204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123728" y="4077072"/>
            <a:ext cx="288032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292080" y="4293096"/>
            <a:ext cx="50405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796136" y="4293096"/>
            <a:ext cx="57606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372200" y="4293096"/>
            <a:ext cx="43204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804248" y="4293096"/>
            <a:ext cx="50405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308304" y="4293096"/>
            <a:ext cx="50405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812360" y="4293096"/>
            <a:ext cx="57606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283968" y="4293096"/>
            <a:ext cx="43204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851920" y="4293096"/>
            <a:ext cx="43204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347864" y="4797152"/>
            <a:ext cx="50405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716016" y="1412776"/>
            <a:ext cx="288032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292080" y="3573016"/>
            <a:ext cx="504056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435280" cy="5760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</a:p>
          <a:p>
            <a:pPr>
              <a:buNone/>
            </a:pPr>
            <a:r>
              <a:rPr lang="uk-UA" sz="16000" dirty="0" smtClean="0">
                <a:solidFill>
                  <a:schemeClr val="accent5">
                    <a:lumMod val="50000"/>
                  </a:schemeClr>
                </a:solidFill>
              </a:rPr>
              <a:t>Оптика – це наука,що вивчає світло.</a:t>
            </a:r>
          </a:p>
          <a:p>
            <a:pPr>
              <a:buNone/>
            </a:pP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0ecd74b82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24744"/>
            <a:ext cx="4248472" cy="2448272"/>
          </a:xfrm>
          <a:prstGeom prst="rect">
            <a:avLst/>
          </a:prstGeom>
        </p:spPr>
      </p:pic>
      <p:pic>
        <p:nvPicPr>
          <p:cNvPr id="5" name="Рисунок 4" descr="55020592_1265843847_b645091824124aed8e970f44b286d255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3936437" cy="2952328"/>
          </a:xfrm>
          <a:prstGeom prst="rect">
            <a:avLst/>
          </a:prstGeom>
        </p:spPr>
      </p:pic>
      <p:pic>
        <p:nvPicPr>
          <p:cNvPr id="6" name="Рисунок 5" descr="91880134_x_810f75c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24744"/>
            <a:ext cx="3960440" cy="2484276"/>
          </a:xfrm>
          <a:prstGeom prst="rect">
            <a:avLst/>
          </a:prstGeom>
        </p:spPr>
      </p:pic>
      <p:pic>
        <p:nvPicPr>
          <p:cNvPr id="7" name="Рисунок 6" descr="img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573016"/>
            <a:ext cx="4248472" cy="30243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355976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Світло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уявити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без </a:t>
            </a:r>
            <a:r>
              <a:rPr lang="ru-RU" dirty="0" err="1" smtClean="0"/>
              <a:t>світла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/>
              <a:t>Адже</a:t>
            </a:r>
            <a:r>
              <a:rPr lang="ru-RU" dirty="0" smtClean="0"/>
              <a:t> все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зароджується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тепла.</a:t>
            </a:r>
            <a:endParaRPr lang="ru-RU" dirty="0"/>
          </a:p>
        </p:txBody>
      </p:sp>
      <p:pic>
        <p:nvPicPr>
          <p:cNvPr id="5" name="Рисунок 4" descr="ANTIKA-OSMANLI-GUMUS-TILSIM-KOLYE-NADIR-URUN__8514036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0"/>
            <a:ext cx="5076056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644008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sz="4000" dirty="0" smtClean="0"/>
              <a:t>Око </a:t>
            </a:r>
            <a:r>
              <a:rPr lang="ru-RU" sz="4000" dirty="0" err="1" smtClean="0"/>
              <a:t>людини</a:t>
            </a:r>
            <a:r>
              <a:rPr lang="ru-RU" sz="4000" dirty="0" smtClean="0"/>
              <a:t>  </a:t>
            </a:r>
            <a:r>
              <a:rPr lang="ru-RU" sz="4000" dirty="0" err="1" smtClean="0"/>
              <a:t>дає</a:t>
            </a:r>
            <a:r>
              <a:rPr lang="ru-RU" sz="4000" dirty="0" smtClean="0"/>
              <a:t> нам </a:t>
            </a:r>
            <a:r>
              <a:rPr lang="ru-RU" sz="4000" dirty="0" err="1" smtClean="0"/>
              <a:t>можливість</a:t>
            </a:r>
            <a:r>
              <a:rPr lang="ru-RU" sz="4000" dirty="0" smtClean="0"/>
              <a:t> </a:t>
            </a:r>
            <a:r>
              <a:rPr lang="ru-RU" sz="4000" dirty="0" err="1" smtClean="0"/>
              <a:t>дізнатися</a:t>
            </a:r>
            <a:r>
              <a:rPr lang="ru-RU" sz="4000" dirty="0" smtClean="0"/>
              <a:t> про </a:t>
            </a:r>
            <a:r>
              <a:rPr lang="ru-RU" sz="4000" dirty="0" err="1" smtClean="0"/>
              <a:t>навколишній</a:t>
            </a:r>
            <a:r>
              <a:rPr lang="ru-RU" sz="4000" dirty="0" smtClean="0"/>
              <a:t> </a:t>
            </a:r>
            <a:r>
              <a:rPr lang="ru-RU" sz="4000" dirty="0" err="1" smtClean="0"/>
              <a:t>світ</a:t>
            </a:r>
            <a:r>
              <a:rPr lang="ru-RU" sz="4000" dirty="0" smtClean="0"/>
              <a:t> </a:t>
            </a:r>
            <a:r>
              <a:rPr lang="ru-RU" sz="4000" dirty="0" err="1" smtClean="0"/>
              <a:t>більше</a:t>
            </a:r>
            <a:r>
              <a:rPr lang="ru-RU" sz="4000" dirty="0" smtClean="0"/>
              <a:t>, </a:t>
            </a:r>
            <a:r>
              <a:rPr lang="ru-RU" sz="4000" dirty="0" err="1" smtClean="0"/>
              <a:t>ніж</a:t>
            </a:r>
            <a:r>
              <a:rPr lang="ru-RU" sz="4000" dirty="0" smtClean="0"/>
              <a:t> </a:t>
            </a:r>
            <a:r>
              <a:rPr lang="ru-RU" sz="4000" dirty="0" err="1" smtClean="0"/>
              <a:t>усі</a:t>
            </a:r>
            <a:r>
              <a:rPr lang="ru-RU" sz="4000" dirty="0" smtClean="0"/>
              <a:t> </a:t>
            </a:r>
            <a:r>
              <a:rPr lang="ru-RU" sz="4000" dirty="0" err="1" smtClean="0"/>
              <a:t>інші</a:t>
            </a:r>
            <a:r>
              <a:rPr lang="ru-RU" sz="4000" dirty="0" smtClean="0"/>
              <a:t> </a:t>
            </a:r>
            <a:r>
              <a:rPr lang="ru-RU" sz="4000" dirty="0" err="1" smtClean="0"/>
              <a:t>чуття</a:t>
            </a:r>
            <a:r>
              <a:rPr lang="ru-RU" sz="4000" dirty="0" smtClean="0"/>
              <a:t>, разом </a:t>
            </a:r>
            <a:r>
              <a:rPr lang="ru-RU" sz="4000" dirty="0" err="1" smtClean="0"/>
              <a:t>узяті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Рисунок 3" descr="131578005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Сонце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головним</a:t>
            </a:r>
            <a:r>
              <a:rPr lang="ru-RU" b="1" dirty="0" smtClean="0"/>
              <a:t> </a:t>
            </a:r>
            <a:r>
              <a:rPr lang="ru-RU" b="1" dirty="0" err="1" smtClean="0"/>
              <a:t>джерелом</a:t>
            </a:r>
            <a:r>
              <a:rPr lang="ru-RU" b="1" dirty="0" smtClean="0"/>
              <a:t> </a:t>
            </a:r>
            <a:r>
              <a:rPr lang="ru-RU" b="1" dirty="0" err="1" smtClean="0"/>
              <a:t>світла</a:t>
            </a:r>
            <a:r>
              <a:rPr lang="ru-RU" b="1" dirty="0" smtClean="0"/>
              <a:t> для </a:t>
            </a:r>
            <a:r>
              <a:rPr lang="ru-RU" b="1" dirty="0" err="1" smtClean="0"/>
              <a:t>Землі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0152" y="980728"/>
            <a:ext cx="3002676" cy="2088232"/>
          </a:xfrm>
        </p:spPr>
      </p:pic>
      <p:pic>
        <p:nvPicPr>
          <p:cNvPr id="5" name="Рисунок 4" descr="00329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212976"/>
            <a:ext cx="4283968" cy="3212976"/>
          </a:xfrm>
          <a:prstGeom prst="rect">
            <a:avLst/>
          </a:prstGeom>
        </p:spPr>
      </p:pic>
      <p:pic>
        <p:nvPicPr>
          <p:cNvPr id="6" name="Рисунок 5" descr="67263086_0_1828b_1f637cf5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84784"/>
            <a:ext cx="4144961" cy="518457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Зоря —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казкових</a:t>
            </a:r>
            <a:r>
              <a:rPr lang="ru-RU" b="1" dirty="0" smtClean="0"/>
              <a:t> </a:t>
            </a:r>
            <a:r>
              <a:rPr lang="ru-RU" b="1" dirty="0" err="1" smtClean="0"/>
              <a:t>світлових</a:t>
            </a:r>
            <a:r>
              <a:rPr lang="ru-RU" b="1" dirty="0" smtClean="0"/>
              <a:t> </a:t>
            </a:r>
            <a:r>
              <a:rPr lang="ru-RU" b="1" dirty="0" err="1" smtClean="0"/>
              <a:t>явищ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endParaRPr lang="ru-RU" b="1" dirty="0"/>
          </a:p>
        </p:txBody>
      </p:sp>
      <p:pic>
        <p:nvPicPr>
          <p:cNvPr id="4" name="Рисунок 3" descr="aqua-night-picture_800x600_8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772816"/>
            <a:ext cx="4079258" cy="4824535"/>
          </a:xfrm>
          <a:prstGeom prst="rect">
            <a:avLst/>
          </a:prstGeom>
        </p:spPr>
      </p:pic>
      <p:pic>
        <p:nvPicPr>
          <p:cNvPr id="5" name="Рисунок 4" descr="61893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4788024" cy="482453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Місяць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випромінює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відбиває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світло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йде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Сонця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00398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420888"/>
            <a:ext cx="3703955" cy="4104456"/>
          </a:xfrm>
          <a:prstGeom prst="rect">
            <a:avLst/>
          </a:prstGeo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4334966" cy="4195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908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Веселка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686800" cy="576063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Веселка</a:t>
            </a:r>
            <a:r>
              <a:rPr lang="ru-RU" dirty="0" smtClean="0">
                <a:solidFill>
                  <a:srgbClr val="FFFF00"/>
                </a:solidFill>
              </a:rPr>
              <a:t> –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красиве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небесне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явище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cutcaster-vector-800890067-Rainbow-and-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3943300" cy="3943300"/>
          </a:xfrm>
          <a:prstGeom prst="rect">
            <a:avLst/>
          </a:prstGeom>
        </p:spPr>
      </p:pic>
      <p:pic>
        <p:nvPicPr>
          <p:cNvPr id="9" name="Рисунок 8" descr="p_40557_1_gallery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268760"/>
            <a:ext cx="4392488" cy="397714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Веселка має 7 кольорів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388" y="1628800"/>
            <a:ext cx="3384500" cy="4721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«</a:t>
            </a:r>
            <a:r>
              <a:rPr lang="ru-RU" sz="1400" dirty="0" smtClean="0">
                <a:solidFill>
                  <a:srgbClr val="7030A0"/>
                </a:solidFill>
              </a:rPr>
              <a:t>«</a:t>
            </a:r>
            <a:r>
              <a:rPr lang="ru-RU" sz="1400" dirty="0" err="1" smtClean="0">
                <a:solidFill>
                  <a:srgbClr val="7030A0"/>
                </a:solidFill>
              </a:rPr>
              <a:t>Це</a:t>
            </a: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</a:rPr>
              <a:t>червоний</a:t>
            </a:r>
            <a:r>
              <a:rPr lang="ru-RU" sz="1400" dirty="0" smtClean="0">
                <a:solidFill>
                  <a:srgbClr val="7030A0"/>
                </a:solidFill>
              </a:rPr>
              <a:t>, жар </a:t>
            </a:r>
            <a:r>
              <a:rPr lang="ru-RU" sz="1400" dirty="0" err="1" smtClean="0">
                <a:solidFill>
                  <a:srgbClr val="7030A0"/>
                </a:solidFill>
              </a:rPr>
              <a:t>неначе</a:t>
            </a:r>
            <a:r>
              <a:rPr lang="ru-RU" sz="1400" dirty="0" smtClean="0">
                <a:solidFill>
                  <a:srgbClr val="7030A0"/>
                </a:solidFill>
              </a:rPr>
              <a:t>,</a:t>
            </a:r>
          </a:p>
          <a:p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err="1" smtClean="0">
                <a:solidFill>
                  <a:srgbClr val="7030A0"/>
                </a:solidFill>
              </a:rPr>
              <a:t>Це</a:t>
            </a: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</a:rPr>
              <a:t>оранжевий</a:t>
            </a:r>
            <a:r>
              <a:rPr lang="ru-RU" sz="1400" dirty="0" smtClean="0">
                <a:solidFill>
                  <a:srgbClr val="7030A0"/>
                </a:solidFill>
              </a:rPr>
              <a:t>, </a:t>
            </a:r>
            <a:r>
              <a:rPr lang="ru-RU" sz="1400" dirty="0" err="1" smtClean="0">
                <a:solidFill>
                  <a:srgbClr val="7030A0"/>
                </a:solidFill>
              </a:rPr>
              <a:t>гарячий</a:t>
            </a:r>
            <a:r>
              <a:rPr lang="ru-RU" sz="1400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err="1" smtClean="0">
                <a:solidFill>
                  <a:srgbClr val="7030A0"/>
                </a:solidFill>
              </a:rPr>
              <a:t>Жовтий</a:t>
            </a:r>
            <a:r>
              <a:rPr lang="ru-RU" sz="1400" dirty="0" smtClean="0">
                <a:solidFill>
                  <a:srgbClr val="7030A0"/>
                </a:solidFill>
              </a:rPr>
              <a:t> — як </a:t>
            </a:r>
            <a:r>
              <a:rPr lang="ru-RU" sz="1400" dirty="0" err="1" smtClean="0">
                <a:solidFill>
                  <a:srgbClr val="7030A0"/>
                </a:solidFill>
              </a:rPr>
              <a:t>пшениця</a:t>
            </a:r>
            <a:r>
              <a:rPr lang="ru-RU" sz="1400" dirty="0" smtClean="0">
                <a:solidFill>
                  <a:srgbClr val="7030A0"/>
                </a:solidFill>
              </a:rPr>
              <a:t> в </a:t>
            </a:r>
            <a:r>
              <a:rPr lang="ru-RU" sz="1400" dirty="0" err="1" smtClean="0">
                <a:solidFill>
                  <a:srgbClr val="7030A0"/>
                </a:solidFill>
              </a:rPr>
              <a:t>полі</a:t>
            </a:r>
            <a:r>
              <a:rPr lang="ru-RU" sz="1400" dirty="0" smtClean="0">
                <a:solidFill>
                  <a:srgbClr val="7030A0"/>
                </a:solidFill>
              </a:rPr>
              <a:t>,</a:t>
            </a:r>
          </a:p>
          <a:p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err="1" smtClean="0">
                <a:solidFill>
                  <a:srgbClr val="7030A0"/>
                </a:solidFill>
              </a:rPr>
              <a:t>Мов</a:t>
            </a:r>
            <a:r>
              <a:rPr lang="ru-RU" sz="1400" dirty="0" smtClean="0">
                <a:solidFill>
                  <a:srgbClr val="7030A0"/>
                </a:solidFill>
              </a:rPr>
              <a:t> трава — </a:t>
            </a:r>
            <a:r>
              <a:rPr lang="ru-RU" sz="1400" dirty="0" err="1" smtClean="0">
                <a:solidFill>
                  <a:srgbClr val="7030A0"/>
                </a:solidFill>
              </a:rPr>
              <a:t>зелений</a:t>
            </a: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</a:rPr>
              <a:t>колір</a:t>
            </a:r>
            <a:r>
              <a:rPr lang="ru-RU" sz="1400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err="1" smtClean="0">
                <a:solidFill>
                  <a:srgbClr val="7030A0"/>
                </a:solidFill>
              </a:rPr>
              <a:t>Голубий</a:t>
            </a:r>
            <a:r>
              <a:rPr lang="ru-RU" sz="1400" dirty="0" smtClean="0">
                <a:solidFill>
                  <a:srgbClr val="7030A0"/>
                </a:solidFill>
              </a:rPr>
              <a:t> — як у </a:t>
            </a:r>
            <a:r>
              <a:rPr lang="ru-RU" sz="1400" dirty="0" err="1" smtClean="0">
                <a:solidFill>
                  <a:srgbClr val="7030A0"/>
                </a:solidFill>
              </a:rPr>
              <a:t>краплині</a:t>
            </a:r>
            <a:r>
              <a:rPr lang="ru-RU" sz="1400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smtClean="0">
                <a:solidFill>
                  <a:srgbClr val="7030A0"/>
                </a:solidFill>
              </a:rPr>
              <a:t>А </a:t>
            </a:r>
            <a:r>
              <a:rPr lang="ru-RU" sz="1400" dirty="0" err="1" smtClean="0">
                <a:solidFill>
                  <a:srgbClr val="7030A0"/>
                </a:solidFill>
              </a:rPr>
              <a:t>наступний</a:t>
            </a: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</a:rPr>
              <a:t>колір</a:t>
            </a:r>
            <a:r>
              <a:rPr lang="ru-RU" sz="1400" dirty="0" smtClean="0">
                <a:solidFill>
                  <a:srgbClr val="7030A0"/>
                </a:solidFill>
              </a:rPr>
              <a:t> — </a:t>
            </a:r>
            <a:r>
              <a:rPr lang="ru-RU" sz="1400" dirty="0" err="1" smtClean="0">
                <a:solidFill>
                  <a:srgbClr val="7030A0"/>
                </a:solidFill>
              </a:rPr>
              <a:t>синій</a:t>
            </a:r>
            <a:r>
              <a:rPr lang="ru-RU" sz="1400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err="1" smtClean="0">
                <a:solidFill>
                  <a:srgbClr val="7030A0"/>
                </a:solidFill>
              </a:rPr>
              <a:t>Синій</a:t>
            </a: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</a:rPr>
              <a:t>колір</a:t>
            </a:r>
            <a:r>
              <a:rPr lang="ru-RU" sz="1400" dirty="0" smtClean="0">
                <a:solidFill>
                  <a:srgbClr val="7030A0"/>
                </a:solidFill>
              </a:rPr>
              <a:t>, </a:t>
            </a:r>
            <a:r>
              <a:rPr lang="ru-RU" sz="1400" dirty="0" err="1" smtClean="0">
                <a:solidFill>
                  <a:srgbClr val="7030A0"/>
                </a:solidFill>
              </a:rPr>
              <a:t>ніби</a:t>
            </a: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</a:rPr>
              <a:t>річка</a:t>
            </a:r>
            <a:r>
              <a:rPr lang="ru-RU" sz="1400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dirty="0" err="1" smtClean="0">
                <a:solidFill>
                  <a:srgbClr val="7030A0"/>
                </a:solidFill>
              </a:rPr>
              <a:t>Фіолетовий</a:t>
            </a:r>
            <a:r>
              <a:rPr lang="ru-RU" sz="1400" dirty="0" smtClean="0">
                <a:solidFill>
                  <a:srgbClr val="7030A0"/>
                </a:solidFill>
              </a:rPr>
              <a:t> — як </a:t>
            </a:r>
            <a:r>
              <a:rPr lang="ru-RU" sz="1400" dirty="0" err="1" smtClean="0">
                <a:solidFill>
                  <a:srgbClr val="7030A0"/>
                </a:solidFill>
              </a:rPr>
              <a:t>нічка</a:t>
            </a:r>
            <a:r>
              <a:rPr lang="ru-RU" sz="1400" dirty="0" smtClean="0">
                <a:solidFill>
                  <a:srgbClr val="7030A0"/>
                </a:solidFill>
              </a:rPr>
              <a:t>».</a:t>
            </a:r>
          </a:p>
          <a:p>
            <a:endParaRPr lang="uk-UA" sz="1400" dirty="0" smtClean="0"/>
          </a:p>
        </p:txBody>
      </p:sp>
      <p:pic>
        <p:nvPicPr>
          <p:cNvPr id="5" name="Рисунок 4" descr="7e3fe6dd8448bbea7fb8d3029db3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628800"/>
            <a:ext cx="533400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235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Оптика</vt:lpstr>
      <vt:lpstr>Слайд 2</vt:lpstr>
      <vt:lpstr>Слайд 3</vt:lpstr>
      <vt:lpstr>Слайд 4</vt:lpstr>
      <vt:lpstr>Сонце є головним джерелом світла для Землі.</vt:lpstr>
      <vt:lpstr>Зоря — одне з найбільш казкових світлових явищ природи</vt:lpstr>
      <vt:lpstr>Місяць світла не випромінює, а тільки відбиває світло, що йде від Сонця.</vt:lpstr>
      <vt:lpstr>Веселка</vt:lpstr>
      <vt:lpstr>Веселка має 7 кольорів</vt:lpstr>
      <vt:lpstr>Світло,яке створила людина…</vt:lpstr>
      <vt:lpstr>Дзеркало - гладка поверхня, призначена для відображення світла.  У ньому можна побачити своє зображення.</vt:lpstr>
      <vt:lpstr>Розв’яжи кросворд…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Оптика</dc:title>
  <dc:creator>Администратор</dc:creator>
  <cp:lastModifiedBy>Администратор</cp:lastModifiedBy>
  <cp:revision>15</cp:revision>
  <dcterms:created xsi:type="dcterms:W3CDTF">2014-04-13T13:29:06Z</dcterms:created>
  <dcterms:modified xsi:type="dcterms:W3CDTF">2014-04-13T15:50:30Z</dcterms:modified>
</cp:coreProperties>
</file>