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FE"/>
    <a:srgbClr val="DAA74A"/>
    <a:srgbClr val="C0C0C0"/>
    <a:srgbClr val="F6C9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174294" y="2816738"/>
            <a:ext cx="4946821" cy="2449314"/>
          </a:xfrm>
        </p:spPr>
        <p:txBody>
          <a:bodyPr/>
          <a:lstStyle/>
          <a:p>
            <a:r>
              <a:rPr lang="ru-RU" sz="4000" dirty="0" smtClean="0"/>
              <a:t>Теория относительности Эйнштейна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6452">
            <a:off x="708117" y="4064201"/>
            <a:ext cx="1991849" cy="1374376"/>
          </a:xfrm>
          <a:prstGeom prst="rect">
            <a:avLst/>
          </a:prstGeom>
        </p:spPr>
      </p:pic>
      <p:pic>
        <p:nvPicPr>
          <p:cNvPr id="5" name="371a7f6c6a7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9360" y="31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300">
            <a:off x="194972" y="887668"/>
            <a:ext cx="2277502" cy="227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7767"/>
            <a:ext cx="3888432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783">
            <a:off x="5615102" y="1131468"/>
            <a:ext cx="3372912" cy="252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833664"/>
            <a:ext cx="8064896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itchFamily="82" charset="0"/>
              </a:rPr>
              <a:t>2.Скорость распространения света в вакууме одинакова во всех инерциальных системах отсчета, независимо от их движения, и является предельной в передаче каких-либо взаимодействий.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4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" y="-29522"/>
            <a:ext cx="9153011" cy="68674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85184"/>
          </a:xfrm>
        </p:spPr>
        <p:txBody>
          <a:bodyPr/>
          <a:lstStyle/>
          <a:p>
            <a:r>
              <a:rPr lang="ru-RU" sz="11500" dirty="0">
                <a:solidFill>
                  <a:srgbClr val="DAA74A"/>
                </a:solidFill>
                <a:latin typeface="Gabriola" pitchFamily="82" charset="0"/>
              </a:rPr>
              <a:t>Общая теория относительности</a:t>
            </a:r>
            <a:endParaRPr lang="ru-RU" sz="11500" dirty="0">
              <a:solidFill>
                <a:srgbClr val="DAA74A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3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flash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" y="3425"/>
            <a:ext cx="919614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9327" y="620688"/>
            <a:ext cx="689910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  <a:latin typeface="Gabriola" pitchFamily="82" charset="0"/>
              </a:rPr>
              <a:t>Первый постулат общей теории относительности – расширенный принцип относительности, который утверждает инвариантность(неизменность) законов природы в любых системах отсчета, как инерциальных, так и неинерциальных, движущихся с ускорением или замедлением.</a:t>
            </a:r>
          </a:p>
        </p:txBody>
      </p:sp>
    </p:spTree>
    <p:extLst>
      <p:ext uri="{BB962C8B-B14F-4D97-AF65-F5344CB8AC3E}">
        <p14:creationId xmlns:p14="http://schemas.microsoft.com/office/powerpoint/2010/main" val="225881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548680"/>
            <a:ext cx="4608512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bg1"/>
                </a:solidFill>
                <a:latin typeface="Gabriola" pitchFamily="82" charset="0"/>
              </a:rPr>
              <a:t>Второй постулат – принцип постоянства скорости света – остается неизменным.</a:t>
            </a:r>
          </a:p>
        </p:txBody>
      </p:sp>
    </p:spTree>
    <p:extLst>
      <p:ext uri="{BB962C8B-B14F-4D97-AF65-F5344CB8AC3E}">
        <p14:creationId xmlns:p14="http://schemas.microsoft.com/office/powerpoint/2010/main" val="135533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" y="1"/>
            <a:ext cx="7448088" cy="67943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61120" y="1352387"/>
            <a:ext cx="4882880" cy="4126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Третий постулат – принцип эквивалентности инертной и гравитационной масс. Этот факт был известен еще в классической механике. Так, в законе всемирного тяготения, сформулиро-ванном Ньютоном, сила тяготения всегда пропорциональна массе того тела, на которое она действует</a:t>
            </a:r>
          </a:p>
        </p:txBody>
      </p:sp>
    </p:spTree>
    <p:extLst>
      <p:ext uri="{BB962C8B-B14F-4D97-AF65-F5344CB8AC3E}">
        <p14:creationId xmlns:p14="http://schemas.microsoft.com/office/powerpoint/2010/main" val="176805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69192" cy="1442674"/>
          </a:xfrm>
        </p:spPr>
        <p:txBody>
          <a:bodyPr/>
          <a:lstStyle/>
          <a:p>
            <a:r>
              <a:rPr lang="ru-RU" dirty="0">
                <a:latin typeface="Gabriola" pitchFamily="82" charset="0"/>
              </a:rPr>
              <a:t>Основные выводы  из общей теории относительности Эйнштейна   (1915 г.)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096344" cy="206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2072"/>
            <a:ext cx="2952328" cy="17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37" y="1683296"/>
            <a:ext cx="4931761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0027"/>
            <a:ext cx="4788024" cy="24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5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041440" cy="1912318"/>
          </a:xfrm>
        </p:spPr>
        <p:txBody>
          <a:bodyPr/>
          <a:lstStyle/>
          <a:p>
            <a:r>
              <a:rPr lang="ru-RU" sz="6600" dirty="0" smtClean="0">
                <a:latin typeface="Gabriola" pitchFamily="82" charset="0"/>
              </a:rPr>
              <a:t>А что было бы, если бы исчезла сила трения</a:t>
            </a:r>
            <a:endParaRPr lang="ru-RU" sz="6600" dirty="0">
              <a:latin typeface="Gabriola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2542764" cy="40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3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7000">
        <p:checker/>
      </p:transition>
    </mc:Choice>
    <mc:Fallback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584"/>
          <a:stretch>
            <a:fillRect/>
          </a:stretch>
        </p:blipFill>
        <p:spPr>
          <a:xfrm rot="-60000">
            <a:off x="2083265" y="374907"/>
            <a:ext cx="4873752" cy="36576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59632" y="4293096"/>
            <a:ext cx="6705600" cy="223224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Gabriola" pitchFamily="82" charset="0"/>
              </a:rPr>
              <a:t>Если бы не было силы трения,</a:t>
            </a:r>
          </a:p>
          <a:p>
            <a:r>
              <a:rPr lang="ru-RU" sz="3600" dirty="0">
                <a:solidFill>
                  <a:schemeClr val="tx1"/>
                </a:solidFill>
                <a:latin typeface="Gabriola" pitchFamily="82" charset="0"/>
              </a:rPr>
              <a:t>Не остановились бы мы</a:t>
            </a:r>
          </a:p>
          <a:p>
            <a:r>
              <a:rPr lang="ru-RU" sz="3600" dirty="0">
                <a:solidFill>
                  <a:schemeClr val="tx1"/>
                </a:solidFill>
                <a:latin typeface="Gabriola" pitchFamily="82" charset="0"/>
              </a:rPr>
              <a:t>Ни на мгновение.</a:t>
            </a:r>
          </a:p>
        </p:txBody>
      </p:sp>
    </p:spTree>
    <p:extLst>
      <p:ext uri="{BB962C8B-B14F-4D97-AF65-F5344CB8AC3E}">
        <p14:creationId xmlns:p14="http://schemas.microsoft.com/office/powerpoint/2010/main" val="3040936764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836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4653136"/>
            <a:ext cx="6705600" cy="136614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tx1"/>
                </a:solidFill>
                <a:latin typeface="Gabriola" pitchFamily="82" charset="0"/>
              </a:rPr>
              <a:t>Вечно летал бы самолет</a:t>
            </a:r>
          </a:p>
        </p:txBody>
      </p:sp>
    </p:spTree>
    <p:extLst>
      <p:ext uri="{BB962C8B-B14F-4D97-AF65-F5344CB8AC3E}">
        <p14:creationId xmlns:p14="http://schemas.microsoft.com/office/powerpoint/2010/main" val="252529922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4832"/>
          <a:stretch>
            <a:fillRect/>
          </a:stretch>
        </p:blipFill>
        <p:spPr>
          <a:xfrm rot="-60000">
            <a:off x="2227282" y="662938"/>
            <a:ext cx="4873752" cy="3657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496944" cy="100610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Gabriola" pitchFamily="82" charset="0"/>
              </a:rPr>
              <a:t>Машины никогда б не останавливались</a:t>
            </a:r>
            <a:endParaRPr lang="ru-RU" sz="48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1606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57192"/>
            <a:ext cx="8856984" cy="1442674"/>
          </a:xfrm>
        </p:spPr>
        <p:txBody>
          <a:bodyPr/>
          <a:lstStyle/>
          <a:p>
            <a:pPr algn="l"/>
            <a:r>
              <a:rPr lang="ru-RU" sz="1800" i="1" dirty="0" smtClean="0">
                <a:latin typeface="Book Antiqua" pitchFamily="18" charset="0"/>
                <a:ea typeface="BatangChe" pitchFamily="49" charset="-127"/>
                <a:cs typeface="Microsoft Uighur" pitchFamily="2" charset="-78"/>
              </a:rPr>
              <a:t>«Ценность </a:t>
            </a:r>
            <a:r>
              <a:rPr lang="ru-RU" sz="1800" i="1" dirty="0">
                <a:latin typeface="Book Antiqua" pitchFamily="18" charset="0"/>
                <a:ea typeface="BatangChe" pitchFamily="49" charset="-127"/>
                <a:cs typeface="Microsoft Uighur" pitchFamily="2" charset="-78"/>
              </a:rPr>
              <a:t>человека должна определяться тем, что он дает, а не тем, чего он способен добиться. Старайтесь стать не успешным, а ценным </a:t>
            </a:r>
            <a:r>
              <a:rPr lang="ru-RU" sz="1800" i="1" dirty="0" smtClean="0">
                <a:latin typeface="Book Antiqua" pitchFamily="18" charset="0"/>
                <a:ea typeface="BatangChe" pitchFamily="49" charset="-127"/>
                <a:cs typeface="Microsoft Uighur" pitchFamily="2" charset="-78"/>
              </a:rPr>
              <a:t>человеком.» </a:t>
            </a:r>
            <a:r>
              <a:rPr lang="ru-RU" sz="1800" i="1" dirty="0" smtClean="0">
                <a:latin typeface="Book Antiqua" pitchFamily="18" charset="0"/>
                <a:ea typeface="BatangChe" pitchFamily="49" charset="-127"/>
                <a:cs typeface="Microsoft Uighur" pitchFamily="2" charset="-78"/>
              </a:rPr>
              <a:t>А. Эйнштейн</a:t>
            </a:r>
            <a:endParaRPr lang="ru-RU" sz="1800" i="1" dirty="0">
              <a:latin typeface="Book Antiqua" pitchFamily="18" charset="0"/>
              <a:ea typeface="BatangChe" pitchFamily="49" charset="-127"/>
              <a:cs typeface="Microsoft Uighur" pitchFamily="2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67" y="212538"/>
            <a:ext cx="2852883" cy="2784414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30024" y="476672"/>
            <a:ext cx="3657600" cy="39502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Gabriola" pitchFamily="82" charset="0"/>
              </a:rPr>
              <a:t>Альберт Эйнштейн (нем. Albert Einstein) — один из основателей современной теоретической физики, лауреат Нобелевской премии по физике 1921 года, общественный деятель-гуманист.</a:t>
            </a:r>
            <a:endParaRPr lang="ru-RU" sz="2800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140">
            <a:off x="3289821" y="2636912"/>
            <a:ext cx="2155741" cy="2814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679">
            <a:off x="427728" y="184009"/>
            <a:ext cx="1888221" cy="2826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647">
            <a:off x="981439" y="2856531"/>
            <a:ext cx="2062162" cy="26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2" b="2566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653136"/>
            <a:ext cx="7848872" cy="172819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Gabriola" pitchFamily="82" charset="0"/>
              </a:rPr>
              <a:t>С </a:t>
            </a:r>
            <a:r>
              <a:rPr lang="ru-RU" sz="4400" dirty="0">
                <a:solidFill>
                  <a:schemeClr val="tx1"/>
                </a:solidFill>
                <a:latin typeface="Gabriola" pitchFamily="82" charset="0"/>
              </a:rPr>
              <a:t>гор сползли бы все ледники, все камни и даже земля лежащая на склонах.</a:t>
            </a:r>
          </a:p>
        </p:txBody>
      </p:sp>
    </p:spTree>
    <p:extLst>
      <p:ext uri="{BB962C8B-B14F-4D97-AF65-F5344CB8AC3E}">
        <p14:creationId xmlns:p14="http://schemas.microsoft.com/office/powerpoint/2010/main" val="164572022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r="48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509120"/>
            <a:ext cx="7560840" cy="18722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При </a:t>
            </a:r>
            <a:r>
              <a:rPr lang="ru-RU" sz="3600" dirty="0">
                <a:solidFill>
                  <a:schemeClr val="tx1"/>
                </a:solidFill>
                <a:latin typeface="Gabriola" pitchFamily="82" charset="0"/>
              </a:rPr>
              <a:t>движении смычка по струнам не издавался бы </a:t>
            </a:r>
            <a:r>
              <a:rPr lang="ru-RU" sz="3600" dirty="0" smtClean="0">
                <a:solidFill>
                  <a:schemeClr val="tx1"/>
                </a:solidFill>
                <a:latin typeface="Gabriola" pitchFamily="82" charset="0"/>
              </a:rPr>
              <a:t>звук и мы не смогли бы слушать музыку</a:t>
            </a:r>
            <a:endParaRPr lang="ru-RU" sz="36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7779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4797152"/>
            <a:ext cx="6705600" cy="122212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Gabriola" pitchFamily="82" charset="0"/>
              </a:rPr>
              <a:t>Не будь трения, Земля представляла бы шар без неровностей, подобно жидкому».</a:t>
            </a:r>
          </a:p>
        </p:txBody>
      </p:sp>
    </p:spTree>
    <p:extLst>
      <p:ext uri="{BB962C8B-B14F-4D97-AF65-F5344CB8AC3E}">
        <p14:creationId xmlns:p14="http://schemas.microsoft.com/office/powerpoint/2010/main" val="162492874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xit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abriola" pitchFamily="82" charset="0"/>
              </a:rPr>
              <a:t>Закон внешнего фотоэффекта, 1921 г. </a:t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(Нобелевская премия Эйнштейна)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956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28339"/>
      </p:ext>
    </p:extLst>
  </p:cSld>
  <p:clrMapOvr>
    <a:masterClrMapping/>
  </p:clrMapOvr>
  <p:transition spd="slow"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Gabriola" pitchFamily="82" charset="0"/>
              </a:rPr>
              <a:t>Формула связи потери массы тела </a:t>
            </a:r>
            <a:br>
              <a:rPr lang="ru-RU" dirty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dirty="0">
                <a:solidFill>
                  <a:srgbClr val="0070C0"/>
                </a:solidFill>
                <a:latin typeface="Gabriola" pitchFamily="82" charset="0"/>
              </a:rPr>
              <a:t>при излучении энергии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916832"/>
            <a:ext cx="4018784" cy="4072488"/>
          </a:xfrm>
        </p:spPr>
        <p:txBody>
          <a:bodyPr>
            <a:normAutofit lnSpcReduction="10000"/>
          </a:bodyPr>
          <a:lstStyle/>
          <a:p>
            <a:endParaRPr lang="ru-RU" sz="3200" dirty="0">
              <a:latin typeface="Gabriola" pitchFamily="82" charset="0"/>
            </a:endParaRPr>
          </a:p>
          <a:p>
            <a:endParaRPr lang="ru-RU" sz="3200" dirty="0">
              <a:latin typeface="Gabriola" pitchFamily="82" charset="0"/>
            </a:endParaRPr>
          </a:p>
          <a:p>
            <a:endParaRPr lang="ru-RU" sz="3200" dirty="0">
              <a:latin typeface="Gabriola" pitchFamily="82" charset="0"/>
            </a:endParaRPr>
          </a:p>
          <a:p>
            <a:endParaRPr lang="ru-RU" sz="3200" dirty="0">
              <a:solidFill>
                <a:srgbClr val="0070C0"/>
              </a:solidFill>
              <a:latin typeface="Gabriola" pitchFamily="82" charset="0"/>
            </a:endParaRPr>
          </a:p>
          <a:p>
            <a:r>
              <a:rPr lang="ru-RU" sz="3200" dirty="0">
                <a:solidFill>
                  <a:srgbClr val="0070C0"/>
                </a:solidFill>
                <a:latin typeface="Gabriola" pitchFamily="82" charset="0"/>
              </a:rPr>
              <a:t>Анри Пуанкаре (1900 г.) </a:t>
            </a:r>
            <a:r>
              <a:rPr lang="ru-RU" sz="3200" dirty="0" smtClean="0">
                <a:solidFill>
                  <a:srgbClr val="0070C0"/>
                </a:solidFill>
                <a:latin typeface="Gabriola" pitchFamily="82" charset="0"/>
              </a:rPr>
              <a:t>«</a:t>
            </a:r>
            <a:r>
              <a:rPr lang="ru-RU" sz="3200" dirty="0">
                <a:solidFill>
                  <a:srgbClr val="0070C0"/>
                </a:solidFill>
                <a:latin typeface="Gabriola" pitchFamily="82" charset="0"/>
              </a:rPr>
              <a:t>Энергия излучения  E  обладает массой   m = E/c2 »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078288" cy="375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5000"/>
            <a:ext cx="27987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6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>
        <p:split orient="vert"/>
      </p:transition>
    </mc:Choice>
    <mc:Fallback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11560" y="116632"/>
            <a:ext cx="7848872" cy="2448272"/>
          </a:xfrm>
        </p:spPr>
        <p:txBody>
          <a:bodyPr anchor="t" anchorCtr="0"/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Альберт Эйнштейн, как считают некоторые, не придумал, а только усовершенствовал теорию относительности, которую разработал Анри Пуанкаре. К концу XIX века Пуанкаре посвятил этой теме более 30 книг и 500 монографий.</a:t>
            </a: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2355426" cy="3174430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80928"/>
            <a:ext cx="2525809" cy="3152210"/>
          </a:xfrm>
        </p:spPr>
      </p:pic>
    </p:spTree>
    <p:extLst>
      <p:ext uri="{BB962C8B-B14F-4D97-AF65-F5344CB8AC3E}">
        <p14:creationId xmlns:p14="http://schemas.microsoft.com/office/powerpoint/2010/main" val="248360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3000">
        <p:split orient="vert"/>
      </p:transition>
    </mc:Choice>
    <mc:Fallback>
      <p:transition spd="slow" advClick="0" advTm="1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0" y="-6749"/>
            <a:ext cx="9144000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 rot="200830">
            <a:off x="3076113" y="561655"/>
            <a:ext cx="5888313" cy="5911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  <a:latin typeface="Gabriola" pitchFamily="82" charset="0"/>
              </a:rPr>
              <a:t>Мы знаем, что любое движение «относительно». Это означает, что его можно измерить по отношению к чему-то. Например, мы находимся в вагоне поезда и смотрим в окно. Наблюдая за мелькающими за окном предметами, мы знаем, что поезд движется. Но по отношению к пассажиру, сидящему напротив вас, вы остаетесь на месте!</a:t>
            </a:r>
          </a:p>
        </p:txBody>
      </p:sp>
    </p:spTree>
    <p:extLst>
      <p:ext uri="{BB962C8B-B14F-4D97-AF65-F5344CB8AC3E}">
        <p14:creationId xmlns:p14="http://schemas.microsoft.com/office/powerpoint/2010/main" val="2976236189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197184" cy="4648621"/>
          </a:xfrm>
        </p:spPr>
        <p:txBody>
          <a:bodyPr/>
          <a:lstStyle/>
          <a:p>
            <a:r>
              <a:rPr lang="ru-RU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briola" pitchFamily="82" charset="0"/>
              </a:rPr>
              <a:t>Так что же такое </a:t>
            </a:r>
            <a:r>
              <a:rPr lang="ru-RU" sz="9600" dirty="0" smtClean="0">
                <a:solidFill>
                  <a:schemeClr val="tx1"/>
                </a:solidFill>
                <a:latin typeface="Gabriola" pitchFamily="82" charset="0"/>
              </a:rPr>
              <a:t>теория </a:t>
            </a:r>
            <a:r>
              <a:rPr lang="ru-RU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abriola" pitchFamily="82" charset="0"/>
              </a:rPr>
              <a:t>относительности?</a:t>
            </a:r>
            <a:endParaRPr lang="ru-RU" sz="9600" dirty="0">
              <a:solidFill>
                <a:schemeClr val="accent2">
                  <a:lumMod val="20000"/>
                  <a:lumOff val="8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6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9000">
        <p14:flash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-33389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703" y="1340768"/>
            <a:ext cx="7488832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Принцип относительности Г. Галилея утверждает, что законы механики действуют одинаково во всех  инерциальных системах отсчета.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6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14:flash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84" y="188640"/>
            <a:ext cx="8041440" cy="144267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Принципы специальной теории относительности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77259"/>
            <a:ext cx="3657600" cy="395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1. Во всех инерциальных системах отсчета, независимо от состояния их движения, физические явления происходят по одним и тем же законам.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709">
            <a:off x="5370218" y="1005790"/>
            <a:ext cx="3174307" cy="238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63" y="3789040"/>
            <a:ext cx="428222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59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3000">
        <p:fade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417</TotalTime>
  <Words>446</Words>
  <Application>Microsoft Office PowerPoint</Application>
  <PresentationFormat>Экран (4:3)</PresentationFormat>
  <Paragraphs>31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Sketchbook</vt:lpstr>
      <vt:lpstr>Теория относительности Эйнштейна</vt:lpstr>
      <vt:lpstr>«Ценность человека должна определяться тем, что он дает, а не тем, чего он способен добиться. Старайтесь стать не успешным, а ценным человеком.» А. Эйнштейн</vt:lpstr>
      <vt:lpstr>Закон внешнего фотоэффекта, 1921 г.  (Нобелевская премия Эйнштейна)</vt:lpstr>
      <vt:lpstr>Формула связи потери массы тела  при излучении энергии</vt:lpstr>
      <vt:lpstr>Презентация PowerPoint</vt:lpstr>
      <vt:lpstr>Презентация PowerPoint</vt:lpstr>
      <vt:lpstr>Так что же такое теория относительности?</vt:lpstr>
      <vt:lpstr>Презентация PowerPoint</vt:lpstr>
      <vt:lpstr>Принципы специальной теории относительности</vt:lpstr>
      <vt:lpstr>Презентация PowerPoint</vt:lpstr>
      <vt:lpstr>Общая теория относительности</vt:lpstr>
      <vt:lpstr>Презентация PowerPoint</vt:lpstr>
      <vt:lpstr>Презентация PowerPoint</vt:lpstr>
      <vt:lpstr>Презентация PowerPoint</vt:lpstr>
      <vt:lpstr>Основные выводы  из общей теории относительности Эйнштейна   (1915 г.)</vt:lpstr>
      <vt:lpstr>А что было бы, если бы исчезла сила трения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User</cp:lastModifiedBy>
  <cp:revision>23</cp:revision>
  <dcterms:created xsi:type="dcterms:W3CDTF">2013-03-11T16:47:01Z</dcterms:created>
  <dcterms:modified xsi:type="dcterms:W3CDTF">2013-03-12T00:19:25Z</dcterms:modified>
</cp:coreProperties>
</file>