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7" r:id="rId13"/>
    <p:sldId id="269" r:id="rId14"/>
    <p:sldId id="265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40" autoAdjust="0"/>
  </p:normalViewPr>
  <p:slideViewPr>
    <p:cSldViewPr>
      <p:cViewPr varScale="1">
        <p:scale>
          <a:sx n="68" d="100"/>
          <a:sy n="68" d="100"/>
        </p:scale>
        <p:origin x="-5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3E700-41F1-4AE6-82F9-A0EEF4286110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C9FC9-3C2D-46F8-BBB7-6D4220187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2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vseslova.com.u&#1072;/" TargetMode="External"/><Relationship Id="rId2" Type="http://schemas.openxmlformats.org/officeDocument/2006/relationships/hyperlink" Target="http://znaimo.com.ua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.wikipedia.or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" y="10432"/>
            <a:ext cx="9147164" cy="684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79447" y="260648"/>
            <a:ext cx="4736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Люмінесценсія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208" y="5877272"/>
            <a:ext cx="2699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Виконала</a:t>
            </a:r>
          </a:p>
          <a:p>
            <a:pPr algn="ctr"/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Учениця 11-А класу</a:t>
            </a:r>
          </a:p>
          <a:p>
            <a:pPr algn="ctr"/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Родіонова Євгенія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5486" y="5517232"/>
            <a:ext cx="6048672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b="1" dirty="0"/>
              <a:t>Поля́рне ся́йво</a:t>
            </a:r>
            <a:r>
              <a:rPr lang="vi-VN" dirty="0"/>
              <a:t>  </a:t>
            </a:r>
            <a:r>
              <a:rPr lang="en-US" dirty="0"/>
              <a:t> — </a:t>
            </a:r>
            <a:r>
              <a:rPr lang="vi-VN" dirty="0"/>
              <a:t>оптичне явище у верхніх </a:t>
            </a:r>
            <a:r>
              <a:rPr lang="vi-VN" dirty="0" smtClean="0"/>
              <a:t>шарах</a:t>
            </a:r>
            <a:r>
              <a:rPr lang="uk-UA" dirty="0" smtClean="0"/>
              <a:t> </a:t>
            </a:r>
            <a:r>
              <a:rPr lang="vi-VN" dirty="0" smtClean="0"/>
              <a:t>атмосфери</a:t>
            </a:r>
            <a:r>
              <a:rPr lang="vi-VN" dirty="0"/>
              <a:t>, світіння окремих ділянок нічного неба, що швидко змінюється.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88640"/>
            <a:ext cx="6952431" cy="490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52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1297" y="5517232"/>
            <a:ext cx="457200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dirty="0" smtClean="0"/>
              <a:t>Довжина хвилі світла, що випускається </a:t>
            </a:r>
            <a:r>
              <a:rPr lang="uk-UA" dirty="0" err="1" smtClean="0"/>
              <a:t>люмінесціюючою</a:t>
            </a:r>
            <a:r>
              <a:rPr lang="uk-UA" dirty="0" smtClean="0"/>
              <a:t> речовиною, завжди більша або дорівнює довжині світлової хвилі, падаючої на цю речовину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97468"/>
            <a:ext cx="2198102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/>
              <a:t>З</a:t>
            </a:r>
            <a:r>
              <a:rPr lang="uk-UA" sz="2800" b="1" dirty="0" smtClean="0"/>
              <a:t>акон </a:t>
            </a:r>
            <a:r>
              <a:rPr lang="uk-UA" sz="2800" b="1" dirty="0"/>
              <a:t>Стокса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186" y="908720"/>
            <a:ext cx="2880222" cy="431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157192"/>
            <a:ext cx="7038528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Люмінесценцію</a:t>
            </a:r>
            <a:r>
              <a:rPr lang="ru-RU" dirty="0" smtClean="0"/>
              <a:t> широко </a:t>
            </a:r>
            <a:r>
              <a:rPr lang="ru-RU" dirty="0" err="1"/>
              <a:t>використовують</a:t>
            </a:r>
            <a:r>
              <a:rPr lang="ru-RU" dirty="0"/>
              <a:t> в </a:t>
            </a:r>
            <a:r>
              <a:rPr lang="ru-RU" dirty="0" err="1"/>
              <a:t>електропроменевих</a:t>
            </a:r>
            <a:r>
              <a:rPr lang="ru-RU" dirty="0"/>
              <a:t> </a:t>
            </a:r>
            <a:r>
              <a:rPr lang="ru-RU" dirty="0" err="1"/>
              <a:t>приладах</a:t>
            </a:r>
            <a:r>
              <a:rPr lang="ru-RU" dirty="0"/>
              <a:t>, </a:t>
            </a:r>
            <a:r>
              <a:rPr lang="ru-RU" dirty="0" err="1"/>
              <a:t>світлотехніці</a:t>
            </a:r>
            <a:r>
              <a:rPr lang="ru-RU" dirty="0"/>
              <a:t>, </a:t>
            </a:r>
            <a:r>
              <a:rPr lang="ru-RU" dirty="0" err="1"/>
              <a:t>дефектоскопії</a:t>
            </a:r>
            <a:r>
              <a:rPr lang="ru-RU" dirty="0"/>
              <a:t> та </a:t>
            </a:r>
            <a:r>
              <a:rPr lang="ru-RU" dirty="0" err="1"/>
              <a:t>люмінесцентному</a:t>
            </a:r>
            <a:r>
              <a:rPr lang="ru-RU" dirty="0"/>
              <a:t> </a:t>
            </a:r>
            <a:r>
              <a:rPr lang="ru-RU" dirty="0" err="1" smtClean="0"/>
              <a:t>аналізі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Люмінесценція</a:t>
            </a:r>
            <a:r>
              <a:rPr lang="ru-RU" dirty="0"/>
              <a:t> </a:t>
            </a:r>
            <a:r>
              <a:rPr lang="ru-RU" dirty="0" err="1"/>
              <a:t>мінералів</a:t>
            </a:r>
            <a:r>
              <a:rPr lang="ru-RU" dirty="0"/>
              <a:t> є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важливою</a:t>
            </a:r>
            <a:r>
              <a:rPr lang="ru-RU" dirty="0"/>
              <a:t> </a:t>
            </a:r>
            <a:r>
              <a:rPr lang="ru-RU" dirty="0" err="1"/>
              <a:t>діагностичною</a:t>
            </a:r>
            <a:r>
              <a:rPr lang="ru-RU" dirty="0"/>
              <a:t> </a:t>
            </a:r>
            <a:r>
              <a:rPr lang="ru-RU" dirty="0" err="1"/>
              <a:t>ознакою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r="19591"/>
          <a:stretch/>
        </p:blipFill>
        <p:spPr bwMode="auto">
          <a:xfrm>
            <a:off x="0" y="0"/>
            <a:ext cx="260252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663"/>
            <a:ext cx="3024336" cy="289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7" b="5223"/>
          <a:stretch/>
        </p:blipFill>
        <p:spPr bwMode="auto">
          <a:xfrm>
            <a:off x="6084168" y="2863379"/>
            <a:ext cx="3173338" cy="192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56" y="259432"/>
            <a:ext cx="3161889" cy="243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328"/>
            <a:ext cx="4038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14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6356" y="4581128"/>
            <a:ext cx="7182544" cy="20313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люмінесценції</a:t>
            </a:r>
            <a:r>
              <a:rPr lang="ru-RU" dirty="0"/>
              <a:t> —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головних</a:t>
            </a:r>
            <a:r>
              <a:rPr lang="ru-RU" dirty="0"/>
              <a:t> </a:t>
            </a:r>
            <a:r>
              <a:rPr lang="ru-RU" dirty="0" err="1"/>
              <a:t>методів</a:t>
            </a:r>
            <a:r>
              <a:rPr lang="ru-RU" dirty="0"/>
              <a:t> </a:t>
            </a:r>
            <a:r>
              <a:rPr lang="ru-RU" dirty="0" err="1"/>
              <a:t>оптичної</a:t>
            </a:r>
            <a:r>
              <a:rPr lang="ru-RU" dirty="0"/>
              <a:t> </a:t>
            </a:r>
            <a:r>
              <a:rPr lang="ru-RU" dirty="0" err="1"/>
              <a:t>спектроскопії</a:t>
            </a:r>
            <a:r>
              <a:rPr lang="ru-RU" dirty="0"/>
              <a:t>. </a:t>
            </a:r>
            <a:r>
              <a:rPr lang="ru-RU" dirty="0" err="1"/>
              <a:t>Вивчають</a:t>
            </a:r>
            <a:r>
              <a:rPr lang="ru-RU" dirty="0"/>
              <a:t> </a:t>
            </a:r>
            <a:r>
              <a:rPr lang="ru-RU" dirty="0" err="1"/>
              <a:t>звичайно</a:t>
            </a:r>
            <a:r>
              <a:rPr lang="ru-RU" dirty="0"/>
              <a:t> спектр </a:t>
            </a:r>
            <a:r>
              <a:rPr lang="ru-RU" dirty="0" err="1"/>
              <a:t>випромінювання</a:t>
            </a:r>
            <a:r>
              <a:rPr lang="ru-RU" dirty="0"/>
              <a:t>, спектр </a:t>
            </a:r>
            <a:r>
              <a:rPr lang="ru-RU" dirty="0" err="1"/>
              <a:t>збудження</a:t>
            </a:r>
            <a:r>
              <a:rPr lang="ru-RU" dirty="0"/>
              <a:t> й </a:t>
            </a:r>
            <a:r>
              <a:rPr lang="ru-RU" dirty="0" err="1"/>
              <a:t>кінетику</a:t>
            </a:r>
            <a:r>
              <a:rPr lang="ru-RU" dirty="0"/>
              <a:t> </a:t>
            </a:r>
            <a:r>
              <a:rPr lang="ru-RU" dirty="0" err="1"/>
              <a:t>згасання</a:t>
            </a:r>
            <a:r>
              <a:rPr lang="ru-RU" dirty="0"/>
              <a:t> </a:t>
            </a:r>
            <a:r>
              <a:rPr lang="ru-RU" dirty="0" err="1"/>
              <a:t>люмінесценції</a:t>
            </a:r>
            <a:r>
              <a:rPr lang="ru-RU" dirty="0"/>
              <a:t>.</a:t>
            </a:r>
          </a:p>
          <a:p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метод </a:t>
            </a:r>
            <a:r>
              <a:rPr lang="ru-RU" dirty="0" err="1"/>
              <a:t>термостимульваної</a:t>
            </a:r>
            <a:r>
              <a:rPr lang="ru-RU" dirty="0"/>
              <a:t> </a:t>
            </a:r>
            <a:r>
              <a:rPr lang="ru-RU" dirty="0" err="1"/>
              <a:t>люмінесценції</a:t>
            </a:r>
            <a:r>
              <a:rPr lang="ru-RU" dirty="0"/>
              <a:t>, коли </a:t>
            </a:r>
            <a:r>
              <a:rPr lang="ru-RU" dirty="0" err="1"/>
              <a:t>речовину</a:t>
            </a:r>
            <a:r>
              <a:rPr lang="ru-RU" dirty="0"/>
              <a:t> </a:t>
            </a:r>
            <a:r>
              <a:rPr lang="ru-RU" dirty="0" err="1"/>
              <a:t>опромінюють</a:t>
            </a:r>
            <a:r>
              <a:rPr lang="ru-RU" dirty="0"/>
              <a:t> при </a:t>
            </a:r>
            <a:r>
              <a:rPr lang="ru-RU" dirty="0" err="1"/>
              <a:t>низькій</a:t>
            </a:r>
            <a:r>
              <a:rPr lang="ru-RU" dirty="0"/>
              <a:t> </a:t>
            </a:r>
            <a:r>
              <a:rPr lang="ru-RU" dirty="0" err="1"/>
              <a:t>температурі</a:t>
            </a:r>
            <a:r>
              <a:rPr lang="ru-RU" dirty="0"/>
              <a:t>, за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релаксації</a:t>
            </a:r>
            <a:r>
              <a:rPr lang="ru-RU" dirty="0"/>
              <a:t> </a:t>
            </a:r>
            <a:r>
              <a:rPr lang="ru-RU" dirty="0" err="1"/>
              <a:t>збуджень</a:t>
            </a:r>
            <a:r>
              <a:rPr lang="ru-RU" dirty="0"/>
              <a:t> </a:t>
            </a:r>
            <a:r>
              <a:rPr lang="ru-RU" dirty="0" err="1"/>
              <a:t>затримані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повільно</a:t>
            </a:r>
            <a:r>
              <a:rPr lang="ru-RU" dirty="0"/>
              <a:t> </a:t>
            </a:r>
            <a:r>
              <a:rPr lang="ru-RU" dirty="0" err="1"/>
              <a:t>підігрівають</a:t>
            </a:r>
            <a:r>
              <a:rPr lang="ru-RU" dirty="0"/>
              <a:t> і вона </a:t>
            </a:r>
            <a:r>
              <a:rPr lang="ru-RU" dirty="0" err="1"/>
              <a:t>починає</a:t>
            </a:r>
            <a:r>
              <a:rPr lang="ru-RU" dirty="0"/>
              <a:t> </a:t>
            </a:r>
            <a:r>
              <a:rPr lang="ru-RU" dirty="0" err="1"/>
              <a:t>світитися</a:t>
            </a:r>
            <a:r>
              <a:rPr lang="ru-RU" dirty="0"/>
              <a:t> при </a:t>
            </a:r>
            <a:r>
              <a:rPr lang="ru-RU" dirty="0" err="1"/>
              <a:t>певній</a:t>
            </a:r>
            <a:r>
              <a:rPr lang="ru-RU" dirty="0"/>
              <a:t> </a:t>
            </a:r>
            <a:r>
              <a:rPr lang="ru-RU" dirty="0" err="1"/>
              <a:t>температурі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189" y="889493"/>
            <a:ext cx="62388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34851" y="188238"/>
            <a:ext cx="2106218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/>
            <a:r>
              <a:rPr lang="uk-UA" sz="2400" b="1" dirty="0" smtClean="0"/>
              <a:t>Спектроскопія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8152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3868" y="1484784"/>
            <a:ext cx="2952328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znaimo.com.ua</a:t>
            </a:r>
            <a:endParaRPr lang="uk-UA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vseslova.com.u</a:t>
            </a:r>
            <a:r>
              <a:rPr lang="uk-UA" dirty="0" smtClean="0">
                <a:hlinkClick r:id="rId3"/>
              </a:rPr>
              <a:t>а</a:t>
            </a:r>
            <a:endParaRPr lang="uk-UA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uk.wikipedia.org</a:t>
            </a:r>
            <a:endParaRPr lang="uk-UA" dirty="0" smtClean="0"/>
          </a:p>
          <a:p>
            <a:endParaRPr lang="uk-UA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627784" y="188640"/>
            <a:ext cx="44644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/>
              <a:t>Список використаної літератури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468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518790"/>
            <a:ext cx="5593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Дякую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за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увагу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684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332656"/>
            <a:ext cx="1656184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План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2132856"/>
            <a:ext cx="5230597" cy="252376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uk-UA" sz="2000" dirty="0" smtClean="0"/>
              <a:t>Що таке люмінесценція?</a:t>
            </a:r>
          </a:p>
          <a:p>
            <a:pPr marL="342900" indent="-342900" algn="just">
              <a:buAutoNum type="arabicPeriod"/>
            </a:pPr>
            <a:r>
              <a:rPr lang="uk-UA" sz="2000" dirty="0" smtClean="0"/>
              <a:t>Класифікація видів люмінесценції.</a:t>
            </a:r>
          </a:p>
          <a:p>
            <a:pPr marL="342900" indent="-342900" algn="just">
              <a:buAutoNum type="arabicPeriod"/>
            </a:pPr>
            <a:r>
              <a:rPr lang="uk-UA" sz="2000" dirty="0" smtClean="0"/>
              <a:t>Полярне сяйво.</a:t>
            </a:r>
          </a:p>
          <a:p>
            <a:pPr marL="342900" indent="-342900" algn="just">
              <a:buAutoNum type="arabicPeriod"/>
            </a:pPr>
            <a:r>
              <a:rPr lang="uk-UA" sz="2000" dirty="0" smtClean="0"/>
              <a:t>Закон Стокса.</a:t>
            </a:r>
          </a:p>
          <a:p>
            <a:pPr marL="342900" indent="-342900" algn="just">
              <a:buAutoNum type="arabicPeriod"/>
            </a:pPr>
            <a:r>
              <a:rPr lang="uk-UA" sz="2000" dirty="0" smtClean="0"/>
              <a:t>Використання люмінесценції.</a:t>
            </a:r>
          </a:p>
          <a:p>
            <a:pPr marL="342900" indent="-342900" algn="just">
              <a:buAutoNum type="arabicPeriod"/>
            </a:pPr>
            <a:r>
              <a:rPr lang="uk-UA" sz="2000" dirty="0" smtClean="0"/>
              <a:t>Спектроскопія.</a:t>
            </a:r>
          </a:p>
          <a:p>
            <a:pPr marL="342900" indent="-342900" algn="just">
              <a:buAutoNum type="arabicPeriod"/>
            </a:pPr>
            <a:r>
              <a:rPr lang="uk-UA" sz="2000" dirty="0" smtClean="0"/>
              <a:t>Список використаної літератури.</a:t>
            </a:r>
          </a:p>
          <a:p>
            <a:pPr marL="342900" indent="-342900" algn="just">
              <a:buAutoNum type="arabicPeriod"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3633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6" y="260646"/>
            <a:ext cx="3648292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34880" y="5181795"/>
            <a:ext cx="4446240" cy="14773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3478" y="343337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Люмінесценція</a:t>
            </a:r>
            <a:r>
              <a:rPr lang="ru-RU" dirty="0"/>
              <a:t> </a:t>
            </a:r>
            <a:r>
              <a:rPr lang="ru-RU" dirty="0" smtClean="0"/>
              <a:t>- </a:t>
            </a:r>
            <a:r>
              <a:rPr lang="ru-RU" dirty="0" err="1"/>
              <a:t>нетеплове</a:t>
            </a:r>
            <a:r>
              <a:rPr lang="ru-RU" dirty="0"/>
              <a:t> </a:t>
            </a:r>
            <a:r>
              <a:rPr lang="ru-RU" dirty="0" err="1"/>
              <a:t>світіння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поглинання</a:t>
            </a:r>
            <a:r>
              <a:rPr lang="ru-RU" dirty="0"/>
              <a:t> ним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 smtClean="0"/>
              <a:t>збудження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52200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люмінесценція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описана в </a:t>
            </a:r>
            <a:r>
              <a:rPr lang="en-US" dirty="0"/>
              <a:t>XVIII </a:t>
            </a:r>
            <a:r>
              <a:rPr lang="ru-RU" dirty="0" err="1"/>
              <a:t>столітті</a:t>
            </a:r>
            <a:r>
              <a:rPr lang="ru-RU" dirty="0"/>
              <a:t>.  У </a:t>
            </a:r>
            <a:r>
              <a:rPr lang="ru-RU" dirty="0" err="1"/>
              <a:t>встановленні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законів</a:t>
            </a:r>
            <a:r>
              <a:rPr lang="ru-RU" dirty="0"/>
              <a:t> </a:t>
            </a:r>
            <a:r>
              <a:rPr lang="ru-RU" dirty="0" smtClean="0"/>
              <a:t>, </a:t>
            </a:r>
            <a:r>
              <a:rPr lang="ru-RU" dirty="0"/>
              <a:t>а </a:t>
            </a:r>
            <a:r>
              <a:rPr lang="ru-RU" dirty="0" err="1"/>
              <a:t>також</a:t>
            </a:r>
            <a:r>
              <a:rPr lang="ru-RU" dirty="0"/>
              <a:t> в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вживань</a:t>
            </a:r>
            <a:r>
              <a:rPr lang="ru-RU" dirty="0"/>
              <a:t> </a:t>
            </a:r>
            <a:r>
              <a:rPr lang="ru-RU" dirty="0" err="1"/>
              <a:t>виняткове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радянської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</a:t>
            </a:r>
            <a:r>
              <a:rPr lang="ru-RU" dirty="0" err="1"/>
              <a:t>фізиків</a:t>
            </a:r>
            <a:r>
              <a:rPr lang="ru-RU" dirty="0"/>
              <a:t>, </a:t>
            </a:r>
            <a:r>
              <a:rPr lang="ru-RU" dirty="0" err="1"/>
              <a:t>створеної</a:t>
            </a:r>
            <a:r>
              <a:rPr lang="ru-RU" dirty="0"/>
              <a:t> С. І. </a:t>
            </a:r>
            <a:r>
              <a:rPr lang="ru-RU" dirty="0" err="1"/>
              <a:t>Вавіловим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36" y="260648"/>
            <a:ext cx="3761773" cy="484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87" y="1916832"/>
            <a:ext cx="3761773" cy="476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4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172" y="4826675"/>
            <a:ext cx="3816424" cy="20313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Люмінесцентне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/>
              <a:t>виникає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квантових</a:t>
            </a:r>
            <a:r>
              <a:rPr lang="ru-RU" dirty="0"/>
              <a:t> </a:t>
            </a:r>
            <a:r>
              <a:rPr lang="ru-RU" dirty="0" err="1"/>
              <a:t>переходів</a:t>
            </a:r>
            <a:r>
              <a:rPr lang="ru-RU" dirty="0"/>
              <a:t> </a:t>
            </a:r>
            <a:r>
              <a:rPr lang="ru-RU" dirty="0" err="1" smtClean="0"/>
              <a:t>атомів,іонів</a:t>
            </a:r>
            <a:r>
              <a:rPr lang="ru-RU" dirty="0"/>
              <a:t>,</a:t>
            </a:r>
            <a:r>
              <a:rPr lang="ru-RU" dirty="0"/>
              <a:t> молекул 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збудженого</a:t>
            </a:r>
            <a:r>
              <a:rPr lang="ru-RU" dirty="0"/>
              <a:t> стану в </a:t>
            </a:r>
            <a:r>
              <a:rPr lang="ru-RU" dirty="0" err="1"/>
              <a:t>основний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збуджений</a:t>
            </a:r>
            <a:r>
              <a:rPr lang="ru-RU" dirty="0"/>
              <a:t>, тому </a:t>
            </a:r>
            <a:r>
              <a:rPr lang="ru-RU" dirty="0" err="1"/>
              <a:t>кожен</a:t>
            </a:r>
            <a:r>
              <a:rPr lang="ru-RU" dirty="0"/>
              <a:t> атом, </a:t>
            </a:r>
            <a:r>
              <a:rPr lang="ru-RU" dirty="0" err="1"/>
              <a:t>іон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молекула </a:t>
            </a:r>
            <a:r>
              <a:rPr lang="ru-RU" dirty="0" err="1" smtClean="0"/>
              <a:t>люмінофора</a:t>
            </a:r>
            <a:r>
              <a:rPr lang="ru-RU" dirty="0" smtClean="0"/>
              <a:t> є </a:t>
            </a:r>
            <a:r>
              <a:rPr lang="ru-RU" dirty="0"/>
              <a:t>центром </a:t>
            </a:r>
            <a:r>
              <a:rPr lang="ru-RU" dirty="0" err="1"/>
              <a:t>люмінесценції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77468" y="5207133"/>
            <a:ext cx="3820228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Речовина</a:t>
            </a:r>
            <a:r>
              <a:rPr lang="ru-RU" dirty="0"/>
              <a:t>, у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люмінесценція</a:t>
            </a:r>
            <a:r>
              <a:rPr lang="ru-RU" dirty="0"/>
              <a:t>, </a:t>
            </a:r>
            <a:r>
              <a:rPr lang="ru-RU" dirty="0" err="1" smtClean="0"/>
              <a:t>називається</a:t>
            </a:r>
            <a:r>
              <a:rPr lang="ru-RU" dirty="0" smtClean="0"/>
              <a:t> </a:t>
            </a:r>
            <a:r>
              <a:rPr lang="ru-RU" dirty="0" err="1" smtClean="0"/>
              <a:t>люмінофором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"/>
            <a:ext cx="7105972" cy="473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51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300298" y="2420863"/>
            <a:ext cx="1893211" cy="1262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27978" y="2443758"/>
            <a:ext cx="1893211" cy="126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39317" y="2432192"/>
            <a:ext cx="2727451" cy="3220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48917" y="1268760"/>
            <a:ext cx="3908485" cy="3693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70794" y="1289328"/>
            <a:ext cx="2283628" cy="3693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1268760"/>
            <a:ext cx="2531462" cy="3693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39279"/>
            <a:ext cx="83272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400" dirty="0" err="1"/>
              <a:t>Класифікація</a:t>
            </a:r>
            <a:r>
              <a:rPr lang="ru-RU" sz="4400" dirty="0"/>
              <a:t> </a:t>
            </a:r>
            <a:r>
              <a:rPr lang="ru-RU" sz="4400" dirty="0" err="1"/>
              <a:t>видів</a:t>
            </a:r>
            <a:r>
              <a:rPr lang="ru-RU" sz="4400" dirty="0"/>
              <a:t> </a:t>
            </a:r>
            <a:r>
              <a:rPr lang="ru-RU" sz="4400" dirty="0" err="1"/>
              <a:t>люмінесценції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4539" y="1289328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 По </a:t>
            </a:r>
            <a:r>
              <a:rPr lang="ru-RU" b="1" dirty="0" err="1" smtClean="0"/>
              <a:t>тривалості</a:t>
            </a:r>
            <a:r>
              <a:rPr lang="ru-RU" b="1" dirty="0" smtClean="0"/>
              <a:t> </a:t>
            </a:r>
            <a:r>
              <a:rPr lang="ru-RU" b="1" dirty="0" err="1" smtClean="0"/>
              <a:t>свічення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65266" y="1289328"/>
            <a:ext cx="398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 </a:t>
            </a:r>
            <a:r>
              <a:rPr lang="ru-RU" b="1" dirty="0" err="1"/>
              <a:t>механізму</a:t>
            </a:r>
            <a:r>
              <a:rPr lang="ru-RU" b="1" dirty="0"/>
              <a:t> </a:t>
            </a:r>
            <a:r>
              <a:rPr lang="ru-RU" b="1" dirty="0" err="1"/>
              <a:t>елементарних</a:t>
            </a:r>
            <a:r>
              <a:rPr lang="ru-RU" b="1" dirty="0"/>
              <a:t> </a:t>
            </a:r>
            <a:r>
              <a:rPr lang="ru-RU" b="1" dirty="0" err="1"/>
              <a:t>процесів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45231" y="1268760"/>
            <a:ext cx="2249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 типом </a:t>
            </a:r>
            <a:r>
              <a:rPr lang="ru-RU" b="1" dirty="0" err="1"/>
              <a:t>збудження</a:t>
            </a: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973160" y="1678235"/>
            <a:ext cx="576064" cy="618867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236544" y="1658660"/>
            <a:ext cx="576064" cy="618867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415128" y="1678235"/>
            <a:ext cx="576064" cy="618867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94047" y="2432192"/>
            <a:ext cx="18932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 smtClean="0"/>
              <a:t>Фосфоресценція</a:t>
            </a:r>
            <a:endParaRPr lang="ru-RU" dirty="0" smtClean="0"/>
          </a:p>
          <a:p>
            <a:pPr algn="ctr"/>
            <a:r>
              <a:rPr lang="uk-UA" dirty="0" smtClean="0"/>
              <a:t>(довготривала)</a:t>
            </a:r>
            <a:endParaRPr lang="uk-UA" dirty="0"/>
          </a:p>
          <a:p>
            <a:pPr algn="ctr"/>
            <a:r>
              <a:rPr lang="ru-RU" dirty="0" err="1" smtClean="0"/>
              <a:t>Флуоресценція</a:t>
            </a:r>
            <a:endParaRPr lang="ru-RU" dirty="0" smtClean="0"/>
          </a:p>
          <a:p>
            <a:pPr algn="ctr"/>
            <a:r>
              <a:rPr lang="uk-UA" dirty="0" smtClean="0"/>
              <a:t>(короткотривала)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00940" y="2407753"/>
            <a:ext cx="1914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dirty="0" err="1"/>
              <a:t>Р</a:t>
            </a:r>
            <a:r>
              <a:rPr lang="ru-RU" dirty="0" err="1" smtClean="0"/>
              <a:t>езонансна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 Спонтанна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/>
              <a:t>В</a:t>
            </a:r>
            <a:r>
              <a:rPr lang="ru-RU" dirty="0" err="1" smtClean="0"/>
              <a:t>имушена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/>
              <a:t>Р</a:t>
            </a:r>
            <a:r>
              <a:rPr lang="ru-RU" dirty="0" err="1" smtClean="0"/>
              <a:t>екомбінаційна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921632" y="2611096"/>
            <a:ext cx="3205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dirty="0" err="1"/>
              <a:t>Ф</a:t>
            </a:r>
            <a:r>
              <a:rPr lang="ru-RU" dirty="0" err="1" smtClean="0"/>
              <a:t>отолюмінесценція</a:t>
            </a:r>
            <a:endParaRPr lang="ru-RU" dirty="0" smtClean="0"/>
          </a:p>
          <a:p>
            <a:pPr algn="ctr"/>
            <a:r>
              <a:rPr lang="ru-RU" dirty="0"/>
              <a:t> </a:t>
            </a:r>
            <a:r>
              <a:rPr lang="ru-RU" dirty="0" err="1"/>
              <a:t>Р</a:t>
            </a:r>
            <a:r>
              <a:rPr lang="ru-RU" dirty="0" err="1" smtClean="0"/>
              <a:t>ентгенолюмінесценція</a:t>
            </a:r>
            <a:endParaRPr lang="ru-RU" dirty="0" smtClean="0"/>
          </a:p>
          <a:p>
            <a:pPr algn="ctr"/>
            <a:r>
              <a:rPr lang="ru-RU" dirty="0"/>
              <a:t> </a:t>
            </a:r>
            <a:r>
              <a:rPr lang="ru-RU" dirty="0" err="1"/>
              <a:t>К</a:t>
            </a:r>
            <a:r>
              <a:rPr lang="ru-RU" dirty="0" err="1" smtClean="0"/>
              <a:t>атодолюмінесценція</a:t>
            </a:r>
            <a:endParaRPr lang="ru-RU" dirty="0" smtClean="0"/>
          </a:p>
          <a:p>
            <a:pPr algn="ctr"/>
            <a:r>
              <a:rPr lang="ru-RU" dirty="0"/>
              <a:t> </a:t>
            </a:r>
            <a:r>
              <a:rPr lang="ru-RU" dirty="0" err="1"/>
              <a:t>Х</a:t>
            </a:r>
            <a:r>
              <a:rPr lang="ru-RU" dirty="0" err="1" smtClean="0"/>
              <a:t>емолюмінесценція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Кріолюмінесценція</a:t>
            </a:r>
            <a:endParaRPr lang="ru-RU" dirty="0" smtClean="0"/>
          </a:p>
          <a:p>
            <a:pPr algn="ctr"/>
            <a:r>
              <a:rPr lang="ru-RU" dirty="0"/>
              <a:t> </a:t>
            </a:r>
            <a:r>
              <a:rPr lang="ru-RU" dirty="0" err="1"/>
              <a:t>Е</a:t>
            </a:r>
            <a:r>
              <a:rPr lang="ru-RU" dirty="0" err="1" smtClean="0"/>
              <a:t>лектролюмінесценція</a:t>
            </a:r>
            <a:endParaRPr lang="ru-RU" dirty="0" smtClean="0"/>
          </a:p>
          <a:p>
            <a:pPr algn="ctr"/>
            <a:r>
              <a:rPr lang="ru-RU" dirty="0"/>
              <a:t> </a:t>
            </a:r>
            <a:r>
              <a:rPr lang="ru-RU" dirty="0" err="1"/>
              <a:t>Т</a:t>
            </a:r>
            <a:r>
              <a:rPr lang="ru-RU" dirty="0" err="1" smtClean="0"/>
              <a:t>риболюмінесценція</a:t>
            </a:r>
            <a:endParaRPr lang="ru-RU" dirty="0" smtClean="0"/>
          </a:p>
          <a:p>
            <a:pPr algn="ctr"/>
            <a:r>
              <a:rPr lang="ru-RU" dirty="0"/>
              <a:t> </a:t>
            </a:r>
            <a:r>
              <a:rPr lang="ru-RU" dirty="0" err="1"/>
              <a:t>Р</a:t>
            </a:r>
            <a:r>
              <a:rPr lang="ru-RU" dirty="0" err="1" smtClean="0"/>
              <a:t>адіолюмінесценція</a:t>
            </a:r>
            <a:endParaRPr lang="ru-RU" dirty="0" smtClean="0"/>
          </a:p>
          <a:p>
            <a:pPr algn="ctr"/>
            <a:r>
              <a:rPr lang="ru-RU" dirty="0"/>
              <a:t> </a:t>
            </a:r>
            <a:r>
              <a:rPr lang="ru-RU" dirty="0" err="1"/>
              <a:t>Т</a:t>
            </a:r>
            <a:r>
              <a:rPr lang="ru-RU" dirty="0" err="1" smtClean="0"/>
              <a:t>ермолюмінесценція</a:t>
            </a:r>
            <a:r>
              <a:rPr lang="ru-RU" dirty="0"/>
              <a:t> </a:t>
            </a:r>
            <a:endParaRPr lang="ru-RU" dirty="0" smtClean="0"/>
          </a:p>
          <a:p>
            <a:pPr algn="ctr"/>
            <a:r>
              <a:rPr lang="ru-RU" dirty="0"/>
              <a:t> </a:t>
            </a:r>
            <a:r>
              <a:rPr lang="ru-RU" dirty="0" err="1" smtClean="0"/>
              <a:t>тощо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05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3"/>
          <p:cNvSpPr txBox="1">
            <a:spLocks/>
          </p:cNvSpPr>
          <p:nvPr/>
        </p:nvSpPr>
        <p:spPr>
          <a:xfrm>
            <a:off x="476439" y="836713"/>
            <a:ext cx="4038600" cy="12241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err="1" smtClean="0"/>
              <a:t>Фосфоресценція</a:t>
            </a:r>
            <a:r>
              <a:rPr lang="ru-RU" dirty="0" smtClean="0"/>
              <a:t> – </a:t>
            </a:r>
            <a:r>
              <a:rPr lang="ru-RU" dirty="0" err="1" smtClean="0"/>
              <a:t>довготривале</a:t>
            </a:r>
            <a:r>
              <a:rPr lang="ru-RU" dirty="0" smtClean="0"/>
              <a:t> </a:t>
            </a:r>
            <a:r>
              <a:rPr lang="ru-RU" dirty="0" err="1" smtClean="0"/>
              <a:t>світіння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131" y="2276872"/>
            <a:ext cx="2935213" cy="326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079" y="2276872"/>
            <a:ext cx="3486907" cy="326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587165" y="822150"/>
            <a:ext cx="3202736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 err="1"/>
              <a:t>Флуоресценція</a:t>
            </a:r>
            <a:r>
              <a:rPr lang="ru-RU" sz="3200" dirty="0"/>
              <a:t> </a:t>
            </a:r>
            <a:r>
              <a:rPr lang="ru-RU" sz="3200" dirty="0" smtClean="0"/>
              <a:t>– </a:t>
            </a:r>
          </a:p>
          <a:p>
            <a:pPr algn="ctr"/>
            <a:r>
              <a:rPr lang="ru-RU" sz="3200" dirty="0" err="1" smtClean="0"/>
              <a:t>коротке</a:t>
            </a:r>
            <a:r>
              <a:rPr lang="ru-RU" sz="3200" dirty="0" smtClean="0"/>
              <a:t> </a:t>
            </a:r>
            <a:r>
              <a:rPr lang="ru-RU" sz="3200" dirty="0" err="1"/>
              <a:t>світіння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4171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</a:t>
            </a:r>
            <a:r>
              <a:rPr lang="ru-RU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лектролюмінесценція</a:t>
            </a:r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ru-RU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виникає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при </a:t>
            </a:r>
            <a:r>
              <a:rPr lang="ru-RU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пропущенні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електричного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струму через </a:t>
            </a:r>
            <a:r>
              <a:rPr lang="ru-RU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певні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типи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люмінофорів</a:t>
            </a:r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vi-V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uk-UA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</a:t>
            </a:r>
            <a:r>
              <a:rPr lang="vi-V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вічення </a:t>
            </a:r>
            <a:r>
              <a:rPr lang="vi-V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газів під час проходження через них електричного струму, а також свічення кристалів під дією </a:t>
            </a:r>
            <a:r>
              <a:rPr lang="vi-V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електричного </a:t>
            </a:r>
            <a:r>
              <a:rPr lang="vi-V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поля</a:t>
            </a: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2" y="1916832"/>
            <a:ext cx="3671528" cy="234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2" y="4407993"/>
            <a:ext cx="3671528" cy="242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276997"/>
            <a:ext cx="45720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err="1"/>
              <a:t>Хемолюмінесценція</a:t>
            </a:r>
            <a:r>
              <a:rPr lang="ru-RU" dirty="0"/>
              <a:t> – </a:t>
            </a:r>
            <a:r>
              <a:rPr lang="ru-RU" dirty="0" err="1"/>
              <a:t>люмінесценція</a:t>
            </a:r>
            <a:r>
              <a:rPr lang="ru-RU" dirty="0"/>
              <a:t> </a:t>
            </a:r>
            <a:r>
              <a:rPr lang="ru-RU" dirty="0" err="1"/>
              <a:t>тіл</a:t>
            </a:r>
            <a:r>
              <a:rPr lang="ru-RU" dirty="0"/>
              <a:t>, </a:t>
            </a:r>
            <a:r>
              <a:rPr lang="ru-RU" dirty="0" err="1"/>
              <a:t>викликана</a:t>
            </a:r>
            <a:r>
              <a:rPr lang="ru-RU" dirty="0"/>
              <a:t> </a:t>
            </a:r>
            <a:r>
              <a:rPr lang="ru-RU" dirty="0" err="1"/>
              <a:t>хімічною</a:t>
            </a:r>
            <a:r>
              <a:rPr lang="ru-RU" dirty="0"/>
              <a:t> </a:t>
            </a:r>
            <a:r>
              <a:rPr lang="ru-RU" dirty="0" err="1"/>
              <a:t>реакцією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світіння</a:t>
            </a:r>
            <a:r>
              <a:rPr lang="ru-RU" dirty="0"/>
              <a:t> фосфору при </a:t>
            </a:r>
            <a:r>
              <a:rPr lang="ru-RU" dirty="0" err="1"/>
              <a:t>повільному</a:t>
            </a:r>
            <a:r>
              <a:rPr lang="ru-RU" dirty="0"/>
              <a:t> </a:t>
            </a:r>
            <a:r>
              <a:rPr lang="ru-RU" dirty="0" err="1"/>
              <a:t>окисненні</a:t>
            </a:r>
            <a:r>
              <a:rPr lang="ru-RU" dirty="0"/>
              <a:t>).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671528" cy="233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02169"/>
            <a:ext cx="3671528" cy="242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3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81498"/>
            <a:ext cx="4572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vi-VN" dirty="0"/>
              <a:t>Біолюмінесце́нція</a:t>
            </a:r>
            <a:r>
              <a:rPr lang="uk-UA" dirty="0"/>
              <a:t> </a:t>
            </a:r>
            <a:r>
              <a:rPr lang="vi-VN" dirty="0"/>
              <a:t>—</a:t>
            </a:r>
            <a:r>
              <a:rPr lang="uk-UA" dirty="0"/>
              <a:t> </a:t>
            </a:r>
            <a:r>
              <a:rPr lang="vi-VN" dirty="0"/>
              <a:t>світіння живих організмів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9"/>
          <a:stretch/>
        </p:blipFill>
        <p:spPr bwMode="auto">
          <a:xfrm>
            <a:off x="-991" y="1050995"/>
            <a:ext cx="3332516" cy="242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r="7135"/>
          <a:stretch/>
        </p:blipFill>
        <p:spPr bwMode="auto">
          <a:xfrm>
            <a:off x="3391666" y="4216190"/>
            <a:ext cx="3312368" cy="24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" y="4217204"/>
            <a:ext cx="3332516" cy="24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1666" y="1042926"/>
            <a:ext cx="3312368" cy="242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34" y="2263268"/>
            <a:ext cx="2439966" cy="295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7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4145" y="4866238"/>
            <a:ext cx="439248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Рентгенолюмінесценція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– </a:t>
            </a:r>
            <a:r>
              <a:rPr lang="ru-RU" dirty="0" err="1"/>
              <a:t>люмінесценція</a:t>
            </a:r>
            <a:r>
              <a:rPr lang="ru-RU" dirty="0"/>
              <a:t>, </a:t>
            </a:r>
            <a:r>
              <a:rPr lang="ru-RU" dirty="0" err="1"/>
              <a:t>викликана</a:t>
            </a:r>
            <a:r>
              <a:rPr lang="ru-RU" dirty="0"/>
              <a:t> </a:t>
            </a:r>
            <a:r>
              <a:rPr lang="ru-RU" dirty="0" err="1"/>
              <a:t>вбиранням</a:t>
            </a:r>
            <a:r>
              <a:rPr lang="ru-RU" dirty="0"/>
              <a:t> </a:t>
            </a:r>
            <a:r>
              <a:rPr lang="ru-RU" dirty="0" err="1"/>
              <a:t>рентгенівських</a:t>
            </a:r>
            <a:r>
              <a:rPr lang="ru-RU" dirty="0"/>
              <a:t> </a:t>
            </a:r>
            <a:r>
              <a:rPr lang="ru-RU" dirty="0" err="1"/>
              <a:t>променів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785" y="30267"/>
            <a:ext cx="4436548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Радіолюмінесценція</a:t>
            </a:r>
            <a:r>
              <a:rPr lang="ru-RU" dirty="0"/>
              <a:t> - </a:t>
            </a:r>
            <a:r>
              <a:rPr lang="ru-RU" dirty="0" err="1"/>
              <a:t>світіння</a:t>
            </a:r>
            <a:r>
              <a:rPr lang="ru-RU" dirty="0"/>
              <a:t> </a:t>
            </a:r>
            <a:r>
              <a:rPr lang="ru-RU" dirty="0" err="1"/>
              <a:t>люмінесцентних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дією</a:t>
            </a:r>
            <a:r>
              <a:rPr lang="ru-RU" dirty="0"/>
              <a:t> </a:t>
            </a:r>
            <a:r>
              <a:rPr lang="ru-RU" dirty="0" err="1"/>
              <a:t>швидких</a:t>
            </a:r>
            <a:r>
              <a:rPr lang="ru-RU" dirty="0"/>
              <a:t> </a:t>
            </a:r>
            <a:r>
              <a:rPr lang="ru-RU" dirty="0" err="1"/>
              <a:t>часток</a:t>
            </a:r>
            <a:r>
              <a:rPr lang="ru-RU" dirty="0"/>
              <a:t> - </a:t>
            </a:r>
            <a:r>
              <a:rPr lang="ru-RU" dirty="0" err="1"/>
              <a:t>продуктів</a:t>
            </a:r>
            <a:r>
              <a:rPr lang="ru-RU" dirty="0"/>
              <a:t> </a:t>
            </a:r>
            <a:r>
              <a:rPr lang="ru-RU" dirty="0" err="1"/>
              <a:t>радіоактивного</a:t>
            </a:r>
            <a:r>
              <a:rPr lang="ru-RU" dirty="0"/>
              <a:t> </a:t>
            </a:r>
            <a:r>
              <a:rPr lang="ru-RU" dirty="0" err="1"/>
              <a:t>розпаду</a:t>
            </a:r>
            <a:r>
              <a:rPr lang="ru-RU" dirty="0"/>
              <a:t> (</a:t>
            </a:r>
            <a:r>
              <a:rPr lang="el-GR" dirty="0"/>
              <a:t>α- </a:t>
            </a:r>
            <a:r>
              <a:rPr lang="ru-RU" dirty="0"/>
              <a:t>і </a:t>
            </a:r>
            <a:r>
              <a:rPr lang="el-GR" dirty="0"/>
              <a:t>β-</a:t>
            </a:r>
            <a:r>
              <a:rPr lang="ru-RU" dirty="0" err="1"/>
              <a:t>променів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жорсткої</a:t>
            </a:r>
            <a:r>
              <a:rPr lang="ru-RU" dirty="0"/>
              <a:t> </a:t>
            </a:r>
            <a:r>
              <a:rPr lang="ru-RU" dirty="0" err="1"/>
              <a:t>радіації</a:t>
            </a:r>
            <a:r>
              <a:rPr lang="ru-RU" dirty="0"/>
              <a:t> </a:t>
            </a:r>
            <a:r>
              <a:rPr lang="el-GR" dirty="0"/>
              <a:t>γ-</a:t>
            </a:r>
            <a:r>
              <a:rPr lang="ru-RU" dirty="0" err="1"/>
              <a:t>променів</a:t>
            </a:r>
            <a:r>
              <a:rPr lang="ru-RU" dirty="0"/>
              <a:t>) і </a:t>
            </a:r>
            <a:r>
              <a:rPr lang="ru-RU" dirty="0" err="1"/>
              <a:t>космічної</a:t>
            </a:r>
            <a:r>
              <a:rPr lang="ru-RU" dirty="0"/>
              <a:t> </a:t>
            </a:r>
            <a:r>
              <a:rPr lang="ru-RU" dirty="0" err="1"/>
              <a:t>радіації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31" y="1487009"/>
            <a:ext cx="3136257" cy="187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cetki.com/uploads/posts/1251734243_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91" y="1467181"/>
            <a:ext cx="450440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44389" y="188640"/>
            <a:ext cx="4572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Триболюмінесценція</a:t>
            </a:r>
            <a:r>
              <a:rPr lang="ru-RU" dirty="0"/>
              <a:t> - </a:t>
            </a:r>
            <a:r>
              <a:rPr lang="ru-RU" dirty="0" err="1"/>
              <a:t>люмінесценція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виникає</a:t>
            </a:r>
            <a:r>
              <a:rPr lang="ru-RU" dirty="0"/>
              <a:t> при </a:t>
            </a:r>
            <a:r>
              <a:rPr lang="ru-RU" dirty="0" err="1"/>
              <a:t>розтиранні</a:t>
            </a:r>
            <a:r>
              <a:rPr lang="ru-RU" dirty="0"/>
              <a:t>, </a:t>
            </a:r>
            <a:r>
              <a:rPr lang="ru-RU" dirty="0" err="1"/>
              <a:t>роздавлюванні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розколюванні</a:t>
            </a:r>
            <a:r>
              <a:rPr lang="ru-RU" dirty="0"/>
              <a:t> </a:t>
            </a:r>
            <a:r>
              <a:rPr lang="ru-RU" dirty="0" err="1"/>
              <a:t>кристалів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0" y="3430973"/>
            <a:ext cx="3188312" cy="210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5642706"/>
            <a:ext cx="417646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Катодолюмінесце́нція — різновид люмінесценції, світіння, спричинене електронами, які отримують великі швидкості під дією електричного поля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67020" y="5877889"/>
            <a:ext cx="439746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Кріолюмінесценція</a:t>
            </a:r>
            <a:r>
              <a:rPr lang="ru-RU" dirty="0"/>
              <a:t> - </a:t>
            </a:r>
            <a:r>
              <a:rPr lang="ru-RU" dirty="0" err="1"/>
              <a:t>спонтанне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/>
              <a:t>світла</a:t>
            </a:r>
            <a:r>
              <a:rPr lang="ru-RU" dirty="0"/>
              <a:t> при </a:t>
            </a:r>
            <a:r>
              <a:rPr lang="ru-RU" dirty="0" err="1"/>
              <a:t>швидкому</a:t>
            </a:r>
            <a:r>
              <a:rPr lang="ru-RU" dirty="0"/>
              <a:t> </a:t>
            </a:r>
            <a:r>
              <a:rPr lang="ru-RU" dirty="0" err="1"/>
              <a:t>заморожуванн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261</Words>
  <Application>Microsoft Office PowerPoint</Application>
  <PresentationFormat>Экран (4:3)</PresentationFormat>
  <Paragraphs>62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111</cp:lastModifiedBy>
  <cp:revision>30</cp:revision>
  <dcterms:modified xsi:type="dcterms:W3CDTF">2014-02-26T19:13:39Z</dcterms:modified>
</cp:coreProperties>
</file>