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svitppt.com.ua/images/10/9168/960/img2.jpg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dirty="0" smtClean="0"/>
              <a:t>Нобелівські лауреати в галузі ядерної фізики</a:t>
            </a:r>
            <a:endParaRPr lang="ru-RU" sz="3600" dirty="0"/>
          </a:p>
        </p:txBody>
      </p:sp>
      <p:pic>
        <p:nvPicPr>
          <p:cNvPr id="1026" name="Picture 2" descr="E:\0015-014-Voprosy-dlja-zakreplenij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357298"/>
            <a:ext cx="6929486" cy="5286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0" u="sng" dirty="0" err="1" smtClean="0"/>
              <a:t>П'єр</a:t>
            </a:r>
            <a:r>
              <a:rPr lang="ru-RU" sz="2800" b="0" u="sng" dirty="0" smtClean="0"/>
              <a:t> </a:t>
            </a:r>
            <a:r>
              <a:rPr lang="ru-RU" sz="2800" b="0" u="sng" dirty="0" err="1" smtClean="0"/>
              <a:t>Кюрі</a:t>
            </a:r>
            <a:r>
              <a:rPr lang="ru-RU" sz="2800" b="0" dirty="0" smtClean="0"/>
              <a:t> </a:t>
            </a:r>
            <a:r>
              <a:rPr lang="ru-RU" sz="2800" b="0" dirty="0" err="1" smtClean="0"/>
              <a:t>й</a:t>
            </a:r>
            <a:r>
              <a:rPr lang="ru-RU" sz="2800" b="0" dirty="0" smtClean="0"/>
              <a:t> </a:t>
            </a:r>
            <a:r>
              <a:rPr lang="ru-RU" sz="2800" b="0" dirty="0" err="1" smtClean="0"/>
              <a:t>Марія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Кюрі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Франція</a:t>
            </a:r>
            <a:r>
              <a:rPr lang="ru-RU" sz="3200" dirty="0" smtClean="0"/>
              <a:t> 1903 «За </a:t>
            </a:r>
            <a:r>
              <a:rPr lang="ru-RU" sz="3200" dirty="0" err="1" smtClean="0"/>
              <a:t>видатні</a:t>
            </a:r>
            <a:r>
              <a:rPr lang="ru-RU" sz="3200" dirty="0" smtClean="0"/>
              <a:t> заслуги в </a:t>
            </a:r>
            <a:r>
              <a:rPr lang="ru-RU" sz="3200" dirty="0" err="1" smtClean="0"/>
              <a:t>спільних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дослідженнях</a:t>
            </a:r>
            <a:r>
              <a:rPr lang="ru-RU" sz="3200" dirty="0" smtClean="0"/>
              <a:t> </a:t>
            </a:r>
            <a:r>
              <a:rPr lang="ru-RU" sz="3200" dirty="0" err="1" smtClean="0"/>
              <a:t>явищ</a:t>
            </a:r>
            <a:r>
              <a:rPr lang="ru-RU" sz="3200" dirty="0" smtClean="0"/>
              <a:t> </a:t>
            </a:r>
            <a:r>
              <a:rPr lang="ru-RU" sz="3200" dirty="0" err="1" smtClean="0"/>
              <a:t>радіації</a:t>
            </a:r>
            <a:r>
              <a:rPr lang="ru-RU" sz="3200" dirty="0" smtClean="0"/>
              <a:t>».</a:t>
            </a:r>
            <a:endParaRPr lang="ru-RU" sz="3200" dirty="0"/>
          </a:p>
        </p:txBody>
      </p:sp>
      <p:pic>
        <p:nvPicPr>
          <p:cNvPr id="2050" name="Picture 2" descr="E:\Mariecuri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9" y="1"/>
            <a:ext cx="2928958" cy="3643314"/>
          </a:xfrm>
          <a:prstGeom prst="rect">
            <a:avLst/>
          </a:prstGeom>
          <a:noFill/>
        </p:spPr>
      </p:pic>
      <p:pic>
        <p:nvPicPr>
          <p:cNvPr id="2051" name="Picture 3" descr="E:\norm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2990854"/>
            <a:ext cx="2739228" cy="38671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0" dirty="0" err="1" smtClean="0"/>
              <a:t>Антуан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Анрі</a:t>
            </a:r>
            <a:r>
              <a:rPr lang="ru-RU" sz="3200" b="0" dirty="0" smtClean="0"/>
              <a:t> Беккерель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Франція</a:t>
            </a:r>
            <a:r>
              <a:rPr lang="ru-RU" sz="3200" dirty="0" smtClean="0"/>
              <a:t> 1903 «У знак </a:t>
            </a:r>
            <a:r>
              <a:rPr lang="ru-RU" sz="3200" dirty="0" err="1" smtClean="0"/>
              <a:t>визнання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його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видатних</a:t>
            </a:r>
            <a:r>
              <a:rPr lang="ru-RU" sz="3200" dirty="0" smtClean="0"/>
              <a:t> заслуг,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виявилися</a:t>
            </a:r>
            <a:r>
              <a:rPr lang="ru-RU" sz="3200" dirty="0" smtClean="0"/>
              <a:t> у </a:t>
            </a:r>
            <a:r>
              <a:rPr lang="ru-RU" sz="3200" dirty="0" err="1" smtClean="0"/>
              <a:t>відкритті</a:t>
            </a:r>
            <a:r>
              <a:rPr lang="ru-RU" sz="3200" dirty="0" smtClean="0"/>
              <a:t> </a:t>
            </a:r>
            <a:r>
              <a:rPr lang="ru-RU" sz="3200" dirty="0" err="1" smtClean="0"/>
              <a:t>спонтанної</a:t>
            </a:r>
            <a:r>
              <a:rPr lang="ru-RU" sz="3200" dirty="0" smtClean="0"/>
              <a:t> </a:t>
            </a:r>
            <a:r>
              <a:rPr lang="ru-RU" sz="3200" dirty="0" err="1" smtClean="0"/>
              <a:t>радіоактивності</a:t>
            </a:r>
            <a:r>
              <a:rPr lang="ru-RU" sz="3200" dirty="0" smtClean="0"/>
              <a:t>».</a:t>
            </a:r>
            <a:endParaRPr lang="ru-RU" sz="3200" dirty="0"/>
          </a:p>
        </p:txBody>
      </p:sp>
      <p:pic>
        <p:nvPicPr>
          <p:cNvPr id="3074" name="Picture 2" descr="E:\Becquerel_Henri_photograp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85728"/>
            <a:ext cx="5143536" cy="60396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Сесил</a:t>
            </a:r>
            <a:r>
              <a:rPr lang="ru-RU" sz="3200" dirty="0" smtClean="0"/>
              <a:t> </a:t>
            </a:r>
            <a:r>
              <a:rPr lang="ru-RU" sz="3200" dirty="0" err="1" smtClean="0"/>
              <a:t>Френк</a:t>
            </a:r>
            <a:r>
              <a:rPr lang="ru-RU" sz="3200" dirty="0" smtClean="0"/>
              <a:t> </a:t>
            </a:r>
            <a:r>
              <a:rPr lang="ru-RU" sz="3200" dirty="0" err="1" smtClean="0"/>
              <a:t>Павелл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sz="2800" dirty="0" err="1" smtClean="0"/>
              <a:t>Британський</a:t>
            </a:r>
            <a:r>
              <a:rPr lang="ru-RU" sz="2800" dirty="0" smtClean="0"/>
              <a:t> </a:t>
            </a:r>
            <a:r>
              <a:rPr lang="ru-RU" sz="2800" dirty="0" err="1" smtClean="0"/>
              <a:t>фізик</a:t>
            </a:r>
            <a:r>
              <a:rPr lang="ru-RU" sz="2800" dirty="0" smtClean="0"/>
              <a:t>, лауреат </a:t>
            </a:r>
            <a:r>
              <a:rPr lang="ru-RU" sz="2800" dirty="0" err="1" smtClean="0"/>
              <a:t>Нобелівської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премії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фізики</a:t>
            </a:r>
            <a:r>
              <a:rPr lang="ru-RU" sz="2800" dirty="0" smtClean="0"/>
              <a:t> в 1950 р. «За </a:t>
            </a:r>
            <a:r>
              <a:rPr lang="ru-RU" sz="2800" dirty="0" err="1" smtClean="0"/>
              <a:t>розробку</a:t>
            </a:r>
            <a:r>
              <a:rPr lang="ru-RU" sz="2800" dirty="0" smtClean="0"/>
              <a:t> </a:t>
            </a:r>
            <a:r>
              <a:rPr lang="ru-RU" sz="2800" dirty="0" err="1" smtClean="0"/>
              <a:t>фотографічного</a:t>
            </a:r>
            <a:r>
              <a:rPr lang="ru-RU" sz="2800" dirty="0" smtClean="0"/>
              <a:t> методу </a:t>
            </a:r>
            <a:r>
              <a:rPr lang="ru-RU" sz="2800" dirty="0" err="1" smtClean="0"/>
              <a:t>дослідження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ядерних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процесів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відкриття</a:t>
            </a:r>
            <a:r>
              <a:rPr lang="ru-RU" sz="2800" dirty="0" smtClean="0"/>
              <a:t> </a:t>
            </a:r>
            <a:r>
              <a:rPr lang="ru-RU" sz="2800" dirty="0" err="1" smtClean="0"/>
              <a:t>мезонів</a:t>
            </a:r>
            <a:r>
              <a:rPr lang="ru-RU" sz="2800" dirty="0" smtClean="0"/>
              <a:t>, </a:t>
            </a:r>
            <a:r>
              <a:rPr lang="ru-RU" sz="2800" dirty="0" err="1" smtClean="0"/>
              <a:t>здійснених</a:t>
            </a:r>
            <a:r>
              <a:rPr lang="ru-RU" sz="2800" dirty="0" smtClean="0"/>
              <a:t> за </a:t>
            </a:r>
            <a:r>
              <a:rPr lang="ru-RU" sz="2800" dirty="0" err="1" smtClean="0"/>
              <a:t>допомогою</a:t>
            </a:r>
            <a:r>
              <a:rPr lang="ru-RU" sz="2800" dirty="0" smtClean="0"/>
              <a:t> </a:t>
            </a:r>
            <a:r>
              <a:rPr lang="ru-RU" sz="2800" dirty="0" err="1" smtClean="0"/>
              <a:t>цього</a:t>
            </a:r>
            <a:r>
              <a:rPr lang="ru-RU" sz="2800" dirty="0" smtClean="0"/>
              <a:t> методу».</a:t>
            </a:r>
          </a:p>
          <a:p>
            <a:endParaRPr lang="ru-RU" dirty="0"/>
          </a:p>
        </p:txBody>
      </p:sp>
      <p:pic>
        <p:nvPicPr>
          <p:cNvPr id="4098" name="Picture 2" descr="E:\Ngggghfff6f2-ff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75255"/>
            <a:ext cx="5143536" cy="58683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Джон Дуглас </a:t>
            </a:r>
            <a:r>
              <a:rPr lang="ru-RU" sz="3600" dirty="0" err="1" smtClean="0"/>
              <a:t>Кокрофт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hlinkClick r:id="rId2" tooltip="Джон Дуглас Кокрофт Англійська фізик, лауреат Нобелівської п"/>
              </a:rPr>
              <a:t/>
            </a:r>
            <a:br>
              <a:rPr lang="ru-RU" dirty="0" smtClean="0">
                <a:hlinkClick r:id="rId2" tooltip="Джон Дуглас Кокрофт Англійська фізик, лауреат Нобелівської п"/>
              </a:rPr>
            </a:br>
            <a:endParaRPr lang="ru-RU" dirty="0" smtClean="0"/>
          </a:p>
          <a:p>
            <a:r>
              <a:rPr lang="ru-RU" sz="2400" dirty="0" smtClean="0"/>
              <a:t>Джон Дуглас </a:t>
            </a:r>
            <a:r>
              <a:rPr lang="ru-RU" sz="2400" dirty="0" err="1" smtClean="0"/>
              <a:t>Кокрофт</a:t>
            </a:r>
            <a:r>
              <a:rPr lang="ru-RU" sz="2400" dirty="0" smtClean="0"/>
              <a:t> </a:t>
            </a:r>
            <a:r>
              <a:rPr lang="ru-RU" sz="2400" dirty="0" err="1" smtClean="0"/>
              <a:t>Англійська</a:t>
            </a:r>
            <a:r>
              <a:rPr lang="ru-RU" sz="2400" dirty="0" smtClean="0"/>
              <a:t> </a:t>
            </a:r>
            <a:r>
              <a:rPr lang="ru-RU" sz="2400" dirty="0" err="1" smtClean="0"/>
              <a:t>фізик</a:t>
            </a:r>
            <a:r>
              <a:rPr lang="ru-RU" sz="2400" dirty="0" smtClean="0"/>
              <a:t>, лауреат </a:t>
            </a:r>
            <a:r>
              <a:rPr lang="ru-RU" sz="2400" dirty="0" err="1" smtClean="0"/>
              <a:t>Нобелівської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премії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фізики</a:t>
            </a:r>
            <a:r>
              <a:rPr lang="ru-RU" sz="2400" dirty="0" smtClean="0"/>
              <a:t> за 1951 «за </a:t>
            </a:r>
            <a:r>
              <a:rPr lang="ru-RU" sz="2400" dirty="0" err="1" smtClean="0"/>
              <a:t>дослідницьку</a:t>
            </a:r>
            <a:r>
              <a:rPr lang="ru-RU" sz="2400" dirty="0" smtClean="0"/>
              <a:t> роботу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перетворення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атомних</a:t>
            </a:r>
            <a:r>
              <a:rPr lang="ru-RU" sz="2400" dirty="0" smtClean="0"/>
              <a:t> ядер за </a:t>
            </a:r>
            <a:r>
              <a:rPr lang="ru-RU" sz="2400" dirty="0" err="1" smtClean="0"/>
              <a:t>допомогою</a:t>
            </a:r>
            <a:r>
              <a:rPr lang="ru-RU" sz="2400" dirty="0" smtClean="0"/>
              <a:t> штучно </a:t>
            </a:r>
            <a:r>
              <a:rPr lang="ru-RU" sz="2400" dirty="0" err="1" smtClean="0"/>
              <a:t>прискорених</a:t>
            </a:r>
            <a:r>
              <a:rPr lang="ru-RU" sz="2400" dirty="0" smtClean="0"/>
              <a:t> атом них </a:t>
            </a:r>
            <a:r>
              <a:rPr lang="ru-RU" sz="2400" dirty="0" err="1" smtClean="0"/>
              <a:t>часток</a:t>
            </a:r>
            <a:r>
              <a:rPr lang="ru-RU" sz="2400" dirty="0" smtClean="0"/>
              <a:t>», </a:t>
            </a:r>
            <a:r>
              <a:rPr lang="ru-RU" sz="2400" dirty="0" err="1" smtClean="0"/>
              <a:t>спільно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Ернестом</a:t>
            </a:r>
            <a:r>
              <a:rPr lang="ru-RU" sz="2400" dirty="0" smtClean="0"/>
              <a:t> </a:t>
            </a:r>
            <a:r>
              <a:rPr lang="ru-RU" sz="2400" dirty="0" err="1" smtClean="0"/>
              <a:t>Уолтоном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  <p:pic>
        <p:nvPicPr>
          <p:cNvPr id="5122" name="Picture 2" descr="E:\44314685_Sir_John_Douglas_Cockcrof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285728"/>
            <a:ext cx="5214974" cy="621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/>
              <a:t>Фелікс</a:t>
            </a:r>
            <a:r>
              <a:rPr lang="ru-RU" sz="3600" dirty="0" smtClean="0"/>
              <a:t> Блох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endParaRPr lang="ru-RU" sz="2400" dirty="0" smtClean="0"/>
          </a:p>
          <a:p>
            <a:r>
              <a:rPr lang="ru-RU" sz="2400" dirty="0" err="1" smtClean="0"/>
              <a:t>Фелікс</a:t>
            </a:r>
            <a:r>
              <a:rPr lang="ru-RU" sz="2400" dirty="0" smtClean="0"/>
              <a:t> Блох </a:t>
            </a:r>
            <a:r>
              <a:rPr lang="ru-RU" sz="2400" dirty="0" err="1" smtClean="0"/>
              <a:t>Американський</a:t>
            </a:r>
            <a:r>
              <a:rPr lang="ru-RU" sz="2400" dirty="0" smtClean="0"/>
              <a:t> </a:t>
            </a:r>
            <a:r>
              <a:rPr lang="ru-RU" sz="2400" dirty="0" err="1" smtClean="0"/>
              <a:t>фізик</a:t>
            </a:r>
            <a:r>
              <a:rPr lang="ru-RU" sz="2400" dirty="0" smtClean="0"/>
              <a:t> </a:t>
            </a:r>
            <a:r>
              <a:rPr lang="ru-RU" sz="2400" dirty="0" err="1" smtClean="0"/>
              <a:t>швейцарського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походження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відомий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працями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теорії</a:t>
            </a:r>
            <a:r>
              <a:rPr lang="ru-RU" sz="2400" dirty="0" smtClean="0"/>
              <a:t> магнетизму, </a:t>
            </a:r>
            <a:r>
              <a:rPr lang="ru-RU" sz="2400" dirty="0" err="1" smtClean="0"/>
              <a:t>квантової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теорії</a:t>
            </a:r>
            <a:r>
              <a:rPr lang="ru-RU" sz="2400" dirty="0" smtClean="0"/>
              <a:t> </a:t>
            </a:r>
            <a:r>
              <a:rPr lang="ru-RU" sz="2400" dirty="0" err="1" smtClean="0"/>
              <a:t>кристалів</a:t>
            </a:r>
            <a:r>
              <a:rPr lang="ru-RU" sz="2400" dirty="0" smtClean="0"/>
              <a:t> (</a:t>
            </a:r>
            <a:r>
              <a:rPr lang="ru-RU" sz="2400" dirty="0" err="1" smtClean="0"/>
              <a:t>теорія</a:t>
            </a:r>
            <a:r>
              <a:rPr lang="ru-RU" sz="2400" dirty="0" smtClean="0"/>
              <a:t> зон)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нових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методів</a:t>
            </a:r>
            <a:r>
              <a:rPr lang="ru-RU" sz="2400" dirty="0" smtClean="0"/>
              <a:t> </a:t>
            </a:r>
            <a:r>
              <a:rPr lang="ru-RU" sz="2400" dirty="0" err="1" smtClean="0"/>
              <a:t>вимірювання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магнітних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моментів</a:t>
            </a:r>
            <a:r>
              <a:rPr lang="ru-RU" sz="2400" dirty="0" smtClean="0"/>
              <a:t> </a:t>
            </a:r>
            <a:r>
              <a:rPr lang="ru-RU" sz="2400" dirty="0" err="1" smtClean="0"/>
              <a:t>ядер.Нобелівська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премія</a:t>
            </a:r>
            <a:r>
              <a:rPr lang="ru-RU" sz="2400" dirty="0" smtClean="0"/>
              <a:t>, 1952.</a:t>
            </a:r>
          </a:p>
          <a:p>
            <a:endParaRPr lang="ru-RU" dirty="0"/>
          </a:p>
        </p:txBody>
      </p:sp>
      <p:pic>
        <p:nvPicPr>
          <p:cNvPr id="6146" name="Picture 2" descr="E:\RTEmagicC_44732_Edward_Purcell_wikipedia_nobel_fouindation_txdam34485_9dd4e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9" y="111114"/>
            <a:ext cx="5143536" cy="6532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0" dirty="0" smtClean="0"/>
              <a:t>Вальтер </a:t>
            </a:r>
            <a:r>
              <a:rPr lang="ru-RU" sz="2800" b="0" dirty="0" err="1" smtClean="0"/>
              <a:t>Вільгельм</a:t>
            </a:r>
            <a:r>
              <a:rPr lang="ru-RU" sz="2800" b="0" dirty="0" smtClean="0"/>
              <a:t> Георг Боте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000" dirty="0" err="1" smtClean="0"/>
              <a:t>Німецький</a:t>
            </a:r>
            <a:r>
              <a:rPr lang="ru-RU" sz="2000" dirty="0" smtClean="0"/>
              <a:t> </a:t>
            </a:r>
            <a:r>
              <a:rPr lang="ru-RU" sz="2000" dirty="0" err="1" smtClean="0"/>
              <a:t>фізик</a:t>
            </a:r>
            <a:r>
              <a:rPr lang="ru-RU" sz="2000" dirty="0" smtClean="0"/>
              <a:t>, лауреат </a:t>
            </a:r>
            <a:r>
              <a:rPr lang="ru-RU" sz="2000" dirty="0" err="1" smtClean="0"/>
              <a:t>Нобелівської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премії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фізики</a:t>
            </a:r>
            <a:r>
              <a:rPr lang="ru-RU" sz="2000" dirty="0" smtClean="0"/>
              <a:t> за 1954 </a:t>
            </a:r>
            <a:r>
              <a:rPr lang="ru-RU" sz="2000" dirty="0" err="1" smtClean="0"/>
              <a:t>рік</a:t>
            </a:r>
            <a:r>
              <a:rPr lang="ru-RU" sz="2000" dirty="0" smtClean="0"/>
              <a:t>. </a:t>
            </a:r>
            <a:r>
              <a:rPr lang="ru-RU" sz="2000" dirty="0" err="1" smtClean="0"/>
              <a:t>Зробив</a:t>
            </a:r>
            <a:r>
              <a:rPr lang="ru-RU" sz="2000" dirty="0" smtClean="0"/>
              <a:t> </a:t>
            </a:r>
            <a:r>
              <a:rPr lang="ru-RU" sz="2000" dirty="0" err="1" smtClean="0"/>
              <a:t>значний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внесок</a:t>
            </a:r>
            <a:r>
              <a:rPr lang="ru-RU" sz="2000" dirty="0" smtClean="0"/>
              <a:t> в </a:t>
            </a:r>
            <a:r>
              <a:rPr lang="ru-RU" sz="2000" dirty="0" err="1" smtClean="0"/>
              <a:t>ядерну</a:t>
            </a:r>
            <a:r>
              <a:rPr lang="ru-RU" sz="2000" dirty="0" smtClean="0"/>
              <a:t> </a:t>
            </a:r>
            <a:r>
              <a:rPr lang="ru-RU" sz="2000" dirty="0" err="1" smtClean="0"/>
              <a:t>фізику.Вальтер</a:t>
            </a:r>
            <a:r>
              <a:rPr lang="ru-RU" sz="2000" dirty="0" smtClean="0"/>
              <a:t> Боте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</a:t>
            </a:r>
            <a:r>
              <a:rPr lang="ru-RU" sz="2000" dirty="0" err="1" smtClean="0"/>
              <a:t>першопрохідцем</a:t>
            </a:r>
            <a:r>
              <a:rPr lang="ru-RU" sz="2000" dirty="0" smtClean="0"/>
              <a:t> у </a:t>
            </a:r>
            <a:r>
              <a:rPr lang="ru-RU" sz="2000" dirty="0" err="1" smtClean="0"/>
              <a:t>галузі</a:t>
            </a:r>
            <a:r>
              <a:rPr lang="ru-RU" sz="2000" dirty="0" smtClean="0"/>
              <a:t> </a:t>
            </a:r>
            <a:r>
              <a:rPr lang="ru-RU" sz="2000" dirty="0" err="1" smtClean="0"/>
              <a:t>сучасної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ядерної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фізики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фізики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елементарних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частинок</a:t>
            </a:r>
            <a:r>
              <a:rPr lang="ru-RU" sz="2000" dirty="0" smtClean="0"/>
              <a:t>.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залишив</a:t>
            </a:r>
            <a:r>
              <a:rPr lang="ru-RU" sz="2000" dirty="0" smtClean="0"/>
              <a:t> </a:t>
            </a:r>
            <a:r>
              <a:rPr lang="ru-RU" sz="2000" dirty="0" err="1" smtClean="0"/>
              <a:t>помітний</a:t>
            </a:r>
            <a:r>
              <a:rPr lang="ru-RU" sz="2000" dirty="0" smtClean="0"/>
              <a:t> </a:t>
            </a:r>
            <a:r>
              <a:rPr lang="ru-RU" sz="2000" dirty="0" err="1" smtClean="0"/>
              <a:t>слід</a:t>
            </a:r>
            <a:r>
              <a:rPr lang="ru-RU" sz="2000" dirty="0" smtClean="0"/>
              <a:t> в </a:t>
            </a:r>
            <a:r>
              <a:rPr lang="ru-RU" sz="2000" dirty="0" err="1" smtClean="0"/>
              <a:t>історії</a:t>
            </a:r>
            <a:r>
              <a:rPr lang="ru-RU" sz="2000" dirty="0" smtClean="0"/>
              <a:t> </a:t>
            </a:r>
            <a:r>
              <a:rPr lang="ru-RU" sz="2000" dirty="0" err="1" smtClean="0"/>
              <a:t>фізики</a:t>
            </a:r>
            <a:r>
              <a:rPr lang="ru-RU" sz="2000" dirty="0" smtClean="0"/>
              <a:t> </a:t>
            </a:r>
            <a:r>
              <a:rPr lang="en-US" sz="2000" dirty="0" smtClean="0"/>
              <a:t>XX </a:t>
            </a:r>
            <a:r>
              <a:rPr lang="ru-RU" sz="2000" dirty="0" err="1" smtClean="0"/>
              <a:t>сторіччя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7170" name="Picture 2" descr="E:\019f264a6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14290"/>
            <a:ext cx="5143536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0" dirty="0" err="1" smtClean="0"/>
              <a:t>Лі</a:t>
            </a:r>
            <a:r>
              <a:rPr lang="ru-RU" sz="3600" b="0" dirty="0" smtClean="0"/>
              <a:t> </a:t>
            </a:r>
            <a:r>
              <a:rPr lang="ru-RU" sz="3600" b="0" dirty="0" err="1" smtClean="0"/>
              <a:t>Цзундао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1800" dirty="0" err="1" smtClean="0"/>
              <a:t>Американський</a:t>
            </a:r>
            <a:r>
              <a:rPr lang="ru-RU" sz="1800" dirty="0" smtClean="0"/>
              <a:t> </a:t>
            </a:r>
            <a:r>
              <a:rPr lang="ru-RU" sz="1800" dirty="0" err="1" smtClean="0"/>
              <a:t>фізик</a:t>
            </a:r>
            <a:r>
              <a:rPr lang="ru-RU" sz="1800" dirty="0" smtClean="0"/>
              <a:t>, </a:t>
            </a:r>
            <a:r>
              <a:rPr lang="ru-RU" sz="1800" dirty="0" err="1" smtClean="0"/>
              <a:t>китайського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походження</a:t>
            </a:r>
            <a:r>
              <a:rPr lang="ru-RU" sz="1800" dirty="0" smtClean="0"/>
              <a:t>; </a:t>
            </a:r>
            <a:r>
              <a:rPr lang="ru-RU" sz="1800" dirty="0" err="1" smtClean="0"/>
              <a:t>Нобелівський</a:t>
            </a:r>
            <a:r>
              <a:rPr lang="ru-RU" sz="1800" dirty="0" smtClean="0"/>
              <a:t> лауреат (1957р).</a:t>
            </a:r>
            <a:r>
              <a:rPr lang="ru-RU" sz="1800" dirty="0" err="1" smtClean="0"/>
              <a:t>Навчався</a:t>
            </a:r>
            <a:r>
              <a:rPr lang="ru-RU" sz="1800" dirty="0" smtClean="0"/>
              <a:t> в </a:t>
            </a:r>
            <a:r>
              <a:rPr lang="ru-RU" sz="1800" dirty="0" err="1" smtClean="0"/>
              <a:t>університетах</a:t>
            </a:r>
            <a:r>
              <a:rPr lang="ru-RU" sz="1800" dirty="0" smtClean="0"/>
              <a:t> м. </a:t>
            </a:r>
            <a:r>
              <a:rPr lang="ru-RU" sz="1800" dirty="0" err="1" smtClean="0"/>
              <a:t>Чжецьян</a:t>
            </a:r>
            <a:r>
              <a:rPr lang="ru-RU" sz="1800" dirty="0" smtClean="0"/>
              <a:t>, </a:t>
            </a:r>
            <a:r>
              <a:rPr lang="ru-RU" sz="1800" dirty="0" err="1" smtClean="0"/>
              <a:t>Ханькоу</a:t>
            </a:r>
            <a:r>
              <a:rPr lang="ru-RU" sz="1800" dirty="0" smtClean="0"/>
              <a:t>, </a:t>
            </a:r>
            <a:r>
              <a:rPr lang="ru-RU" sz="1800" dirty="0" err="1" smtClean="0"/>
              <a:t>Куньмін</a:t>
            </a:r>
            <a:r>
              <a:rPr lang="ru-RU" sz="1800" dirty="0" smtClean="0"/>
              <a:t>. В 1946 </a:t>
            </a:r>
            <a:r>
              <a:rPr lang="ru-RU" sz="1800" dirty="0" err="1" smtClean="0"/>
              <a:t>емігрував</a:t>
            </a:r>
            <a:r>
              <a:rPr lang="ru-RU" sz="1800" dirty="0" smtClean="0"/>
              <a:t> до США, там </a:t>
            </a:r>
            <a:r>
              <a:rPr lang="ru-RU" sz="1800" dirty="0" err="1" smtClean="0"/>
              <a:t>продовжив</a:t>
            </a:r>
            <a:r>
              <a:rPr lang="ru-RU" sz="1800" dirty="0" smtClean="0"/>
              <a:t> </a:t>
            </a:r>
            <a:r>
              <a:rPr lang="ru-RU" sz="1800" dirty="0" err="1" smtClean="0"/>
              <a:t>освіту</a:t>
            </a:r>
            <a:r>
              <a:rPr lang="ru-RU" sz="1800" dirty="0" smtClean="0"/>
              <a:t> в Чикаго (</a:t>
            </a:r>
            <a:r>
              <a:rPr lang="ru-RU" sz="1800" dirty="0" err="1" smtClean="0"/>
              <a:t>під</a:t>
            </a:r>
            <a:r>
              <a:rPr lang="ru-RU" sz="1800" dirty="0" smtClean="0"/>
              <a:t> </a:t>
            </a:r>
            <a:r>
              <a:rPr lang="ru-RU" sz="1800" dirty="0" err="1" smtClean="0"/>
              <a:t>керівництвом</a:t>
            </a:r>
            <a:r>
              <a:rPr lang="ru-RU" sz="1800" dirty="0" smtClean="0"/>
              <a:t> </a:t>
            </a:r>
            <a:r>
              <a:rPr lang="ru-RU" sz="1800" dirty="0" err="1" smtClean="0"/>
              <a:t>Енріко</a:t>
            </a:r>
            <a:r>
              <a:rPr lang="ru-RU" sz="1800" dirty="0" smtClean="0"/>
              <a:t> </a:t>
            </a:r>
            <a:r>
              <a:rPr lang="ru-RU" sz="1800" dirty="0" err="1" smtClean="0"/>
              <a:t>Фермі</a:t>
            </a:r>
            <a:r>
              <a:rPr lang="ru-RU" sz="1800" dirty="0" smtClean="0"/>
              <a:t>).</a:t>
            </a:r>
            <a:r>
              <a:rPr lang="ru-RU" sz="1800" dirty="0" err="1" smtClean="0"/>
              <a:t>Наукові</a:t>
            </a:r>
            <a:r>
              <a:rPr lang="ru-RU" sz="1800" dirty="0" smtClean="0"/>
              <a:t> </a:t>
            </a:r>
            <a:r>
              <a:rPr lang="ru-RU" sz="1800" dirty="0" err="1" smtClean="0"/>
              <a:t>роботи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квантової</a:t>
            </a:r>
            <a:r>
              <a:rPr lang="ru-RU" sz="1800" dirty="0" smtClean="0"/>
              <a:t> </a:t>
            </a:r>
            <a:r>
              <a:rPr lang="ru-RU" sz="1800" dirty="0" err="1" smtClean="0"/>
              <a:t>теорії</a:t>
            </a:r>
            <a:r>
              <a:rPr lang="ru-RU" sz="1800" dirty="0" smtClean="0"/>
              <a:t> поля, </a:t>
            </a:r>
            <a:r>
              <a:rPr lang="ru-RU" sz="1800" dirty="0" err="1" smtClean="0"/>
              <a:t>теорії</a:t>
            </a:r>
            <a:r>
              <a:rPr lang="ru-RU" sz="1800" dirty="0" smtClean="0"/>
              <a:t> </a:t>
            </a:r>
            <a:r>
              <a:rPr lang="ru-RU" sz="1800" dirty="0" err="1" smtClean="0"/>
              <a:t>елементарних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частинок</a:t>
            </a:r>
            <a:r>
              <a:rPr lang="ru-RU" sz="1800" dirty="0" smtClean="0"/>
              <a:t>, </a:t>
            </a:r>
            <a:r>
              <a:rPr lang="ru-RU" sz="1800" dirty="0" err="1" smtClean="0"/>
              <a:t>ядерної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фізики</a:t>
            </a:r>
            <a:r>
              <a:rPr lang="ru-RU" sz="1800" dirty="0" smtClean="0"/>
              <a:t>, </a:t>
            </a:r>
            <a:r>
              <a:rPr lang="ru-RU" sz="1800" dirty="0" err="1" smtClean="0"/>
              <a:t>статистичної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механіки</a:t>
            </a:r>
            <a:r>
              <a:rPr lang="ru-RU" sz="1800" dirty="0" smtClean="0"/>
              <a:t>, </a:t>
            </a:r>
            <a:r>
              <a:rPr lang="ru-RU" sz="1800" dirty="0" err="1" smtClean="0"/>
              <a:t>гідродинаміки</a:t>
            </a:r>
            <a:r>
              <a:rPr lang="ru-RU" sz="1800" dirty="0" smtClean="0"/>
              <a:t>, </a:t>
            </a:r>
            <a:r>
              <a:rPr lang="ru-RU" sz="1800" dirty="0" err="1" smtClean="0"/>
              <a:t>астрофізики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8195" name="Picture 3" descr="E:\l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14290"/>
            <a:ext cx="5143536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14282" y="0"/>
            <a:ext cx="8729666" cy="1857364"/>
          </a:xfrm>
        </p:spPr>
        <p:txBody>
          <a:bodyPr>
            <a:normAutofit/>
          </a:bodyPr>
          <a:lstStyle/>
          <a:p>
            <a:r>
              <a:rPr lang="ru-RU" sz="2700" b="1" dirty="0" err="1" smtClean="0"/>
              <a:t>Нобелівська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премія</a:t>
            </a:r>
            <a:r>
              <a:rPr lang="ru-RU" sz="2700" b="1" dirty="0" smtClean="0"/>
              <a:t> </a:t>
            </a:r>
            <a:r>
              <a:rPr lang="ru-RU" sz="2700" b="1" dirty="0" err="1" smtClean="0"/>
              <a:t>з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фізики</a:t>
            </a:r>
            <a:r>
              <a:rPr lang="ru-RU" sz="2700" dirty="0" smtClean="0"/>
              <a:t> - престижна </a:t>
            </a:r>
            <a:r>
              <a:rPr lang="ru-RU" sz="2700" dirty="0" err="1" smtClean="0"/>
              <a:t>нагорода</a:t>
            </a:r>
            <a:r>
              <a:rPr lang="ru-RU" sz="2700" dirty="0" smtClean="0"/>
              <a:t> за </a:t>
            </a:r>
            <a:r>
              <a:rPr lang="ru-RU" sz="2700" dirty="0" err="1" smtClean="0"/>
              <a:t>наукові</a:t>
            </a:r>
            <a:r>
              <a:rPr lang="ru-RU" sz="2700" dirty="0" smtClean="0"/>
              <a:t> </a:t>
            </a:r>
            <a:r>
              <a:rPr lang="ru-RU" sz="2700" dirty="0" err="1" smtClean="0"/>
              <a:t>досягнення</a:t>
            </a:r>
            <a:r>
              <a:rPr lang="ru-RU" sz="2700" dirty="0" smtClean="0"/>
              <a:t> в </a:t>
            </a:r>
            <a:r>
              <a:rPr lang="ru-RU" sz="2700" dirty="0" err="1" smtClean="0"/>
              <a:t>області</a:t>
            </a:r>
            <a:r>
              <a:rPr lang="ru-RU" sz="2700" dirty="0" smtClean="0"/>
              <a:t> </a:t>
            </a:r>
            <a:r>
              <a:rPr lang="ru-RU" sz="2700" dirty="0" err="1" smtClean="0"/>
              <a:t>фізики</a:t>
            </a:r>
            <a:r>
              <a:rPr lang="ru-RU" sz="2700" dirty="0" smtClean="0"/>
              <a:t>. </a:t>
            </a:r>
            <a:r>
              <a:rPr lang="ru-RU" sz="2700" dirty="0" err="1" smtClean="0"/>
              <a:t>Церемонія</a:t>
            </a:r>
            <a:r>
              <a:rPr lang="ru-RU" sz="2700" dirty="0" smtClean="0"/>
              <a:t> </a:t>
            </a:r>
            <a:r>
              <a:rPr lang="ru-RU" sz="2700" dirty="0" err="1" smtClean="0"/>
              <a:t>вручення</a:t>
            </a:r>
            <a:r>
              <a:rPr lang="ru-RU" sz="2700" dirty="0" smtClean="0"/>
              <a:t> </a:t>
            </a:r>
            <a:r>
              <a:rPr lang="ru-RU" sz="2700" dirty="0" err="1" smtClean="0"/>
              <a:t>премії</a:t>
            </a:r>
            <a:r>
              <a:rPr lang="ru-RU" sz="2700" dirty="0" smtClean="0"/>
              <a:t> проходить </a:t>
            </a:r>
            <a:r>
              <a:rPr lang="ru-RU" sz="2700" dirty="0" err="1" smtClean="0"/>
              <a:t>щорічно</a:t>
            </a:r>
            <a:r>
              <a:rPr lang="ru-RU" sz="2700" dirty="0" smtClean="0"/>
              <a:t>, 10 </a:t>
            </a:r>
            <a:r>
              <a:rPr lang="ru-RU" sz="2700" dirty="0" err="1" smtClean="0"/>
              <a:t>грудня</a:t>
            </a:r>
            <a:r>
              <a:rPr lang="ru-RU" sz="2700" dirty="0" smtClean="0"/>
              <a:t> в </a:t>
            </a:r>
            <a:r>
              <a:rPr lang="ru-RU" sz="2700" dirty="0" err="1" smtClean="0"/>
              <a:t>Стокгольмі</a:t>
            </a:r>
            <a:r>
              <a:rPr lang="ru-RU" sz="2700" dirty="0" smtClean="0"/>
              <a:t>, </a:t>
            </a:r>
            <a:r>
              <a:rPr lang="ru-RU" sz="2700" dirty="0" err="1" smtClean="0"/>
              <a:t>в</a:t>
            </a:r>
            <a:r>
              <a:rPr lang="ru-RU" sz="2700" dirty="0" smtClean="0"/>
              <a:t> день </a:t>
            </a:r>
            <a:r>
              <a:rPr lang="ru-RU" sz="2800" dirty="0" err="1" smtClean="0"/>
              <a:t>смерті</a:t>
            </a:r>
            <a:r>
              <a:rPr lang="ru-RU" sz="2800" dirty="0" smtClean="0"/>
              <a:t> Альфреда Нобеля.</a:t>
            </a:r>
            <a:endParaRPr lang="ru-RU" dirty="0"/>
          </a:p>
        </p:txBody>
      </p:sp>
      <p:pic>
        <p:nvPicPr>
          <p:cNvPr id="9218" name="Picture 2" descr="E:\4A829D32A6B5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285992"/>
            <a:ext cx="6286544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214</Words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Нобелівські лауреати в галузі ядерної фізики</vt:lpstr>
      <vt:lpstr>П'єр Кюрі й Марія Кюрі</vt:lpstr>
      <vt:lpstr>Антуан Анрі Беккерель</vt:lpstr>
      <vt:lpstr>Сесил Френк Павелл</vt:lpstr>
      <vt:lpstr>Джон Дуглас Кокрофт</vt:lpstr>
      <vt:lpstr>Фелікс Блох</vt:lpstr>
      <vt:lpstr>Вальтер Вільгельм Георг Боте</vt:lpstr>
      <vt:lpstr>Лі Цзундао</vt:lpstr>
      <vt:lpstr>Нобелівська премія з фізики - престижна нагорода за наукові досягнення в області фізики. Церемонія вручення премії проходить щорічно, 10 грудня в Стокгольмі, в день смерті Альфреда Нобеля.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Нобелівські лауреати в галузі ядерної фізики</dc:title>
  <cp:lastModifiedBy>Admin</cp:lastModifiedBy>
  <cp:revision>7</cp:revision>
  <dcterms:modified xsi:type="dcterms:W3CDTF">2014-05-06T16:27:14Z</dcterms:modified>
</cp:coreProperties>
</file>