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50DC730-089F-4E62-963A-D0C3251505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85D4BA-E30B-4DED-B19C-CF51429E78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507288" cy="4640560"/>
          </a:xfrm>
        </p:spPr>
        <p:txBody>
          <a:bodyPr/>
          <a:lstStyle/>
          <a:p>
            <a:r>
              <a:rPr lang="uk-UA" altLang="ru-RU" dirty="0" smtClean="0"/>
              <a:t>Розвиток ядерної енергетики в Україні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7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16632"/>
            <a:ext cx="6480720" cy="4373563"/>
          </a:xfrm>
        </p:spPr>
        <p:txBody>
          <a:bodyPr/>
          <a:lstStyle/>
          <a:p>
            <a:r>
              <a:rPr lang="uk-UA" altLang="ru-RU" dirty="0"/>
              <a:t>1977-й рік - </a:t>
            </a:r>
            <a:r>
              <a:rPr lang="uk-UA" altLang="ru-RU" dirty="0" err="1"/>
              <a:t>рік</a:t>
            </a:r>
            <a:r>
              <a:rPr lang="uk-UA" altLang="ru-RU" dirty="0"/>
              <a:t> народження української атомної енергетики. В промислову експлуатацію введено перший енергоблок Чорнобильської АЕС з реактором РБМК-1000 (1000 МВт). Зростаюча потреба в електроенергії, прагнення замінити теплові та гідроелектростанції на потужніші - атомні, сприяли їх швидкому будівництву. На час техногенної аварії на 4-му блоці Чорнобильської АЕС (квітень 1986) в Україні перебувало в експлуатації 10 енергоблоків, 8 з яких потужністю 1000 МВт.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2739752"/>
            <a:ext cx="3429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kranews.com/uploads/news/2010/03/09/26856ab52087172ab745f8ceddd9ea6cdfbc2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55620"/>
            <a:ext cx="4536504" cy="3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332656"/>
            <a:ext cx="7620000" cy="4373563"/>
          </a:xfrm>
        </p:spPr>
        <p:txBody>
          <a:bodyPr/>
          <a:lstStyle/>
          <a:p>
            <a:r>
              <a:rPr lang="uk-UA" altLang="ru-RU" dirty="0"/>
              <a:t>1986 і до 1990 - часу ухвали Верховною Радою України постанови «Про мораторій на будівництво нових АЕС на території УРСР», введено ще 6 атомних блоків потужністю 1000 МВт кожний: три на Запорізькій АЕС і по одному на Південноукраїнській, Рівненській та Хмельницькій АЕС. На час здобуття незалежності (серпень 1991 р.) в Україні працювало 15 енергоблоків на 5 атомних електростанціях.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743200"/>
            <a:ext cx="3429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Desktop\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98425"/>
            <a:ext cx="5328592" cy="24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149"/>
            <a:ext cx="5791200" cy="1371600"/>
          </a:xfrm>
        </p:spPr>
        <p:txBody>
          <a:bodyPr/>
          <a:lstStyle/>
          <a:p>
            <a:r>
              <a:rPr lang="uk-UA" dirty="0" smtClean="0"/>
              <a:t>Ядерна енергетика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4373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dirty="0"/>
              <a:t>Ядерна енергетика в Україні займає ключові позиції у виробництві електроенергії (біля 50% виробітку). Потужність 15 ядерних реакторів (ЯР), розташованих на 4 працюючих АЕС, складає 13,8 тис.МВт. </a:t>
            </a:r>
          </a:p>
          <a:p>
            <a:pPr>
              <a:lnSpc>
                <a:spcPct val="80000"/>
              </a:lnSpc>
            </a:pPr>
            <a:r>
              <a:rPr lang="uk-UA" altLang="ru-RU" dirty="0"/>
              <a:t>Сьогодні енергетичною стратегією України обрано курс на розширення ядерної галузі, будівництво нових ЯР, продовження термінів функціонування діючих реакторів, вирішення проблемних питань ядерної енергетики. </a:t>
            </a:r>
          </a:p>
          <a:p>
            <a:pPr>
              <a:lnSpc>
                <a:spcPct val="80000"/>
              </a:lnSpc>
            </a:pPr>
            <a:r>
              <a:rPr lang="uk-UA" altLang="ru-RU" dirty="0"/>
              <a:t>Україна має всі передумови для створення власного ядерного паливного циклу – родовища урану і </a:t>
            </a:r>
            <a:r>
              <a:rPr lang="uk-UA" altLang="ru-RU" dirty="0" err="1"/>
              <a:t>цирконату</a:t>
            </a:r>
            <a:r>
              <a:rPr lang="uk-UA" altLang="ru-RU" dirty="0"/>
              <a:t> та розвинуті потужності з урано-цирконієвого </a:t>
            </a:r>
            <a:r>
              <a:rPr lang="uk-UA" altLang="ru-RU" dirty="0" smtClean="0"/>
              <a:t>виробництва.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1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3272" cy="2484194"/>
          </a:xfrm>
        </p:spPr>
        <p:txBody>
          <a:bodyPr>
            <a:normAutofit fontScale="90000"/>
          </a:bodyPr>
          <a:lstStyle/>
          <a:p>
            <a:r>
              <a:rPr lang="uk-UA" altLang="ru-RU" dirty="0"/>
              <a:t>Велика перевага атомної  енергетики  перед  енергетикою  інших   видів в Україні</a:t>
            </a:r>
            <a:br>
              <a:rPr lang="uk-UA" alt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7620000" cy="36724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dirty="0" smtClean="0"/>
              <a:t>- </a:t>
            </a:r>
            <a:r>
              <a:rPr lang="uk-UA" altLang="ru-RU" dirty="0"/>
              <a:t>вища енергоємність ядерного палива (в 2 млн. разів більша  ніж  нафти,  в  3 млн. разів ніж вугілля).</a:t>
            </a:r>
          </a:p>
          <a:p>
            <a:pPr>
              <a:lnSpc>
                <a:spcPct val="90000"/>
              </a:lnSpc>
            </a:pPr>
            <a:r>
              <a:rPr lang="uk-UA" altLang="ru-RU" dirty="0" smtClean="0"/>
              <a:t>- </a:t>
            </a:r>
            <a:r>
              <a:rPr lang="uk-UA" altLang="ru-RU" dirty="0"/>
              <a:t>кращі економічні показники;</a:t>
            </a:r>
          </a:p>
          <a:p>
            <a:pPr>
              <a:lnSpc>
                <a:spcPct val="90000"/>
              </a:lnSpc>
            </a:pPr>
            <a:r>
              <a:rPr lang="uk-UA" altLang="ru-RU" dirty="0" smtClean="0"/>
              <a:t>-   </a:t>
            </a:r>
            <a:r>
              <a:rPr lang="uk-UA" altLang="ru-RU" dirty="0"/>
              <a:t>не   потребує   кисню,   якого   на   енергетичні    потреби</a:t>
            </a:r>
          </a:p>
          <a:p>
            <a:pPr>
              <a:lnSpc>
                <a:spcPct val="90000"/>
              </a:lnSpc>
            </a:pPr>
            <a:r>
              <a:rPr lang="uk-UA" altLang="ru-RU" dirty="0"/>
              <a:t>-  використовується в 5 разів більше, ніж  цього  потребують  усі  живі істоти;</a:t>
            </a:r>
          </a:p>
          <a:p>
            <a:pPr>
              <a:lnSpc>
                <a:spcPct val="90000"/>
              </a:lnSpc>
            </a:pPr>
            <a:r>
              <a:rPr lang="uk-UA" altLang="ru-RU" dirty="0"/>
              <a:t>-  запаси ядерного палива в 20 разів більше, ніж палива інших видів.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6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20880" cy="1371600"/>
          </a:xfrm>
        </p:spPr>
        <p:txBody>
          <a:bodyPr>
            <a:normAutofit fontScale="90000"/>
          </a:bodyPr>
          <a:lstStyle/>
          <a:p>
            <a:r>
              <a:rPr lang="uk-UA" altLang="ru-RU" dirty="0" smtClean="0"/>
              <a:t>Аби збільшити  </a:t>
            </a:r>
            <a:r>
              <a:rPr lang="uk-UA" altLang="ru-RU" dirty="0"/>
              <a:t>виробництво рідкого палива</a:t>
            </a:r>
            <a:br>
              <a:rPr lang="uk-UA" alt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620000" cy="35283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dirty="0"/>
              <a:t>В</a:t>
            </a:r>
            <a:r>
              <a:rPr lang="uk-UA" altLang="ru-RU" dirty="0" smtClean="0"/>
              <a:t>илучені  з  </a:t>
            </a:r>
            <a:r>
              <a:rPr lang="uk-UA" altLang="ru-RU" dirty="0"/>
              <a:t>обробітку  надмірно  забруднені  </a:t>
            </a:r>
            <a:r>
              <a:rPr lang="uk-UA" altLang="ru-RU" dirty="0" smtClean="0"/>
              <a:t>радіонуклідами землі, що </a:t>
            </a:r>
            <a:r>
              <a:rPr lang="uk-UA" altLang="ru-RU" dirty="0"/>
              <a:t>використовуються для вирощування  ріпаку,  зерна,  картоплі  та  </a:t>
            </a:r>
            <a:r>
              <a:rPr lang="uk-UA" altLang="ru-RU" dirty="0" smtClean="0"/>
              <a:t>інших культур  </a:t>
            </a:r>
            <a:r>
              <a:rPr lang="uk-UA" altLang="ru-RU" dirty="0"/>
              <a:t>і  виробництва  з  них  </a:t>
            </a:r>
            <a:r>
              <a:rPr lang="uk-UA" altLang="ru-RU" dirty="0" smtClean="0"/>
              <a:t>спирту, який  </a:t>
            </a:r>
            <a:r>
              <a:rPr lang="uk-UA" altLang="ru-RU" dirty="0"/>
              <a:t>можна  додавати  до   бензину.</a:t>
            </a:r>
          </a:p>
          <a:p>
            <a:pPr>
              <a:lnSpc>
                <a:spcPct val="90000"/>
              </a:lnSpc>
            </a:pPr>
            <a:r>
              <a:rPr lang="uk-UA" altLang="ru-RU" dirty="0"/>
              <a:t>К</a:t>
            </a:r>
            <a:r>
              <a:rPr lang="uk-UA" altLang="ru-RU" dirty="0" smtClean="0"/>
              <a:t>алорійність </a:t>
            </a:r>
            <a:r>
              <a:rPr lang="uk-UA" altLang="ru-RU" dirty="0"/>
              <a:t>такого палива набагато вища, ніж одного бензину.</a:t>
            </a:r>
          </a:p>
          <a:p>
            <a:endParaRPr lang="ru-RU" dirty="0"/>
          </a:p>
        </p:txBody>
      </p:sp>
      <p:pic>
        <p:nvPicPr>
          <p:cNvPr id="5122" name="Picture 2" descr="http://www.qclub.org.ua/wp-content/uploads/2013/03/nucl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509175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Експорт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332584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/>
              <a:t>2010 р.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експортувала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6,1 млрд. кВт </a:t>
            </a:r>
          </a:p>
          <a:p>
            <a:r>
              <a:rPr lang="ru-RU" dirty="0" err="1"/>
              <a:t>електроенергії</a:t>
            </a:r>
            <a:endParaRPr lang="ru-RU" dirty="0"/>
          </a:p>
          <a:p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/>
              <a:t>одного кВт г </a:t>
            </a:r>
            <a:r>
              <a:rPr lang="ru-RU" dirty="0" err="1"/>
              <a:t>електроенергії</a:t>
            </a:r>
            <a:r>
              <a:rPr lang="ru-RU" dirty="0"/>
              <a:t>, яка </a:t>
            </a:r>
            <a:r>
              <a:rPr lang="ru-RU" dirty="0" err="1"/>
              <a:t>експортується</a:t>
            </a:r>
            <a:r>
              <a:rPr lang="ru-RU" dirty="0"/>
              <a:t>, </a:t>
            </a:r>
          </a:p>
          <a:p>
            <a:r>
              <a:rPr lang="ru-RU" dirty="0"/>
              <a:t>становить 0,054 $. </a:t>
            </a:r>
          </a:p>
          <a:p>
            <a:r>
              <a:rPr lang="ru-RU" dirty="0" err="1" smtClean="0"/>
              <a:t>Отже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відмовиться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</a:p>
          <a:p>
            <a:r>
              <a:rPr lang="ru-RU" dirty="0"/>
              <a:t>то вона </a:t>
            </a:r>
            <a:r>
              <a:rPr lang="ru-RU" dirty="0" err="1"/>
              <a:t>втрачатиме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експроту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481,14 млн. </a:t>
            </a:r>
          </a:p>
          <a:p>
            <a:r>
              <a:rPr lang="ru-RU" dirty="0"/>
              <a:t>$ в </a:t>
            </a:r>
            <a:r>
              <a:rPr lang="ru-RU" dirty="0" err="1"/>
              <a:t>рік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1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1371600"/>
          </a:xfrm>
        </p:spPr>
        <p:txBody>
          <a:bodyPr>
            <a:normAutofit/>
          </a:bodyPr>
          <a:lstStyle/>
          <a:p>
            <a:r>
              <a:rPr lang="uk-UA" altLang="ru-RU" dirty="0"/>
              <a:t>Переваги та недоліки атомної енергетики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6491064" cy="504056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</a:pPr>
            <a:r>
              <a:rPr lang="uk-UA" altLang="ru-RU" sz="3600" dirty="0"/>
              <a:t>Переваги</a:t>
            </a:r>
          </a:p>
          <a:p>
            <a:pPr>
              <a:lnSpc>
                <a:spcPct val="80000"/>
              </a:lnSpc>
            </a:pPr>
            <a:r>
              <a:rPr lang="uk-UA" altLang="ru-RU" dirty="0" smtClean="0"/>
              <a:t>Низька собівартість.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 smtClean="0"/>
              <a:t>Відсутність </a:t>
            </a:r>
            <a:r>
              <a:rPr lang="uk-UA" altLang="ru-RU" dirty="0"/>
              <a:t>газових </a:t>
            </a:r>
            <a:r>
              <a:rPr lang="uk-UA" altLang="ru-RU" dirty="0" smtClean="0"/>
              <a:t>викидів.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 smtClean="0"/>
              <a:t>Екологічність.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 smtClean="0"/>
              <a:t>Не </a:t>
            </a:r>
            <a:r>
              <a:rPr lang="uk-UA" altLang="ru-RU" dirty="0"/>
              <a:t>потребують значних обсягів </a:t>
            </a:r>
            <a:r>
              <a:rPr lang="uk-UA" altLang="ru-RU" dirty="0" smtClean="0"/>
              <a:t>ресурсів.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 smtClean="0"/>
              <a:t>Власна </a:t>
            </a:r>
            <a:r>
              <a:rPr lang="uk-UA" altLang="ru-RU" dirty="0"/>
              <a:t>сировинна база </a:t>
            </a:r>
            <a:r>
              <a:rPr lang="uk-UA" altLang="ru-RU" dirty="0" smtClean="0"/>
              <a:t>України.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 smtClean="0"/>
              <a:t>Незалежність </a:t>
            </a:r>
            <a:r>
              <a:rPr lang="uk-UA" altLang="ru-RU" dirty="0"/>
              <a:t>від розміщення паливно-сировинної </a:t>
            </a:r>
            <a:r>
              <a:rPr lang="uk-UA" altLang="ru-RU" dirty="0" smtClean="0"/>
              <a:t>бази.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 smtClean="0"/>
              <a:t>Можливість </a:t>
            </a:r>
            <a:r>
              <a:rPr lang="uk-UA" altLang="ru-RU" dirty="0"/>
              <a:t>орієнтування на </a:t>
            </a:r>
            <a:r>
              <a:rPr lang="uk-UA" altLang="ru-RU" dirty="0" smtClean="0"/>
              <a:t>споживача.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 smtClean="0"/>
              <a:t>Енергоємність </a:t>
            </a:r>
            <a:r>
              <a:rPr lang="uk-UA" altLang="ru-RU" dirty="0"/>
              <a:t>ядерного палива </a:t>
            </a:r>
            <a:r>
              <a:rPr lang="uk-UA" altLang="ru-RU" dirty="0" smtClean="0"/>
              <a:t>.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 smtClean="0"/>
              <a:t>Виробництво </a:t>
            </a:r>
            <a:r>
              <a:rPr lang="uk-UA" altLang="ru-RU" dirty="0"/>
              <a:t>промислового і побутового тепла (окрім </a:t>
            </a:r>
          </a:p>
          <a:p>
            <a:pPr>
              <a:lnSpc>
                <a:spcPct val="80000"/>
              </a:lnSpc>
            </a:pPr>
            <a:r>
              <a:rPr lang="uk-UA" altLang="ru-RU" dirty="0"/>
              <a:t>електроенергії</a:t>
            </a:r>
            <a:r>
              <a:rPr lang="uk-UA" altLang="ru-RU" dirty="0" smtClean="0"/>
              <a:t>).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/>
              <a:t>Н</a:t>
            </a:r>
            <a:r>
              <a:rPr lang="uk-UA" altLang="ru-RU" dirty="0" smtClean="0"/>
              <a:t>ові </a:t>
            </a:r>
            <a:r>
              <a:rPr lang="uk-UA" altLang="ru-RU" dirty="0"/>
              <a:t>перспективи використання мирного </a:t>
            </a:r>
            <a:r>
              <a:rPr lang="uk-UA" altLang="ru-RU" dirty="0" smtClean="0"/>
              <a:t>атома.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/>
              <a:t>П</a:t>
            </a:r>
            <a:r>
              <a:rPr lang="uk-UA" altLang="ru-RU" dirty="0" smtClean="0"/>
              <a:t>орівняно </a:t>
            </a:r>
            <a:r>
              <a:rPr lang="uk-UA" altLang="ru-RU" dirty="0"/>
              <a:t>сприятливе фізико-географічне </a:t>
            </a:r>
            <a:r>
              <a:rPr lang="uk-UA" altLang="ru-RU" dirty="0" smtClean="0"/>
              <a:t>розміщення. </a:t>
            </a:r>
            <a:endParaRPr lang="uk-UA" altLang="ru-RU" dirty="0"/>
          </a:p>
          <a:p>
            <a:pPr>
              <a:lnSpc>
                <a:spcPct val="80000"/>
              </a:lnSpc>
            </a:pPr>
            <a:r>
              <a:rPr lang="uk-UA" altLang="ru-RU" dirty="0"/>
              <a:t>України для будівництва </a:t>
            </a:r>
            <a:r>
              <a:rPr lang="uk-UA" altLang="ru-RU" dirty="0" smtClean="0"/>
              <a:t>АЕС.</a:t>
            </a:r>
            <a:endParaRPr lang="uk-UA" altLang="ru-RU" dirty="0"/>
          </a:p>
          <a:p>
            <a:pPr algn="ctr">
              <a:lnSpc>
                <a:spcPct val="80000"/>
              </a:lnSpc>
            </a:pPr>
            <a:r>
              <a:rPr lang="uk-UA" altLang="ru-RU" sz="3200" dirty="0" smtClean="0"/>
              <a:t>Недоліки</a:t>
            </a:r>
            <a:endParaRPr lang="uk-UA" altLang="ru-RU" sz="3200" dirty="0"/>
          </a:p>
          <a:p>
            <a:pPr>
              <a:lnSpc>
                <a:spcPct val="80000"/>
              </a:lnSpc>
            </a:pPr>
            <a:r>
              <a:rPr lang="uk-UA" altLang="ru-RU" dirty="0"/>
              <a:t>Не вирішена проблема радіоактивних відходів - носіїв радіонуклідів й, отже, шкідливого випромінювання</a:t>
            </a:r>
          </a:p>
          <a:p>
            <a:pPr>
              <a:lnSpc>
                <a:spcPct val="80000"/>
              </a:lnSpc>
            </a:pPr>
            <a:r>
              <a:rPr lang="uk-UA" altLang="ru-RU" dirty="0"/>
              <a:t>Недостатня безпека атомної енергетики на базі сучасних технологій / аварія на Чорнобильській АЕС/</a:t>
            </a:r>
          </a:p>
          <a:p>
            <a:pPr>
              <a:lnSpc>
                <a:spcPct val="80000"/>
              </a:lnSpc>
            </a:pPr>
            <a:r>
              <a:rPr lang="uk-UA" altLang="ru-RU" dirty="0"/>
              <a:t>Негативний вплив атомної енергетики на оточуюче середовище та здоров’я людей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9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tovideo.at.ua/_ph/6/574464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37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739" y="18620"/>
            <a:ext cx="5791200" cy="1371600"/>
          </a:xfrm>
        </p:spPr>
        <p:txBody>
          <a:bodyPr/>
          <a:lstStyle/>
          <a:p>
            <a:r>
              <a:rPr lang="ru-RU" dirty="0" err="1"/>
              <a:t>Висновки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6264696" cy="273630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планують</a:t>
            </a:r>
            <a:r>
              <a:rPr lang="ru-RU" dirty="0"/>
              <a:t> </a:t>
            </a:r>
          </a:p>
          <a:p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</a:p>
          <a:p>
            <a:r>
              <a:rPr lang="ru-RU" dirty="0" err="1"/>
              <a:t>енергетики</a:t>
            </a:r>
            <a:r>
              <a:rPr lang="ru-RU" dirty="0"/>
              <a:t> через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небезпечність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/>
              <a:t>атомна</a:t>
            </a:r>
            <a:r>
              <a:rPr lang="ru-RU" dirty="0"/>
              <a:t> </a:t>
            </a:r>
            <a:r>
              <a:rPr lang="ru-RU" dirty="0" err="1"/>
              <a:t>енергетика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, </a:t>
            </a:r>
          </a:p>
          <a:p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залежна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, </a:t>
            </a:r>
          </a:p>
          <a:p>
            <a:r>
              <a:rPr lang="ru-RU" dirty="0"/>
              <a:t>яку </a:t>
            </a:r>
            <a:r>
              <a:rPr lang="ru-RU" dirty="0" err="1"/>
              <a:t>виробляють</a:t>
            </a:r>
            <a:r>
              <a:rPr lang="ru-RU" dirty="0"/>
              <a:t> АЕС і </a:t>
            </a:r>
            <a:r>
              <a:rPr lang="ru-RU" dirty="0" err="1"/>
              <a:t>швидка</a:t>
            </a:r>
            <a:r>
              <a:rPr lang="ru-RU" dirty="0"/>
              <a:t>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</a:p>
          <a:p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</a:p>
          <a:p>
            <a:r>
              <a:rPr lang="ru-RU" dirty="0" err="1"/>
              <a:t>занепаду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5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51</TotalTime>
  <Words>552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Розвиток ядерної енергетики в Україні</vt:lpstr>
      <vt:lpstr>Презентация PowerPoint</vt:lpstr>
      <vt:lpstr>Презентация PowerPoint</vt:lpstr>
      <vt:lpstr>Ядерна енергетика в Україні</vt:lpstr>
      <vt:lpstr>Велика перевага атомної  енергетики  перед  енергетикою  інших   видів в Україні </vt:lpstr>
      <vt:lpstr>Аби збільшити  виробництво рідкого палива </vt:lpstr>
      <vt:lpstr>Експорт електроенергії </vt:lpstr>
      <vt:lpstr>Переваги та недоліки атомної енергетики</vt:lpstr>
      <vt:lpstr>Висновки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ядерної енергетики в Україні</dc:title>
  <dc:creator>HOME</dc:creator>
  <cp:lastModifiedBy>HOME</cp:lastModifiedBy>
  <cp:revision>6</cp:revision>
  <dcterms:created xsi:type="dcterms:W3CDTF">2014-04-15T21:54:49Z</dcterms:created>
  <dcterms:modified xsi:type="dcterms:W3CDTF">2014-04-15T22:45:56Z</dcterms:modified>
</cp:coreProperties>
</file>