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1"/>
  </p:notesMasterIdLst>
  <p:sldIdLst>
    <p:sldId id="256" r:id="rId2"/>
    <p:sldId id="257" r:id="rId3"/>
    <p:sldId id="258" r:id="rId4"/>
    <p:sldId id="263" r:id="rId5"/>
    <p:sldId id="268" r:id="rId6"/>
    <p:sldId id="273" r:id="rId7"/>
    <p:sldId id="266" r:id="rId8"/>
    <p:sldId id="283" r:id="rId9"/>
    <p:sldId id="285" r:id="rId10"/>
    <p:sldId id="284" r:id="rId11"/>
    <p:sldId id="286" r:id="rId12"/>
    <p:sldId id="287" r:id="rId13"/>
    <p:sldId id="313" r:id="rId14"/>
    <p:sldId id="269" r:id="rId15"/>
    <p:sldId id="290" r:id="rId16"/>
    <p:sldId id="272" r:id="rId17"/>
    <p:sldId id="311" r:id="rId18"/>
    <p:sldId id="300" r:id="rId19"/>
    <p:sldId id="276" r:id="rId2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1C1C1C"/>
    <a:srgbClr val="996633"/>
    <a:srgbClr val="666633"/>
    <a:srgbClr val="CC3300"/>
    <a:srgbClr val="008000"/>
    <a:srgbClr val="9900CC"/>
    <a:srgbClr val="663300"/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69" autoAdjust="0"/>
    <p:restoredTop sz="95509" autoAdjust="0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2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BC1C6EA-2D1F-4863-A8E5-494B3F462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B5786-FF10-430C-9810-75C80AE683B0}" type="slidenum">
              <a:rPr lang="ru-RU"/>
              <a:pPr/>
              <a:t>3</a:t>
            </a:fld>
            <a:endParaRPr lang="ru-RU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E3AD-4C1C-4E82-9851-8C06489AB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8033A-3177-419C-B828-9E1475A86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8BD51-E697-4AE7-84B9-89258CDC1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89F49-3086-4571-AA22-45002E4D2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A73C5-2F72-4CF0-989D-44A6A0C41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DE074-76E3-4034-A50B-5E1291CD3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EACE1-E80B-4FA9-830C-5E468B6F7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3F9D-A90C-47A1-8149-32895AA34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3038A-81C6-4E14-9B56-E7C82E1D8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0AAB2-CBB0-4794-8819-2A9618058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E802D-DE53-4514-B072-25346020D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FEDA6-3898-46AD-8F1B-54E5B4D8A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B7537E0-8B46-46BD-B158-6AD289C73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&#1043;&#1086;&#1084;&#1091;&#1083;&#1080;&#1085;&#1072;\&#1052;&#1086;&#1080;%20&#1076;&#1086;&#1082;&#1091;&#1084;&#1077;&#1085;&#1090;&#1099;\3%20&#1054;&#1052;&#1050;\&#1050;&#1091;&#1088;&#1089;&#1099;%20&#1052;&#1048;&#1054;&#1054;%202004%202005\&#1043;&#1054;&#1058;&#1054;&#1042;&#1067;&#1045;%20&#1055;&#1056;&#1045;&#1047;&#1045;&#1053;&#1058;&#1040;&#1062;&#1048;&#1048;\&#1044;&#1080;&#1092;&#1088;&#1072;&#1082;&#1094;&#1080;&#1103;%20&#1089;&#1074;&#1077;&#1090;&#1072;\zonFrenel.m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828800"/>
            <a:ext cx="7721600" cy="1143000"/>
          </a:xfrm>
        </p:spPr>
        <p:txBody>
          <a:bodyPr/>
          <a:lstStyle/>
          <a:p>
            <a:r>
              <a:rPr lang="ru-RU" sz="8800" dirty="0" smtClean="0">
                <a:solidFill>
                  <a:schemeClr val="tx1"/>
                </a:solidFill>
              </a:rPr>
              <a:t/>
            </a:r>
            <a:br>
              <a:rPr lang="ru-RU" sz="8800" dirty="0" smtClean="0">
                <a:solidFill>
                  <a:schemeClr val="tx1"/>
                </a:solidFill>
              </a:rPr>
            </a:br>
            <a:r>
              <a:rPr lang="ru-RU" sz="8800" dirty="0" err="1" smtClean="0">
                <a:solidFill>
                  <a:schemeClr val="tx1"/>
                </a:solidFill>
              </a:rPr>
              <a:t>Дифракція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світла</a:t>
            </a:r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15363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184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99513" y="6513513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23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b="1" i="1" dirty="0" err="1" smtClean="0"/>
              <a:t>Зони</a:t>
            </a:r>
            <a:r>
              <a:rPr lang="ru-RU" b="1" i="1" dirty="0" smtClean="0"/>
              <a:t> Френеля</a:t>
            </a:r>
            <a:endParaRPr lang="ru-RU" b="1" i="1" dirty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81200"/>
            <a:ext cx="37338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400" dirty="0" smtClean="0"/>
              <a:t>Так як </a:t>
            </a:r>
            <a:r>
              <a:rPr lang="ru-RU" sz="2400" dirty="0" err="1" smtClean="0"/>
              <a:t>відстані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них до точки О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, то </a:t>
            </a:r>
            <a:r>
              <a:rPr lang="ru-RU" sz="2400" dirty="0" err="1" smtClean="0"/>
              <a:t>коливання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приходити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фазах. </a:t>
            </a:r>
          </a:p>
          <a:p>
            <a:pPr>
              <a:buFont typeface="Monotype Sorts" pitchFamily="2" charset="2"/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Найменша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відстань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точки О до </a:t>
            </a:r>
            <a:r>
              <a:rPr lang="ru-RU" sz="2400" dirty="0" err="1" smtClean="0"/>
              <a:t>хвильової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поверхні</a:t>
            </a:r>
            <a:r>
              <a:rPr lang="ru-RU" sz="2400" dirty="0" smtClean="0"/>
              <a:t> В одно r0.</a:t>
            </a:r>
            <a:endParaRPr lang="ru-RU" sz="2400" dirty="0" smtClean="0"/>
          </a:p>
        </p:txBody>
      </p:sp>
      <p:pic>
        <p:nvPicPr>
          <p:cNvPr id="30724" name="Picture 4" descr="Lect02_1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288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b="1" i="1" dirty="0" err="1" smtClean="0"/>
              <a:t>Зони</a:t>
            </a:r>
            <a:r>
              <a:rPr lang="ru-RU" b="1" i="1" dirty="0" smtClean="0"/>
              <a:t> Френеля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pic>
        <p:nvPicPr>
          <p:cNvPr id="3076" name="Picture 3" descr="Lect02_1_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060848"/>
            <a:ext cx="3887788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4"/>
          <p:cNvSpPr>
            <a:spLocks noChangeArrowheads="1"/>
          </p:cNvSpPr>
          <p:nvPr>
            <p:ph type="body" idx="1"/>
          </p:nvPr>
        </p:nvSpPr>
        <p:spPr>
          <a:xfrm>
            <a:off x="914400" y="1844824"/>
            <a:ext cx="3945632" cy="4464496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Перша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зона Френеля </a:t>
            </a:r>
            <a:endParaRPr lang="ru-RU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обмежується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точками 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хвильової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поверхні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відстані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яких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доточки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 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рівні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</a:t>
            </a:r>
            <a:b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2400" dirty="0" smtClean="0"/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smtClean="0"/>
              <a:t>л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ямбда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-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довжина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світлової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хвилі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400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979712" y="3573016"/>
          <a:ext cx="1905000" cy="1050925"/>
        </p:xfrm>
        <a:graphic>
          <a:graphicData uri="http://schemas.openxmlformats.org/presentationml/2006/ole">
            <p:oleObj spid="_x0000_s3074" name="Equation" r:id="rId4" imgW="7110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203920"/>
          </a:xfrm>
        </p:spPr>
        <p:txBody>
          <a:bodyPr/>
          <a:lstStyle/>
          <a:p>
            <a:r>
              <a:rPr lang="ru-RU" b="1" i="1" dirty="0" err="1" smtClean="0"/>
              <a:t>Зони</a:t>
            </a:r>
            <a:r>
              <a:rPr lang="ru-RU" b="1" i="1" dirty="0" smtClean="0"/>
              <a:t> Френеля</a:t>
            </a:r>
            <a:endParaRPr lang="ru-RU" dirty="0" smtClean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335280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  </a:t>
            </a:r>
            <a:r>
              <a:rPr lang="ru-RU" sz="2800" dirty="0" smtClean="0"/>
              <a:t>Друга зона: </a:t>
            </a:r>
          </a:p>
          <a:p>
            <a:pPr>
              <a:buFontTx/>
              <a:buNone/>
            </a:pPr>
            <a:endParaRPr lang="ru-RU" sz="2800" dirty="0" smtClean="0"/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    </a:t>
            </a:r>
            <a:endParaRPr lang="ru-RU" dirty="0" smtClean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403648" y="3429000"/>
          <a:ext cx="2978150" cy="947738"/>
        </p:xfrm>
        <a:graphic>
          <a:graphicData uri="http://schemas.openxmlformats.org/presentationml/2006/ole">
            <p:oleObj spid="_x0000_s4098" name="Equation" r:id="rId3" imgW="1231560" imgH="393480" progId="Equation.3">
              <p:embed/>
            </p:oleObj>
          </a:graphicData>
        </a:graphic>
      </p:graphicFrame>
      <p:pic>
        <p:nvPicPr>
          <p:cNvPr id="4101" name="Picture 7" descr="DIFR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1905000"/>
            <a:ext cx="388620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 descr="DIFR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810000"/>
            <a:ext cx="38862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З</a:t>
            </a:r>
            <a:r>
              <a:rPr lang="ru-RU" b="1" i="1" dirty="0" err="1" smtClean="0"/>
              <a:t>они</a:t>
            </a:r>
            <a:r>
              <a:rPr lang="ru-RU" b="1" i="1" dirty="0" smtClean="0"/>
              <a:t> Френеля</a:t>
            </a:r>
            <a:endParaRPr lang="ru-RU" i="1" dirty="0" smtClean="0"/>
          </a:p>
        </p:txBody>
      </p:sp>
      <p:pic>
        <p:nvPicPr>
          <p:cNvPr id="119812" name="zonFrenel.mpg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543050"/>
            <a:ext cx="61722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" fill="hold"/>
                                        <p:tgtEl>
                                          <p:spTgt spid="1198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98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98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98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81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72400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Дифракційні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картини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від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одної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перешкоди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з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різним</a:t>
            </a:r>
            <a:r>
              <a:rPr lang="ru-RU" sz="2800" b="1" dirty="0" smtClean="0">
                <a:solidFill>
                  <a:schemeClr val="tx1"/>
                </a:solidFill>
              </a:rPr>
              <a:t> числом </a:t>
            </a:r>
            <a:r>
              <a:rPr lang="ru-RU" sz="2800" b="1" dirty="0" err="1" smtClean="0">
                <a:solidFill>
                  <a:schemeClr val="tx1"/>
                </a:solidFill>
              </a:rPr>
              <a:t>відкритих</a:t>
            </a:r>
            <a:r>
              <a:rPr lang="ru-RU" sz="2800" b="1" dirty="0" smtClean="0">
                <a:solidFill>
                  <a:schemeClr val="tx1"/>
                </a:solidFill>
              </a:rPr>
              <a:t> зон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pic>
        <p:nvPicPr>
          <p:cNvPr id="32771" name="Picture 7" descr="Lect02_2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57400"/>
            <a:ext cx="63246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2" name="Group 8"/>
          <p:cNvGrpSpPr>
            <a:grpSpLocks/>
          </p:cNvGrpSpPr>
          <p:nvPr/>
        </p:nvGrpSpPr>
        <p:grpSpPr bwMode="auto">
          <a:xfrm>
            <a:off x="2514600" y="4191000"/>
            <a:ext cx="5067300" cy="1600200"/>
            <a:chOff x="528" y="3024"/>
            <a:chExt cx="3192" cy="1008"/>
          </a:xfrm>
        </p:grpSpPr>
        <p:pic>
          <p:nvPicPr>
            <p:cNvPr id="32773" name="Picture 9" descr="DIFRA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" y="3024"/>
              <a:ext cx="1008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4" name="Picture 10" descr="DIFRA2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32" y="3024"/>
              <a:ext cx="984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5" name="Picture 11" descr="DIFRA3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88" y="3024"/>
              <a:ext cx="1032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548680"/>
            <a:ext cx="7772400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3200" b="1" i="1" dirty="0" err="1" smtClean="0">
                <a:solidFill>
                  <a:schemeClr val="tx1"/>
                </a:solidFill>
              </a:rPr>
              <a:t>З</a:t>
            </a:r>
            <a:r>
              <a:rPr lang="ru-RU" sz="3200" b="1" i="1" dirty="0" err="1" smtClean="0">
                <a:solidFill>
                  <a:schemeClr val="tx1"/>
                </a:solidFill>
              </a:rPr>
              <a:t>онні</a:t>
            </a:r>
            <a:r>
              <a:rPr lang="ru-RU" sz="3200" b="1" i="1" dirty="0" smtClean="0">
                <a:solidFill>
                  <a:schemeClr val="tx1"/>
                </a:solidFill>
              </a:rPr>
              <a:t> пластинки</a:t>
            </a:r>
            <a:endParaRPr lang="ru-RU" sz="3200" b="1" i="1" dirty="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981200"/>
            <a:ext cx="2910408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ru-RU" sz="2800" dirty="0" smtClean="0"/>
              <a:t>На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принципі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засновані</a:t>
            </a:r>
            <a:r>
              <a:rPr lang="ru-RU" sz="2800" dirty="0" smtClean="0"/>
              <a:t> так </a:t>
            </a:r>
            <a:r>
              <a:rPr lang="ru-RU" sz="2800" dirty="0" err="1" smtClean="0"/>
              <a:t>звані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зонні</a:t>
            </a:r>
            <a:r>
              <a:rPr lang="ru-RU" sz="2800" dirty="0" smtClean="0"/>
              <a:t> пластинки.</a:t>
            </a:r>
            <a:endParaRPr lang="ru-RU" sz="2800" dirty="0" smtClean="0"/>
          </a:p>
        </p:txBody>
      </p:sp>
      <p:pic>
        <p:nvPicPr>
          <p:cNvPr id="36868" name="Picture 4" descr="Lect02_1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060848"/>
            <a:ext cx="48768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09600"/>
            <a:ext cx="7848872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Отримані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зображення</a:t>
            </a:r>
            <a:r>
              <a:rPr lang="ru-RU" sz="2800" b="1" dirty="0" smtClean="0">
                <a:solidFill>
                  <a:schemeClr val="tx1"/>
                </a:solidFill>
              </a:rPr>
              <a:t> за </a:t>
            </a:r>
            <a:r>
              <a:rPr lang="ru-RU" sz="2800" b="1" dirty="0" err="1" smtClean="0">
                <a:solidFill>
                  <a:schemeClr val="tx1"/>
                </a:solidFill>
              </a:rPr>
              <a:t>допомогою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зонної</a:t>
            </a:r>
            <a:r>
              <a:rPr lang="ru-RU" sz="2800" b="1" dirty="0" smtClean="0">
                <a:solidFill>
                  <a:schemeClr val="tx1"/>
                </a:solidFill>
              </a:rPr>
              <a:t> пластинки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pic>
        <p:nvPicPr>
          <p:cNvPr id="38915" name="Picture 5" descr="Lect02_3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74676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pPr>
              <a:lnSpc>
                <a:spcPct val="140000"/>
              </a:lnSpc>
              <a:buFont typeface="Monotype Sorts" pitchFamily="2" charset="2"/>
              <a:buNone/>
            </a:pPr>
            <a:r>
              <a:rPr lang="ru-RU" b="1" i="1" dirty="0" err="1" smtClean="0">
                <a:solidFill>
                  <a:schemeClr val="tx1"/>
                </a:solidFill>
              </a:rPr>
              <a:t>Д</a:t>
            </a:r>
            <a:r>
              <a:rPr lang="ru-RU" b="1" i="1" dirty="0" err="1" smtClean="0">
                <a:solidFill>
                  <a:schemeClr val="tx1"/>
                </a:solidFill>
              </a:rPr>
              <a:t>ифракційна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решітка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 smtClean="0">
              <a:solidFill>
                <a:schemeClr val="tx1"/>
              </a:solidFill>
            </a:endParaRPr>
          </a:p>
        </p:txBody>
      </p:sp>
      <p:pic>
        <p:nvPicPr>
          <p:cNvPr id="45059" name="Picture 4" descr="04004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6275" y="1371600"/>
            <a:ext cx="38544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548680"/>
            <a:ext cx="7772400" cy="1143000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tx1"/>
                </a:solidFill>
              </a:rPr>
              <a:t>Д</a:t>
            </a:r>
            <a:r>
              <a:rPr lang="ru-RU" b="1" i="1" dirty="0" err="1" smtClean="0">
                <a:solidFill>
                  <a:schemeClr val="tx1"/>
                </a:solidFill>
              </a:rPr>
              <a:t>ифракційна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решітка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981200"/>
            <a:ext cx="426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Величина </a:t>
            </a:r>
            <a:r>
              <a:rPr lang="ru-RU" dirty="0" err="1" smtClean="0"/>
              <a:t>d</a:t>
            </a:r>
            <a:r>
              <a:rPr lang="ru-RU" dirty="0" smtClean="0"/>
              <a:t> = </a:t>
            </a:r>
            <a:r>
              <a:rPr lang="ru-RU" dirty="0" err="1" smtClean="0"/>
              <a:t>a</a:t>
            </a:r>
            <a:r>
              <a:rPr lang="ru-RU" dirty="0" smtClean="0"/>
              <a:t> + </a:t>
            </a:r>
            <a:r>
              <a:rPr lang="ru-RU" dirty="0" err="1" smtClean="0"/>
              <a:t>b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постійною</a:t>
            </a:r>
            <a:r>
              <a:rPr lang="ru-RU" dirty="0" smtClean="0"/>
              <a:t> (</a:t>
            </a:r>
            <a:r>
              <a:rPr lang="ru-RU" dirty="0" err="1" smtClean="0"/>
              <a:t>періодом</a:t>
            </a:r>
            <a:r>
              <a:rPr lang="ru-RU" dirty="0" smtClean="0"/>
              <a:t>) </a:t>
            </a:r>
            <a:r>
              <a:rPr lang="ru-RU" dirty="0" err="1" smtClean="0"/>
              <a:t>дифракційної</a:t>
            </a:r>
            <a:r>
              <a:rPr lang="ru-RU" dirty="0" smtClean="0"/>
              <a:t> </a:t>
            </a:r>
            <a:r>
              <a:rPr lang="ru-RU" dirty="0" err="1" smtClean="0"/>
              <a:t>решітки</a:t>
            </a:r>
            <a:r>
              <a:rPr lang="ru-RU" dirty="0" smtClean="0"/>
              <a:t>, де а - ширина </a:t>
            </a:r>
            <a:r>
              <a:rPr lang="ru-RU" dirty="0" err="1" smtClean="0"/>
              <a:t>щілини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 - </a:t>
            </a:r>
            <a:r>
              <a:rPr lang="ru-RU" dirty="0" err="1" smtClean="0"/>
              <a:t>ширина</a:t>
            </a:r>
            <a:r>
              <a:rPr lang="ru-RU" dirty="0" smtClean="0"/>
              <a:t> </a:t>
            </a:r>
            <a:r>
              <a:rPr lang="ru-RU" dirty="0" err="1" smtClean="0"/>
              <a:t>непрозорої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.</a:t>
            </a:r>
            <a:endParaRPr lang="ru-RU" dirty="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334000" y="2667000"/>
          <a:ext cx="3233738" cy="2484438"/>
        </p:xfrm>
        <a:graphic>
          <a:graphicData uri="http://schemas.openxmlformats.org/presentationml/2006/ole">
            <p:oleObj spid="_x0000_s9218" name="Документ" r:id="rId3" imgW="1438920" imgH="110484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5400" b="1" dirty="0" smtClean="0">
                <a:solidFill>
                  <a:srgbClr val="1C1C1C"/>
                </a:solidFill>
              </a:rPr>
              <a:t>    ДЯКУЮ ЗА УВАГУ))</a:t>
            </a:r>
            <a:endParaRPr lang="ru-RU" sz="5400" b="1" dirty="0" smtClean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548680"/>
            <a:ext cx="7795592" cy="5760640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tx1"/>
                </a:solidFill>
              </a:rPr>
              <a:t>Характерним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проявом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хвильових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властивостей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світла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є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дифракція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світла</a:t>
            </a:r>
            <a:r>
              <a:rPr lang="ru-RU" b="1" i="1" dirty="0" smtClean="0">
                <a:solidFill>
                  <a:schemeClr val="tx1"/>
                </a:solidFill>
              </a:rPr>
              <a:t> -</a:t>
            </a:r>
            <a:r>
              <a:rPr lang="ru-RU" b="1" i="1" dirty="0" err="1" smtClean="0">
                <a:solidFill>
                  <a:schemeClr val="tx1"/>
                </a:solidFill>
              </a:rPr>
              <a:t>відхилення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від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прямолінійного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поширення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на </a:t>
            </a:r>
            <a:r>
              <a:rPr lang="ru-RU" b="1" i="1" dirty="0" err="1" smtClean="0">
                <a:solidFill>
                  <a:schemeClr val="tx1"/>
                </a:solidFill>
              </a:rPr>
              <a:t>різких</a:t>
            </a:r>
            <a:r>
              <a:rPr lang="ru-RU" b="1" i="1" dirty="0" smtClean="0">
                <a:solidFill>
                  <a:schemeClr val="tx1"/>
                </a:solidFill>
              </a:rPr>
              <a:t> неоднородностях </a:t>
            </a:r>
            <a:r>
              <a:rPr lang="ru-RU" b="1" i="1" dirty="0" err="1" smtClean="0">
                <a:solidFill>
                  <a:schemeClr val="tx1"/>
                </a:solidFill>
              </a:rPr>
              <a:t>середовища</a:t>
            </a:r>
            <a:r>
              <a:rPr lang="ru-RU" b="1" i="1" dirty="0" smtClean="0">
                <a:solidFill>
                  <a:schemeClr val="tx1"/>
                </a:solidFill>
              </a:rPr>
              <a:t>.</a:t>
            </a:r>
            <a:r>
              <a:rPr lang="ru-RU" b="1" i="1" dirty="0" smtClean="0">
                <a:solidFill>
                  <a:schemeClr val="tx1"/>
                </a:solidFill>
              </a:rPr>
              <a:t/>
            </a:r>
            <a:br>
              <a:rPr lang="ru-RU" b="1" i="1" dirty="0" smtClean="0">
                <a:solidFill>
                  <a:schemeClr val="tx1"/>
                </a:solidFill>
              </a:rPr>
            </a:br>
            <a:endParaRPr lang="ru-RU" b="1" i="1" noProof="1" smtClean="0">
              <a:solidFill>
                <a:schemeClr val="tx1"/>
              </a:solidFill>
            </a:endParaRPr>
          </a:p>
        </p:txBody>
      </p:sp>
      <p:pic>
        <p:nvPicPr>
          <p:cNvPr id="16388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2944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99513" y="6513513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6873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7200"/>
            <a:ext cx="7239000" cy="5334000"/>
          </a:xfrm>
        </p:spPr>
        <p:txBody>
          <a:bodyPr/>
          <a:lstStyle/>
          <a:p>
            <a:r>
              <a:rPr lang="ru-RU" sz="3200" b="1" i="1" dirty="0" err="1" smtClean="0">
                <a:solidFill>
                  <a:schemeClr val="tx1"/>
                </a:solidFill>
              </a:rPr>
              <a:t>Дифракція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була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відкрита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Франческо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Грімальді</a:t>
            </a:r>
            <a:r>
              <a:rPr lang="ru-RU" sz="3200" b="1" i="1" dirty="0" smtClean="0">
                <a:solidFill>
                  <a:schemeClr val="tx1"/>
                </a:solidFill>
              </a:rPr>
              <a:t> в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кінці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en-US" sz="3200" b="1" i="1" dirty="0" smtClean="0">
                <a:solidFill>
                  <a:schemeClr val="tx1"/>
                </a:solidFill>
              </a:rPr>
              <a:t>XVII </a:t>
            </a:r>
            <a:r>
              <a:rPr lang="ru-RU" sz="3200" b="1" i="1" dirty="0" smtClean="0">
                <a:solidFill>
                  <a:schemeClr val="tx1"/>
                </a:solidFill>
              </a:rPr>
              <a:t>ст. 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err="1" smtClean="0">
                <a:solidFill>
                  <a:schemeClr val="tx1"/>
                </a:solidFill>
              </a:rPr>
              <a:t>Пояснення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явища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дифракції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світла</a:t>
            </a:r>
            <a:r>
              <a:rPr lang="ru-RU" sz="3200" b="1" i="1" dirty="0" smtClean="0">
                <a:solidFill>
                  <a:schemeClr val="tx1"/>
                </a:solidFill>
              </a:rPr>
              <a:t> дано Томасом Юнгом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і</a:t>
            </a:r>
            <a:r>
              <a:rPr lang="ru-RU" sz="3200" b="1" i="1" dirty="0" smtClean="0">
                <a:solidFill>
                  <a:schemeClr val="tx1"/>
                </a:solidFill>
              </a:rPr>
              <a:t> Огюстом Френелем,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які</a:t>
            </a:r>
            <a:r>
              <a:rPr lang="ru-RU" sz="3200" b="1" i="1" dirty="0" smtClean="0">
                <a:solidFill>
                  <a:schemeClr val="tx1"/>
                </a:solidFill>
              </a:rPr>
              <a:t> не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тільки</a:t>
            </a:r>
            <a:r>
              <a:rPr lang="ru-RU" sz="3200" b="1" i="1" dirty="0" smtClean="0">
                <a:solidFill>
                  <a:schemeClr val="tx1"/>
                </a:solidFill>
              </a:rPr>
              <a:t> дали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опис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експериментів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зі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спостереження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явищ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інтерференції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і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дифракції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світла</a:t>
            </a:r>
            <a:r>
              <a:rPr lang="ru-RU" sz="3200" b="1" i="1" dirty="0" smtClean="0">
                <a:solidFill>
                  <a:schemeClr val="tx1"/>
                </a:solidFill>
              </a:rPr>
              <a:t>,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але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і</a:t>
            </a:r>
            <a:r>
              <a:rPr lang="ru-RU" sz="3200" b="1" i="1" dirty="0" smtClean="0">
                <a:solidFill>
                  <a:schemeClr val="tx1"/>
                </a:solidFill>
              </a:rPr>
              <a:t> пояснили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властивість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прямолінійності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поширення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світла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з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позицій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хвильової</a:t>
            </a:r>
            <a:r>
              <a:rPr lang="ru-RU" sz="3200" b="1" i="1" dirty="0" smtClean="0">
                <a:solidFill>
                  <a:schemeClr val="tx1"/>
                </a:solidFill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</a:rPr>
              <a:t>теорії</a:t>
            </a:r>
            <a:r>
              <a:rPr lang="ru-RU" sz="3200" b="1" i="1" dirty="0" smtClean="0">
                <a:solidFill>
                  <a:schemeClr val="tx1"/>
                </a:solidFill>
              </a:rPr>
              <a:t>.</a:t>
            </a:r>
            <a:endParaRPr lang="ru-RU" sz="32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34384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09600"/>
            <a:ext cx="7848872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b="1" dirty="0" smtClean="0"/>
              <a:t>Принцип Гюйгенса-Френеля</a:t>
            </a:r>
            <a:endParaRPr lang="ru-RU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81200"/>
            <a:ext cx="8001000" cy="4184104"/>
          </a:xfrm>
        </p:spPr>
        <p:txBody>
          <a:bodyPr/>
          <a:lstStyle/>
          <a:p>
            <a:pPr algn="ctr">
              <a:buNone/>
            </a:pPr>
            <a:r>
              <a:rPr lang="ru-RU" b="1" i="1" dirty="0" err="1" smtClean="0"/>
              <a:t>кожна</a:t>
            </a:r>
            <a:r>
              <a:rPr lang="ru-RU" b="1" i="1" dirty="0" smtClean="0"/>
              <a:t> точка </a:t>
            </a:r>
            <a:r>
              <a:rPr lang="ru-RU" b="1" i="1" dirty="0" err="1" smtClean="0"/>
              <a:t>хвильової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поверхні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джерелом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вторинних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сферичних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хвиль</a:t>
            </a:r>
            <a:r>
              <a:rPr lang="ru-RU" b="1" i="1" dirty="0" smtClean="0"/>
              <a:t>, </a:t>
            </a:r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інтерферують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між</a:t>
            </a:r>
            <a:r>
              <a:rPr lang="ru-RU" b="1" i="1" dirty="0" smtClean="0"/>
              <a:t> собою</a:t>
            </a:r>
            <a:endParaRPr lang="ru-RU" b="1" dirty="0" smtClean="0"/>
          </a:p>
          <a:p>
            <a:pPr algn="r"/>
            <a:endParaRPr lang="ru-RU" b="1" u="sng" dirty="0" smtClean="0"/>
          </a:p>
        </p:txBody>
      </p:sp>
      <p:pic>
        <p:nvPicPr>
          <p:cNvPr id="20485" name="Picture 5" descr="Возникновение дифрак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133725"/>
            <a:ext cx="32766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iffracti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57200"/>
            <a:ext cx="5888038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609600"/>
            <a:ext cx="7643192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Побудова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дифракційної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картини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від</a:t>
            </a:r>
            <a:r>
              <a:rPr lang="ru-RU" sz="2800" b="1" dirty="0" smtClean="0">
                <a:solidFill>
                  <a:schemeClr val="tx1"/>
                </a:solidFill>
              </a:rPr>
              <a:t> круглого </a:t>
            </a:r>
            <a:r>
              <a:rPr lang="ru-RU" sz="2800" b="1" dirty="0" err="1" smtClean="0">
                <a:solidFill>
                  <a:schemeClr val="tx1"/>
                </a:solidFill>
              </a:rPr>
              <a:t>отвору</a:t>
            </a:r>
            <a:r>
              <a:rPr lang="ru-RU" sz="2800" b="1" dirty="0" smtClean="0">
                <a:solidFill>
                  <a:schemeClr val="tx1"/>
                </a:solidFill>
              </a:rPr>
              <a:t>, та круглого </a:t>
            </a:r>
            <a:r>
              <a:rPr lang="ru-RU" sz="2800" b="1" dirty="0" err="1" smtClean="0">
                <a:solidFill>
                  <a:schemeClr val="tx1"/>
                </a:solidFill>
              </a:rPr>
              <a:t>непрозорого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екрану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grpSp>
        <p:nvGrpSpPr>
          <p:cNvPr id="25603" name="Group 15"/>
          <p:cNvGrpSpPr>
            <a:grpSpLocks/>
          </p:cNvGrpSpPr>
          <p:nvPr/>
        </p:nvGrpSpPr>
        <p:grpSpPr bwMode="auto">
          <a:xfrm>
            <a:off x="1295400" y="1981200"/>
            <a:ext cx="3581400" cy="3200400"/>
            <a:chOff x="768" y="192"/>
            <a:chExt cx="2208" cy="1878"/>
          </a:xfrm>
        </p:grpSpPr>
        <p:pic>
          <p:nvPicPr>
            <p:cNvPr id="25608" name="Picture 3" descr="DIF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1152"/>
              <a:ext cx="2208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9" name="Picture 8" descr="DIFRA2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92"/>
              <a:ext cx="2208" cy="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04" name="Group 16"/>
          <p:cNvGrpSpPr>
            <a:grpSpLocks/>
          </p:cNvGrpSpPr>
          <p:nvPr/>
        </p:nvGrpSpPr>
        <p:grpSpPr bwMode="auto">
          <a:xfrm>
            <a:off x="5410200" y="1981200"/>
            <a:ext cx="2971800" cy="3224213"/>
            <a:chOff x="3600" y="96"/>
            <a:chExt cx="1872" cy="2031"/>
          </a:xfrm>
        </p:grpSpPr>
        <p:pic>
          <p:nvPicPr>
            <p:cNvPr id="25606" name="Picture 4" descr="DIFR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00" y="1152"/>
              <a:ext cx="1872" cy="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7" name="Picture 11" descr="DIFRA3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00" y="96"/>
              <a:ext cx="1872" cy="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09600"/>
            <a:ext cx="7486600" cy="181128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Дифракція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від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різних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перешкод</a:t>
            </a:r>
            <a:r>
              <a:rPr lang="ru-RU" sz="2800" b="1" dirty="0" smtClean="0">
                <a:solidFill>
                  <a:schemeClr val="tx1"/>
                </a:solidFill>
              </a:rPr>
              <a:t>: </a:t>
            </a:r>
            <a:r>
              <a:rPr lang="ru-RU" sz="2800" dirty="0" smtClean="0">
                <a:solidFill>
                  <a:schemeClr val="tx1"/>
                </a:solidFill>
              </a:rPr>
              <a:t>а) </a:t>
            </a:r>
            <a:r>
              <a:rPr lang="ru-RU" sz="2800" dirty="0" err="1" smtClean="0">
                <a:solidFill>
                  <a:schemeClr val="tx1"/>
                </a:solidFill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тонкої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зволікання</a:t>
            </a:r>
            <a:r>
              <a:rPr lang="ru-RU" sz="2800" dirty="0" smtClean="0">
                <a:solidFill>
                  <a:schemeClr val="tx1"/>
                </a:solidFill>
              </a:rPr>
              <a:t>; ? б) </a:t>
            </a:r>
            <a:r>
              <a:rPr lang="ru-RU" sz="2800" dirty="0" err="1" smtClean="0">
                <a:solidFill>
                  <a:schemeClr val="tx1"/>
                </a:solidFill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</a:rPr>
              <a:t> круглого </a:t>
            </a:r>
            <a:r>
              <a:rPr lang="ru-RU" sz="2800" dirty="0" err="1" smtClean="0">
                <a:solidFill>
                  <a:schemeClr val="tx1"/>
                </a:solidFill>
              </a:rPr>
              <a:t>отвору</a:t>
            </a:r>
            <a:r>
              <a:rPr lang="ru-RU" sz="2800" dirty="0" smtClean="0">
                <a:solidFill>
                  <a:schemeClr val="tx1"/>
                </a:solidFill>
              </a:rPr>
              <a:t>; ? в) </a:t>
            </a:r>
            <a:r>
              <a:rPr lang="ru-RU" sz="2800" dirty="0" err="1" smtClean="0">
                <a:solidFill>
                  <a:schemeClr val="tx1"/>
                </a:solidFill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</a:rPr>
              <a:t> круглого </a:t>
            </a:r>
            <a:r>
              <a:rPr lang="ru-RU" sz="2800" dirty="0" err="1" smtClean="0">
                <a:solidFill>
                  <a:schemeClr val="tx1"/>
                </a:solidFill>
              </a:rPr>
              <a:t>непрозорого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екрана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-2590800" y="2743200"/>
          <a:ext cx="16611600" cy="3529013"/>
        </p:xfrm>
        <a:graphic>
          <a:graphicData uri="http://schemas.openxmlformats.org/presentationml/2006/ole">
            <p:oleObj spid="_x0000_s1026" name="Документ" r:id="rId3" imgW="5632560" imgH="11977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296144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b="1" i="1" dirty="0" err="1" smtClean="0"/>
              <a:t>Зони</a:t>
            </a:r>
            <a:r>
              <a:rPr lang="ru-RU" b="1" i="1" dirty="0" smtClean="0"/>
              <a:t> Френеля</a:t>
            </a:r>
            <a:endParaRPr lang="ru-RU" b="1" i="1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556792"/>
            <a:ext cx="3604592" cy="453920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400" dirty="0" smtClean="0"/>
              <a:t> </a:t>
            </a:r>
            <a:r>
              <a:rPr lang="ru-RU" sz="2800" dirty="0" smtClean="0"/>
              <a:t>Для того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амплітуду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точкового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монохроматичного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джерела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світла</a:t>
            </a:r>
            <a:r>
              <a:rPr lang="ru-RU" sz="2800" dirty="0" smtClean="0"/>
              <a:t> А в </a:t>
            </a:r>
            <a:r>
              <a:rPr lang="ru-RU" sz="2800" dirty="0" err="1" smtClean="0"/>
              <a:t>довільній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точці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ізотропного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, треба </a:t>
            </a:r>
            <a:r>
              <a:rPr lang="ru-RU" sz="2800" dirty="0" err="1" smtClean="0"/>
              <a:t>джерело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світла</a:t>
            </a:r>
            <a:r>
              <a:rPr lang="ru-RU" sz="2800" dirty="0" smtClean="0"/>
              <a:t> </a:t>
            </a:r>
            <a:r>
              <a:rPr lang="ru-RU" sz="2800" dirty="0" err="1" smtClean="0"/>
              <a:t>оточити</a:t>
            </a:r>
            <a:r>
              <a:rPr lang="ru-RU" sz="2800" dirty="0" smtClean="0"/>
              <a:t> сферою </a:t>
            </a:r>
            <a:r>
              <a:rPr lang="ru-RU" sz="2800" dirty="0" err="1" smtClean="0"/>
              <a:t>радіусом</a:t>
            </a:r>
            <a:r>
              <a:rPr lang="ru-RU" sz="2800" dirty="0" smtClean="0"/>
              <a:t> </a:t>
            </a:r>
            <a:r>
              <a:rPr lang="en-US" sz="2800" dirty="0" smtClean="0"/>
              <a:t>r = ct</a:t>
            </a:r>
            <a:endParaRPr lang="ru-RU" sz="2800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716016" y="1700808"/>
          <a:ext cx="3962400" cy="2751138"/>
        </p:xfrm>
        <a:graphic>
          <a:graphicData uri="http://schemas.openxmlformats.org/presentationml/2006/ole">
            <p:oleObj spid="_x0000_s2050" name="Точечный рисунок" r:id="rId3" imgW="2118095" imgH="1470476" progId="Paint.Picture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1224136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Зоны Френеля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19200" y="1340768"/>
            <a:ext cx="3581400" cy="475523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sz="2400" dirty="0" err="1" smtClean="0"/>
              <a:t>Інтерференція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хвилі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вторинних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розташованих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поверхні</a:t>
            </a:r>
            <a:r>
              <a:rPr lang="ru-RU" sz="2400" dirty="0" smtClean="0"/>
              <a:t>, </a:t>
            </a:r>
            <a:r>
              <a:rPr lang="ru-RU" sz="2400" dirty="0" err="1" smtClean="0"/>
              <a:t>визначає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амплітуду</a:t>
            </a:r>
            <a:r>
              <a:rPr lang="ru-RU" sz="2400" dirty="0" smtClean="0"/>
              <a:t> в </a:t>
            </a:r>
            <a:r>
              <a:rPr lang="ru-RU" sz="2400" dirty="0" err="1" smtClean="0"/>
              <a:t>розглянутій</a:t>
            </a:r>
            <a:r>
              <a:rPr lang="ru-RU" sz="2400" dirty="0" smtClean="0"/>
              <a:t> </a:t>
            </a:r>
            <a:r>
              <a:rPr lang="ru-RU" sz="2400" dirty="0" err="1" smtClean="0"/>
              <a:t>точці</a:t>
            </a:r>
            <a:r>
              <a:rPr lang="ru-RU" sz="2400" dirty="0" smtClean="0"/>
              <a:t> </a:t>
            </a:r>
            <a:r>
              <a:rPr lang="en-US" sz="2400" dirty="0" smtClean="0"/>
              <a:t>P, </a:t>
            </a:r>
          </a:p>
          <a:p>
            <a:pPr>
              <a:buFont typeface="Monotype Sorts" pitchFamily="2" charset="2"/>
              <a:buNone/>
            </a:pPr>
            <a:r>
              <a:rPr lang="en-US" sz="2400" dirty="0" smtClean="0"/>
              <a:t>     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провести </a:t>
            </a:r>
            <a:r>
              <a:rPr lang="ru-RU" sz="2400" dirty="0" err="1" smtClean="0"/>
              <a:t>додавання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когерентних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вторинних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на </a:t>
            </a:r>
            <a:r>
              <a:rPr lang="ru-RU" sz="2400" dirty="0" err="1" smtClean="0"/>
              <a:t>хвильової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поверхні</a:t>
            </a:r>
            <a:endParaRPr lang="ru-RU" sz="2400" dirty="0" smtClean="0"/>
          </a:p>
        </p:txBody>
      </p:sp>
      <p:pic>
        <p:nvPicPr>
          <p:cNvPr id="29700" name="Picture 5" descr="Lect02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76400"/>
            <a:ext cx="35988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чист">
  <a:themeElements>
    <a:clrScheme name="чис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чис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чис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чист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ист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чист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чист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чист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чист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Office\Шаблоны\чист.pot</Template>
  <TotalTime>462</TotalTime>
  <Words>236</Words>
  <Application>Microsoft Office PowerPoint</Application>
  <PresentationFormat>Экран (4:3)</PresentationFormat>
  <Paragraphs>40</Paragraphs>
  <Slides>19</Slides>
  <Notes>1</Notes>
  <HiddenSlides>0</HiddenSlides>
  <MMClips>3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Monotype Sorts</vt:lpstr>
      <vt:lpstr>Symbol</vt:lpstr>
      <vt:lpstr>чист</vt:lpstr>
      <vt:lpstr>Документ Microsoft Word</vt:lpstr>
      <vt:lpstr>Точечный рисунок</vt:lpstr>
      <vt:lpstr>Microsoft Equation 3.0</vt:lpstr>
      <vt:lpstr> Дифракція світла</vt:lpstr>
      <vt:lpstr>Характерним проявом хвильових властивостей світла є дифракція світла -відхилення від прямолінійного поширення  на різких неоднородностях середовища. </vt:lpstr>
      <vt:lpstr>Дифракція була відкрита Франческо Грімальді в кінці XVII ст.  Пояснення явища дифракції світла дано Томасом Юнгом і Огюстом Френелем, які не тільки дали опис експериментів зі спостереження явищ інтерференції і дифракції світла, але і пояснили властивість прямолінійності поширення світла з позицій хвильової теорії.</vt:lpstr>
      <vt:lpstr>Принцип Гюйгенса-Френеля</vt:lpstr>
      <vt:lpstr>Слайд 5</vt:lpstr>
      <vt:lpstr>Побудова дифракційної картини від круглого отвору, та круглого непрозорого екрану</vt:lpstr>
      <vt:lpstr>Дифракція від різних перешкод: а) від тонкої зволікання; ? б) від круглого отвору; ? в) від круглого непрозорого екрана.</vt:lpstr>
      <vt:lpstr>Зони Френеля</vt:lpstr>
      <vt:lpstr>Зоны Френеля</vt:lpstr>
      <vt:lpstr>Зони Френеля</vt:lpstr>
      <vt:lpstr>Зони Френеля</vt:lpstr>
      <vt:lpstr>Зони Френеля</vt:lpstr>
      <vt:lpstr>Зони Френеля</vt:lpstr>
      <vt:lpstr>Дифракційні картини від одної перешкоди з різним числом відкритих зон</vt:lpstr>
      <vt:lpstr>Зонні пластинки</vt:lpstr>
      <vt:lpstr>Отримані зображення за допомогою зонної пластинки</vt:lpstr>
      <vt:lpstr>Дифракційна решітка  </vt:lpstr>
      <vt:lpstr>Дифракційна решітка</vt:lpstr>
      <vt:lpstr>    ДЯКУЮ ЗА УВАГУ))</vt:lpstr>
    </vt:vector>
  </TitlesOfParts>
  <Company>МИОО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Дифракція світла</dc:title>
  <cp:lastModifiedBy>pc</cp:lastModifiedBy>
  <dcterms:created xsi:type="dcterms:W3CDTF">2000-02-13T09:13:59Z</dcterms:created>
  <dcterms:modified xsi:type="dcterms:W3CDTF">2014-04-07T18:57:22Z</dcterms:modified>
</cp:coreProperties>
</file>