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80" r:id="rId3"/>
    <p:sldId id="257" r:id="rId4"/>
    <p:sldId id="258" r:id="rId5"/>
    <p:sldId id="281" r:id="rId6"/>
    <p:sldId id="259" r:id="rId7"/>
    <p:sldId id="272" r:id="rId8"/>
    <p:sldId id="282" r:id="rId9"/>
    <p:sldId id="283" r:id="rId10"/>
    <p:sldId id="285" r:id="rId11"/>
    <p:sldId id="284" r:id="rId12"/>
    <p:sldId id="286" r:id="rId13"/>
    <p:sldId id="277" r:id="rId14"/>
    <p:sldId id="287" r:id="rId15"/>
    <p:sldId id="274" r:id="rId16"/>
    <p:sldId id="273" r:id="rId17"/>
    <p:sldId id="278" r:id="rId18"/>
    <p:sldId id="279" r:id="rId19"/>
    <p:sldId id="270" r:id="rId20"/>
    <p:sldId id="269" r:id="rId21"/>
    <p:sldId id="267" r:id="rId22"/>
    <p:sldId id="268" r:id="rId2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2" autoAdjust="0"/>
    <p:restoredTop sz="94660"/>
  </p:normalViewPr>
  <p:slideViewPr>
    <p:cSldViewPr>
      <p:cViewPr>
        <p:scale>
          <a:sx n="66" d="100"/>
          <a:sy n="66" d="100"/>
        </p:scale>
        <p:origin x="912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658F2-534F-4F1D-B384-9CC0E844A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081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76994-0CFC-499E-85F5-C32E8EFE1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568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A6052-01EE-40B7-B359-E37840375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750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6B362-97D2-4EA2-A573-81B54DF51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508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C6A53-203F-488F-BBCE-6A2C8C043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13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7BD3-0DD3-479A-B432-616F6E547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747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6328B-DB3F-4D60-A2A9-7A5B3465D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719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96DE8-1247-4281-BD77-91C4457DD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09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B52A7-7B5B-4DEC-8E84-9086902E3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39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9097F-5222-4B8F-A755-E2A16F96C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50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2E896-4714-40CA-9102-FB93EB6AE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260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A0B95D0-CF8C-4BCE-8E54-646961A38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260648"/>
            <a:ext cx="8482805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ru-RU" sz="8800" b="1" dirty="0">
                <a:ln/>
                <a:solidFill>
                  <a:srgbClr val="002060"/>
                </a:solidFill>
              </a:rPr>
              <a:t>Ядерна </a:t>
            </a:r>
            <a:r>
              <a:rPr lang="ru-RU" sz="8800" b="1" dirty="0" err="1">
                <a:ln/>
                <a:solidFill>
                  <a:srgbClr val="002060"/>
                </a:solidFill>
              </a:rPr>
              <a:t>зброя</a:t>
            </a:r>
            <a:endParaRPr lang="ru-RU" sz="8800" b="1" dirty="0">
              <a:ln/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5445224"/>
            <a:ext cx="6322565" cy="1077218"/>
          </a:xfrm>
          <a:prstGeom prst="rect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Підготував кадет 35 взводу</a:t>
            </a:r>
          </a:p>
          <a:p>
            <a:pPr>
              <a:defRPr/>
            </a:pPr>
            <a:r>
              <a:rPr lang="uk-UA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Завражний</a:t>
            </a:r>
            <a:r>
              <a:rPr lang="uk-UA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Дмитро</a:t>
            </a:r>
            <a:endParaRPr lang="uk-UA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3" name="Picture 5" descr="http://img.ura-inform.com/newses/1_1febc2eca5464a5774d7abcd6e3c5db0%5b21016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5930"/>
            <a:ext cx="5907783" cy="3733720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9926" y="0"/>
            <a:ext cx="7236296" cy="175432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ru-RU" sz="5400" dirty="0" err="1"/>
              <a:t>Класифікація</a:t>
            </a:r>
            <a:r>
              <a:rPr lang="ru-RU" sz="5400" dirty="0"/>
              <a:t> </a:t>
            </a:r>
            <a:r>
              <a:rPr lang="ru-RU" sz="5400" dirty="0" err="1"/>
              <a:t>ядерних</a:t>
            </a:r>
            <a:r>
              <a:rPr lang="ru-RU" sz="5400" dirty="0"/>
              <a:t> </a:t>
            </a:r>
            <a:r>
              <a:rPr lang="ru-RU" sz="5400" dirty="0" err="1"/>
              <a:t>боєприпасів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844824"/>
            <a:ext cx="4536504" cy="2677656"/>
          </a:xfrm>
          <a:prstGeom prst="rect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Всі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ядерні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боєприпаси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можуть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бути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розділені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на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дві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основні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категорії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-ядерні;</a:t>
            </a:r>
          </a:p>
          <a:p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-термоядерні(водневі).</a:t>
            </a:r>
            <a:endParaRPr lang="ru-RU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1034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9926" y="0"/>
            <a:ext cx="7236296" cy="175432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ru-RU" sz="5400" dirty="0" err="1"/>
              <a:t>Класифікація</a:t>
            </a:r>
            <a:r>
              <a:rPr lang="ru-RU" sz="5400" dirty="0"/>
              <a:t> </a:t>
            </a:r>
            <a:r>
              <a:rPr lang="ru-RU" sz="5400" dirty="0" err="1"/>
              <a:t>ядерних</a:t>
            </a:r>
            <a:r>
              <a:rPr lang="ru-RU" sz="5400" dirty="0"/>
              <a:t> </a:t>
            </a:r>
            <a:r>
              <a:rPr lang="ru-RU" sz="5400" dirty="0" err="1"/>
              <a:t>боєприпасів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31707" y="2204864"/>
            <a:ext cx="9166222" cy="3539430"/>
          </a:xfrm>
          <a:prstGeom prst="rect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Прийнято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ділити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ядерні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боєприпаси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по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потужності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на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п'ять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груп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надмалі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(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менш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1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кт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);</a:t>
            </a:r>
          </a:p>
          <a:p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малі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(1 — 10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кт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);</a:t>
            </a:r>
          </a:p>
          <a:p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середні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(10 — 100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кт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);</a:t>
            </a:r>
          </a:p>
          <a:p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великі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(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великої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потужності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 (100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кт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— 1 Мт);</a:t>
            </a:r>
          </a:p>
          <a:p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надвеликі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(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надвеликої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потужності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 (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понад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1 Мт).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0493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0"/>
            <a:ext cx="3946150" cy="92333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ru-RU" sz="5400" dirty="0" smtClean="0"/>
              <a:t>Принцип </a:t>
            </a:r>
            <a:r>
              <a:rPr lang="ru-RU" sz="5400" dirty="0" err="1" smtClean="0"/>
              <a:t>дії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22222" y="1196752"/>
            <a:ext cx="9166222" cy="1384995"/>
          </a:xfrm>
          <a:prstGeom prst="rect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основу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ядерної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зброї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покладена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некеровані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ланцюгова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реакція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поділ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важких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ядер і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реакції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термоядерного синтезу.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0178" name="Picture 2" descr="http://upload.wikimedia.org/wikipedia/commons/thumb/c/c1/Nuclear_predetonation.svg/250px-Nuclear_predetonatio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86912"/>
            <a:ext cx="3755450" cy="350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2886912"/>
            <a:ext cx="3589827" cy="350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51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1268" name="Picture 4" descr="табли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0"/>
            <a:ext cx="6336704" cy="92333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ru-RU" sz="5400" dirty="0" err="1" smtClean="0"/>
              <a:t>Хіросіма</a:t>
            </a:r>
            <a:r>
              <a:rPr lang="ru-RU" sz="5400" dirty="0" smtClean="0"/>
              <a:t> й </a:t>
            </a:r>
            <a:r>
              <a:rPr lang="ru-RU" sz="5400" dirty="0" err="1"/>
              <a:t>Н</a:t>
            </a:r>
            <a:r>
              <a:rPr lang="ru-RU" sz="5400" dirty="0" err="1" smtClean="0"/>
              <a:t>агасакі</a:t>
            </a:r>
            <a:endParaRPr lang="ru-RU" sz="5400" dirty="0"/>
          </a:p>
        </p:txBody>
      </p:sp>
      <p:pic>
        <p:nvPicPr>
          <p:cNvPr id="6" name="Picture 4" descr="Hirosh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0" y="890604"/>
            <a:ext cx="421291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8" name="Picture 2" descr="Файл:Nagasakibo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4194357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49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6" name="Picture 4" descr="629px-Hiroshima_Damage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72009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4" descr="хіросіма місти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-1588"/>
            <a:ext cx="8748712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4" descr="ці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5418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4" descr="Малю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17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4" descr="хіросіма пуси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938"/>
            <a:ext cx="8424862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9846"/>
            <a:ext cx="2795493" cy="1200329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ru-RU" sz="7200" b="1" dirty="0">
                <a:ln/>
                <a:solidFill>
                  <a:srgbClr val="002060"/>
                </a:solidFill>
              </a:rPr>
              <a:t>План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22222" y="1484784"/>
            <a:ext cx="8842694" cy="2554545"/>
          </a:xfrm>
          <a:prstGeom prst="rect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</p:spPr>
        <p:txBody>
          <a:bodyPr wrap="square">
            <a:spAutoFit/>
          </a:bodyPr>
          <a:lstStyle/>
          <a:p>
            <a:pPr marL="514350" indent="-514350" algn="just" eaLnBrk="1" hangingPunct="1">
              <a:buAutoNum type="arabicPeriod"/>
            </a:pP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Ядерна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зброя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;</a:t>
            </a:r>
          </a:p>
          <a:p>
            <a:pPr marL="514350" indent="-514350" algn="just" eaLnBrk="1" hangingPunct="1">
              <a:buAutoNum type="arabicPeriod"/>
            </a:pPr>
            <a:r>
              <a:rPr lang="uk-UA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Уражаючі</a:t>
            </a:r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фактори;</a:t>
            </a:r>
          </a:p>
          <a:p>
            <a:pPr marL="514350" indent="-514350" algn="just" eaLnBrk="1" hangingPunct="1">
              <a:buAutoNum type="arabicPeriod"/>
            </a:pPr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Класифікація ядерних </a:t>
            </a:r>
            <a:r>
              <a:rPr lang="uk-UA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боеприпасів</a:t>
            </a:r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;</a:t>
            </a:r>
          </a:p>
          <a:p>
            <a:pPr marL="514350" indent="-514350" algn="just" eaLnBrk="1" hangingPunct="1">
              <a:buAutoNum type="arabicPeriod"/>
            </a:pPr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Принцип дії;</a:t>
            </a:r>
          </a:p>
          <a:p>
            <a:pPr marL="514350" indent="-514350" algn="just" eaLnBrk="1" hangingPunct="1">
              <a:buAutoNum type="arabicPeriod"/>
            </a:pPr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Хіросіма й Нагасакі.</a:t>
            </a:r>
            <a:endParaRPr lang="ru-RU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4" descr="хіросі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48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12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4340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4" descr="Ядерні-гриб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2225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гри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0"/>
            <a:ext cx="3995737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гриб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998788"/>
            <a:ext cx="5148262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гриб феєрвуер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7525"/>
            <a:ext cx="47625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527"/>
            <a:ext cx="6805722" cy="1200329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ru-RU" sz="7200" b="1" dirty="0">
                <a:ln/>
                <a:solidFill>
                  <a:srgbClr val="002060"/>
                </a:solidFill>
              </a:rPr>
              <a:t>Ядерна </a:t>
            </a:r>
            <a:r>
              <a:rPr lang="ru-RU" sz="7200" b="1" dirty="0" err="1">
                <a:ln/>
                <a:solidFill>
                  <a:srgbClr val="002060"/>
                </a:solidFill>
              </a:rPr>
              <a:t>зброя</a:t>
            </a:r>
            <a:endParaRPr lang="ru-RU" sz="7200" b="1" dirty="0">
              <a:ln/>
              <a:solidFill>
                <a:srgbClr val="002060"/>
              </a:solidFill>
            </a:endParaRPr>
          </a:p>
        </p:txBody>
      </p:sp>
      <p:pic>
        <p:nvPicPr>
          <p:cNvPr id="4101" name="Picture 5" descr="http://vkurse.ua/i/2007-11/yadernoe-oruzh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850" y="3761656"/>
            <a:ext cx="495415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22222" y="1484784"/>
            <a:ext cx="7344815" cy="3046988"/>
          </a:xfrm>
          <a:prstGeom prst="rect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</p:spPr>
        <p:txBody>
          <a:bodyPr wrap="square">
            <a:spAutoFit/>
          </a:bodyPr>
          <a:lstStyle/>
          <a:p>
            <a:pPr algn="just" eaLnBrk="1" hangingPunct="1"/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Я́дерна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збро́я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 —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зброя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дія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якої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заснована на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використанні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 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енергії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яка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вивільнюється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під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час 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ядерних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реакцій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Належить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до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зброї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масового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ураження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endParaRPr lang="ru-RU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527"/>
            <a:ext cx="6805722" cy="1200329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ru-RU" sz="7200" b="1" dirty="0">
                <a:ln/>
                <a:solidFill>
                  <a:srgbClr val="002060"/>
                </a:solidFill>
              </a:rPr>
              <a:t>Ядерна </a:t>
            </a:r>
            <a:r>
              <a:rPr lang="ru-RU" sz="7200" b="1" dirty="0" err="1">
                <a:ln/>
                <a:solidFill>
                  <a:srgbClr val="002060"/>
                </a:solidFill>
              </a:rPr>
              <a:t>зброя</a:t>
            </a:r>
            <a:endParaRPr lang="ru-RU" sz="7200" b="1" dirty="0">
              <a:ln/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2222" y="1484784"/>
            <a:ext cx="9166222" cy="3970318"/>
          </a:xfrm>
          <a:prstGeom prst="rect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</p:spPr>
        <p:txBody>
          <a:bodyPr wrap="square">
            <a:spAutoFit/>
          </a:bodyPr>
          <a:lstStyle/>
          <a:p>
            <a:pPr marL="0" indent="0" algn="just" eaLnBrk="1" hangingPunct="1">
              <a:buNone/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Ядерна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зброя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істотно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відрізняється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від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інших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видів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 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озброєння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 як масштабами, так і характером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ураження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На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відстані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близько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кілометра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від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центру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вибуху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відбуваються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суцільні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руйнування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та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знищується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все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живе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поза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укриттями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Перш за все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така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дія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зумовлена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тим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що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потужність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ядерного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вибуху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набагато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більша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ніж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будь-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якого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боєприпасу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створеного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на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основі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хімічної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вибухівки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endParaRPr lang="ru-RU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527"/>
            <a:ext cx="6805722" cy="1200329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ru-RU" sz="7200" b="1" dirty="0">
                <a:ln/>
                <a:solidFill>
                  <a:srgbClr val="002060"/>
                </a:solidFill>
              </a:rPr>
              <a:t>Ядерна </a:t>
            </a:r>
            <a:r>
              <a:rPr lang="ru-RU" sz="7200" b="1" dirty="0" err="1">
                <a:ln/>
                <a:solidFill>
                  <a:srgbClr val="002060"/>
                </a:solidFill>
              </a:rPr>
              <a:t>зброя</a:t>
            </a:r>
            <a:endParaRPr lang="ru-RU" sz="7200" b="1" dirty="0">
              <a:ln/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2222" y="1484784"/>
            <a:ext cx="9166222" cy="3970318"/>
          </a:xfrm>
          <a:prstGeom prst="rect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</p:spPr>
        <p:txBody>
          <a:bodyPr wrap="square">
            <a:spAutoFit/>
          </a:bodyPr>
          <a:lstStyle/>
          <a:p>
            <a:pPr algn="just" eaLnBrk="1" hangingPunct="1"/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Потужність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ядерних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вибухів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вимірюють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у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т.зв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 </a:t>
            </a:r>
            <a:r>
              <a:rPr lang="ru-RU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тротиловому </a:t>
            </a:r>
            <a:r>
              <a:rPr lang="ru-RU" sz="28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еквіваленті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 — вага 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тринітротолуолу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 (ТНТ),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вибух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якого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призводить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до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вивільнення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еквівалентної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енергії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Навіть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найменші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ядерні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заряди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мають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потужність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вибуху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близько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1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кілотонни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(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тобто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 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тисячу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тонн тротилу).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Створення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такого заряду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зі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звичайної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вибухівки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практично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неможливо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endParaRPr lang="ru-RU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272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527"/>
            <a:ext cx="8676456" cy="110799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6600" b="1" dirty="0" err="1">
                <a:solidFill>
                  <a:schemeClr val="tx2">
                    <a:lumMod val="25000"/>
                  </a:schemeClr>
                </a:solidFill>
              </a:rPr>
              <a:t>Уражаючі</a:t>
            </a:r>
            <a:r>
              <a:rPr lang="ru-RU" sz="66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6600" b="1" dirty="0" err="1">
                <a:solidFill>
                  <a:schemeClr val="tx2">
                    <a:lumMod val="25000"/>
                  </a:schemeClr>
                </a:solidFill>
              </a:rPr>
              <a:t>фактори</a:t>
            </a:r>
            <a:endParaRPr lang="ru-RU" sz="66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2222" y="1484784"/>
            <a:ext cx="9166222" cy="3970318"/>
          </a:xfrm>
          <a:prstGeom prst="rect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підриві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ядерних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боєприпасів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відбувається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ядерний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вибух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що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уражають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факторами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якого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є: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ударна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хвиля</a:t>
            </a:r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;</a:t>
            </a:r>
            <a:endParaRPr lang="ru-RU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світлове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випромінювання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проникаюча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радіація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радіоактивне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зараження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електромагнітний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імпульс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(ЕМІ);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рентгенівське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випромінювання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504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527"/>
            <a:ext cx="8676456" cy="110799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6600" b="1" dirty="0" err="1">
                <a:solidFill>
                  <a:schemeClr val="tx2">
                    <a:lumMod val="25000"/>
                  </a:schemeClr>
                </a:solidFill>
              </a:rPr>
              <a:t>Уражаючі</a:t>
            </a:r>
            <a:r>
              <a:rPr lang="ru-RU" sz="66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6600" b="1" dirty="0" err="1">
                <a:solidFill>
                  <a:schemeClr val="tx2">
                    <a:lumMod val="25000"/>
                  </a:schemeClr>
                </a:solidFill>
              </a:rPr>
              <a:t>фактори</a:t>
            </a:r>
            <a:endParaRPr lang="ru-RU" sz="66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2222" y="1484784"/>
            <a:ext cx="9166222" cy="3539430"/>
          </a:xfrm>
          <a:prstGeom prst="rect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Люди,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які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безпосередньо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піддалися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впливу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вражаючих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факторів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ядерного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вибуху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крім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фізичних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ушкоджень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зазнають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потужний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психологічний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вплив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від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жахаючого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вигляду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картини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вибуху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й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руйнувань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Електромагнітний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імпульс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безпосереднього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впливу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на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живі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організми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не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робить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але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може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порушити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роботу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електронної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апаратури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  <a:endParaRPr lang="ru-RU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775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</TotalTime>
  <Words>231</Words>
  <Application>Microsoft Office PowerPoint</Application>
  <PresentationFormat>Экран (4:3)</PresentationFormat>
  <Paragraphs>39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Tahoma</vt:lpstr>
      <vt:lpstr>Arial</vt:lpstr>
      <vt:lpstr>Calibri Light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Ядерна зброя</dc:title>
  <dc:creator>User</dc:creator>
  <cp:lastModifiedBy>Дмитрий Завражный</cp:lastModifiedBy>
  <cp:revision>16</cp:revision>
  <dcterms:created xsi:type="dcterms:W3CDTF">2012-10-09T17:16:37Z</dcterms:created>
  <dcterms:modified xsi:type="dcterms:W3CDTF">2014-03-20T00:42:40Z</dcterms:modified>
</cp:coreProperties>
</file>