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70" r:id="rId10"/>
    <p:sldId id="260" r:id="rId11"/>
    <p:sldId id="261" r:id="rId12"/>
    <p:sldId id="262" r:id="rId13"/>
    <p:sldId id="284" r:id="rId14"/>
    <p:sldId id="273" r:id="rId15"/>
    <p:sldId id="275" r:id="rId16"/>
    <p:sldId id="274" r:id="rId17"/>
    <p:sldId id="280" r:id="rId18"/>
    <p:sldId id="265" r:id="rId19"/>
    <p:sldId id="282" r:id="rId20"/>
    <p:sldId id="281" r:id="rId21"/>
    <p:sldId id="271" r:id="rId22"/>
    <p:sldId id="272" r:id="rId23"/>
    <p:sldId id="264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43D"/>
    <a:srgbClr val="F8D43C"/>
    <a:srgbClr val="FAD13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D7490-C43B-4A81-98A1-4923CB6F061A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21D63-0145-4FB8-B0FD-BE2A13F55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09EAE-18E0-4585-A899-832CD4073C24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CBE49-D28E-4BF1-9786-7116FF20C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8E13E-0A18-4CC5-A226-A891AAD9DE0E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33C0D-3FF2-49C7-A973-5AA19B94E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2237-17F9-4D70-8548-D2A70ED6E723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FBE64-A5F1-479F-A5CC-D7EA06041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FF47B-CA3F-4F06-8696-1C5224DE0E45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97F68-11A7-4936-82E6-F7E945DA1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E9C76-B5AD-483A-A232-E37053DF04E5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D9695-F4F6-410A-BD8E-5826B304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2979E-8258-4B38-8458-99115DBFCD26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2C79B-CD31-4956-8C13-82B5C5A96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D620-EE33-46FB-8142-344FF5F3D8FE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5DE1B-994C-49A6-A0C6-F052896E5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1D0D9-AA07-4A01-AE6A-D11003D22F79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9282D-F90B-4A32-A999-5D1AE2359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B9C94-C9DC-4FE7-BA9E-BE8BE578835A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1638D-F004-4CAB-ABA4-A525A0C14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B979B-57AE-4292-87F9-9932696FC708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3A80E-CA4F-4A77-B172-8B21D852A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6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E1D029-95C4-47C6-A4A2-826F2B55F57D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5FDA0A-BF11-486E-839C-5F7E7B498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6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6143668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285728"/>
            <a:ext cx="4314828" cy="10715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C00000"/>
                </a:solidFill>
              </a:rPr>
              <a:t>ФОТОМЕТРІЯ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214290"/>
            <a:ext cx="471490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C00000"/>
                </a:solidFill>
                <a:latin typeface="+mj-lt"/>
              </a:rPr>
              <a:t>2.  Вивчення нового навчального матеріалу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" y="1214438"/>
            <a:ext cx="5643563" cy="16319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FFFF00"/>
                </a:solidFill>
                <a:latin typeface="+mj-lt"/>
              </a:rPr>
              <a:t>     Ви всі знаєте, що без темних окулярів неможливо дивитися на полуденне сонце.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FFFF00"/>
                </a:solidFill>
                <a:latin typeface="+mj-lt"/>
              </a:rPr>
              <a:t>    Водночас ми можемо довго милуватися зоряним небом, і це не викликає жодних неприємних відчуттів.</a:t>
            </a:r>
            <a:endParaRPr lang="uk-UA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8" y="5357813"/>
            <a:ext cx="8001000" cy="1323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rgbClr val="C00000"/>
                </a:solidFill>
                <a:latin typeface="+mj-lt"/>
              </a:rPr>
              <a:t>Фотометрія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—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розділ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оптики,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який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вивчає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способи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вимірювання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світлової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нергії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, у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якому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розглядаються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енергетичні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характеристики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світла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процесах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його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випромінювання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поширення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та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взаємодії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із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середовищем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285992"/>
            <a:ext cx="1946666" cy="259555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5750" y="3357563"/>
            <a:ext cx="3571875" cy="13239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C00000"/>
                </a:solidFill>
                <a:latin typeface="+mj-lt"/>
              </a:rPr>
              <a:t>Чому це так?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Відповісти на ці питання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нам допоможе фотометрія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(від </a:t>
            </a:r>
            <a:r>
              <a:rPr lang="uk-UA" sz="20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грец</a:t>
            </a:r>
            <a:r>
              <a:rPr lang="uk-UA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. </a:t>
            </a:r>
            <a:r>
              <a:rPr lang="uk-UA" sz="20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fotos</a:t>
            </a:r>
            <a:r>
              <a:rPr lang="uk-UA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— світло).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5728"/>
            <a:ext cx="3010253" cy="2024061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571744"/>
            <a:ext cx="2714624" cy="2035968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14290"/>
            <a:ext cx="6072230" cy="64296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  <a:latin typeface="+mj-lt"/>
              </a:rPr>
              <a:t>СВІТЛОВИЙ ПОТІК</a:t>
            </a:r>
            <a:endParaRPr lang="ru-RU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000108"/>
            <a:ext cx="6215106" cy="928694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err="1" smtClean="0">
                <a:solidFill>
                  <a:srgbClr val="002060"/>
                </a:solidFill>
                <a:latin typeface="+mj-lt"/>
              </a:rPr>
              <a:t>Світловий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+mj-lt"/>
              </a:rPr>
              <a:t>потік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 – </a:t>
            </a:r>
            <a:r>
              <a:rPr lang="ru-RU" dirty="0" err="1" smtClean="0">
                <a:solidFill>
                  <a:srgbClr val="002060"/>
                </a:solidFill>
                <a:latin typeface="+mj-lt"/>
              </a:rPr>
              <a:t>це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 та </a:t>
            </a:r>
            <a:r>
              <a:rPr lang="ru-RU" dirty="0" err="1" smtClean="0">
                <a:solidFill>
                  <a:srgbClr val="002060"/>
                </a:solidFill>
                <a:latin typeface="+mj-lt"/>
              </a:rPr>
              <a:t>частина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+mj-lt"/>
              </a:rPr>
              <a:t>світлової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+mj-lt"/>
              </a:rPr>
              <a:t>енергії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+mj-lt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+mj-lt"/>
              </a:rPr>
              <a:t>визиває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+mj-lt"/>
              </a:rPr>
              <a:t>зорове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+mj-lt"/>
              </a:rPr>
              <a:t>відчуття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.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6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Times New Roman" pitchFamily="18" charset="0"/>
            </a:endParaRPr>
          </a:p>
        </p:txBody>
      </p:sp>
      <p:grpSp>
        <p:nvGrpSpPr>
          <p:cNvPr id="2061" name="Группа 9"/>
          <p:cNvGrpSpPr>
            <a:grpSpLocks/>
          </p:cNvGrpSpPr>
          <p:nvPr/>
        </p:nvGrpSpPr>
        <p:grpSpPr bwMode="auto">
          <a:xfrm>
            <a:off x="357188" y="2071688"/>
            <a:ext cx="1285875" cy="1071562"/>
            <a:chOff x="928662" y="1857364"/>
            <a:chExt cx="1285884" cy="1071578"/>
          </a:xfrm>
        </p:grpSpPr>
        <p:graphicFrame>
          <p:nvGraphicFramePr>
            <p:cNvPr id="2055" name="Object 7"/>
            <p:cNvGraphicFramePr>
              <a:graphicFrameLocks noChangeAspect="1"/>
            </p:cNvGraphicFramePr>
            <p:nvPr/>
          </p:nvGraphicFramePr>
          <p:xfrm>
            <a:off x="1714480" y="1857364"/>
            <a:ext cx="500066" cy="1071578"/>
          </p:xfrm>
          <a:graphic>
            <a:graphicData uri="http://schemas.openxmlformats.org/presentationml/2006/ole">
              <p:oleObj spid="_x0000_s2055" name="Формула" r:id="rId3" imgW="203112" imgH="393529" progId="Equation.3">
                <p:embed/>
              </p:oleObj>
            </a:graphicData>
          </a:graphic>
        </p:graphicFrame>
        <p:sp>
          <p:nvSpPr>
            <p:cNvPr id="2065" name="TextBox 6"/>
            <p:cNvSpPr txBox="1">
              <a:spLocks noChangeArrowheads="1"/>
            </p:cNvSpPr>
            <p:nvPr/>
          </p:nvSpPr>
          <p:spPr bwMode="auto">
            <a:xfrm>
              <a:off x="928662" y="2071678"/>
              <a:ext cx="107157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800" b="1">
                  <a:solidFill>
                    <a:schemeClr val="bg1"/>
                  </a:solidFill>
                  <a:latin typeface="Times New Roman" pitchFamily="18" charset="0"/>
                </a:rPr>
                <a:t>Ф =</a:t>
              </a:r>
              <a:endParaRPr lang="ru-RU" sz="28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71625" y="2071688"/>
            <a:ext cx="7572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FFFF00"/>
                </a:solidFill>
                <a:latin typeface="+mj-lt"/>
                <a:cs typeface="+mn-cs"/>
              </a:rPr>
              <a:t>де Ф </a:t>
            </a:r>
            <a:r>
              <a:rPr lang="uk-UA" sz="2000" dirty="0" err="1">
                <a:solidFill>
                  <a:srgbClr val="FFFF00"/>
                </a:solidFill>
                <a:latin typeface="+mj-lt"/>
                <a:cs typeface="+mn-cs"/>
              </a:rPr>
              <a:t>–світловий</a:t>
            </a:r>
            <a:r>
              <a:rPr lang="uk-UA" sz="2000" dirty="0">
                <a:solidFill>
                  <a:srgbClr val="FFFF00"/>
                </a:solidFill>
                <a:latin typeface="+mj-lt"/>
                <a:cs typeface="+mn-cs"/>
              </a:rPr>
              <a:t> потік, </a:t>
            </a:r>
            <a:r>
              <a:rPr lang="en-US" sz="2000" dirty="0">
                <a:solidFill>
                  <a:srgbClr val="FFFF00"/>
                </a:solidFill>
                <a:latin typeface="+mj-lt"/>
                <a:cs typeface="+mn-cs"/>
              </a:rPr>
              <a:t>W</a:t>
            </a:r>
            <a:r>
              <a:rPr lang="uk-UA" sz="2000" dirty="0">
                <a:solidFill>
                  <a:srgbClr val="FFFF00"/>
                </a:solidFill>
                <a:latin typeface="+mj-lt"/>
                <a:cs typeface="+mn-cs"/>
              </a:rPr>
              <a:t>-  світлова енергія, </a:t>
            </a:r>
            <a:r>
              <a:rPr lang="en-US" sz="2000" dirty="0">
                <a:solidFill>
                  <a:srgbClr val="FFFF00"/>
                </a:solidFill>
                <a:latin typeface="+mj-lt"/>
                <a:cs typeface="+mn-cs"/>
              </a:rPr>
              <a:t>t</a:t>
            </a:r>
            <a:r>
              <a:rPr lang="uk-UA" sz="2000" dirty="0">
                <a:solidFill>
                  <a:srgbClr val="FFFF00"/>
                </a:solidFill>
                <a:latin typeface="+mj-lt"/>
                <a:cs typeface="+mn-cs"/>
              </a:rPr>
              <a:t>- час падіння.</a:t>
            </a:r>
            <a:endParaRPr lang="ru-RU" sz="2000" dirty="0">
              <a:solidFill>
                <a:srgbClr val="FFFF00"/>
              </a:solidFill>
              <a:latin typeface="+mj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500" y="2571750"/>
            <a:ext cx="7429500" cy="830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7030A0"/>
                </a:solidFill>
                <a:latin typeface="+mj-lt"/>
              </a:rPr>
              <a:t>За одиницю світлового потоку взято люмен (лм)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7030A0"/>
                </a:solidFill>
                <a:latin typeface="+mj-lt"/>
              </a:rPr>
              <a:t>                        (від латин.</a:t>
            </a:r>
            <a:r>
              <a:rPr lang="en-US" sz="2400" dirty="0">
                <a:solidFill>
                  <a:srgbClr val="7030A0"/>
                </a:solidFill>
                <a:latin typeface="+mj-lt"/>
              </a:rPr>
              <a:t>lumen</a:t>
            </a:r>
            <a:r>
              <a:rPr lang="ru-RU" sz="2400" dirty="0">
                <a:solidFill>
                  <a:srgbClr val="7030A0"/>
                </a:solidFill>
                <a:latin typeface="+mj-lt"/>
              </a:rPr>
              <a:t>-</a:t>
            </a:r>
            <a:r>
              <a:rPr lang="uk-UA" sz="2400" dirty="0">
                <a:solidFill>
                  <a:srgbClr val="7030A0"/>
                </a:solidFill>
                <a:latin typeface="+mj-lt"/>
              </a:rPr>
              <a:t>світло)</a:t>
            </a:r>
            <a:endParaRPr lang="ru-RU" sz="24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500414"/>
            <a:ext cx="4886897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85728"/>
            <a:ext cx="5929354" cy="78584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C00000"/>
                </a:solidFill>
                <a:latin typeface="+mj-lt"/>
              </a:rPr>
              <a:t>ОСВІТЛЕНІСТЬ</a:t>
            </a:r>
            <a:endParaRPr lang="ru-RU" sz="4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142984"/>
            <a:ext cx="7643866" cy="128588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+mj-lt"/>
              </a:rPr>
              <a:t>Освітленість </a:t>
            </a:r>
            <a:r>
              <a:rPr lang="uk-UA" sz="2400" dirty="0" smtClean="0">
                <a:solidFill>
                  <a:srgbClr val="002060"/>
                </a:solidFill>
                <a:latin typeface="+mj-lt"/>
              </a:rPr>
              <a:t>- це фізична величина, яка чисельно дорівнює світловому потоку, що падає на одиницю освітленої поверхні</a:t>
            </a:r>
            <a:endParaRPr lang="ru-RU" sz="2400" dirty="0" smtClean="0">
              <a:solidFill>
                <a:srgbClr val="00206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103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Times New Roman" pitchFamily="18" charset="0"/>
            </a:endParaRPr>
          </a:p>
        </p:txBody>
      </p:sp>
      <p:grpSp>
        <p:nvGrpSpPr>
          <p:cNvPr id="1037" name="Группа 9"/>
          <p:cNvGrpSpPr>
            <a:grpSpLocks/>
          </p:cNvGrpSpPr>
          <p:nvPr/>
        </p:nvGrpSpPr>
        <p:grpSpPr bwMode="auto">
          <a:xfrm>
            <a:off x="500063" y="2643188"/>
            <a:ext cx="928687" cy="879475"/>
            <a:chOff x="714348" y="2571744"/>
            <a:chExt cx="928694" cy="878687"/>
          </a:xfrm>
        </p:grpSpPr>
        <p:sp>
          <p:nvSpPr>
            <p:cNvPr id="1045" name="TextBox 3"/>
            <p:cNvSpPr txBox="1">
              <a:spLocks noChangeArrowheads="1"/>
            </p:cNvSpPr>
            <p:nvPr/>
          </p:nvSpPr>
          <p:spPr bwMode="auto">
            <a:xfrm>
              <a:off x="714348" y="2643182"/>
              <a:ext cx="78581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 b="1">
                  <a:solidFill>
                    <a:schemeClr val="bg1"/>
                  </a:solidFill>
                  <a:latin typeface="Times New Roman" pitchFamily="18" charset="0"/>
                </a:rPr>
                <a:t>Е=</a:t>
              </a:r>
              <a:endParaRPr lang="ru-RU" sz="32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1214414" y="2571744"/>
            <a:ext cx="428628" cy="878687"/>
          </p:xfrm>
          <a:graphic>
            <a:graphicData uri="http://schemas.openxmlformats.org/presentationml/2006/ole">
              <p:oleObj spid="_x0000_s1031" name="Формула" r:id="rId3" imgW="190417" imgH="393529" progId="Equation.3">
                <p:embed/>
              </p:oleObj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1714480" y="2571744"/>
            <a:ext cx="607223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j-lt"/>
              </a:rPr>
              <a:t>де Е </a:t>
            </a:r>
            <a:r>
              <a:rPr lang="uk-UA" dirty="0" err="1">
                <a:latin typeface="+mj-lt"/>
              </a:rPr>
              <a:t>–освітленість</a:t>
            </a:r>
            <a:r>
              <a:rPr lang="uk-UA" dirty="0">
                <a:latin typeface="+mj-lt"/>
              </a:rPr>
              <a:t>, Ф- світловий потік, </a:t>
            </a:r>
            <a:r>
              <a:rPr lang="en-US" dirty="0">
                <a:latin typeface="+mj-lt"/>
              </a:rPr>
              <a:t>S</a:t>
            </a:r>
            <a:r>
              <a:rPr lang="uk-UA" dirty="0">
                <a:latin typeface="+mj-lt"/>
              </a:rPr>
              <a:t>- площа поверхні,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j-lt"/>
              </a:rPr>
              <a:t>на яку падає світловий потік</a:t>
            </a:r>
            <a:endParaRPr lang="ru-RU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4500570"/>
            <a:ext cx="3071834" cy="19389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FFFF00"/>
                </a:solidFill>
                <a:latin typeface="+mj-lt"/>
              </a:rPr>
              <a:t>За одиницю освітленості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FFFF00"/>
                </a:solidFill>
                <a:latin typeface="+mj-lt"/>
              </a:rPr>
              <a:t>взято люкс (лк)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FFFF00"/>
                </a:solidFill>
                <a:latin typeface="+mj-lt"/>
              </a:rPr>
              <a:t>(від латин.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lux</a:t>
            </a:r>
            <a:r>
              <a:rPr lang="ru-RU" sz="2400" dirty="0">
                <a:solidFill>
                  <a:srgbClr val="FFFF00"/>
                </a:solidFill>
                <a:latin typeface="+mj-lt"/>
              </a:rPr>
              <a:t> –</a:t>
            </a:r>
            <a:r>
              <a:rPr lang="uk-UA" sz="2400" dirty="0">
                <a:solidFill>
                  <a:srgbClr val="FFFF00"/>
                </a:solidFill>
                <a:latin typeface="+mj-lt"/>
              </a:rPr>
              <a:t>світло)</a:t>
            </a:r>
            <a:endParaRPr lang="ru-RU" sz="2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786190"/>
            <a:ext cx="285752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68313" y="1916113"/>
          <a:ext cx="8229600" cy="3795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2060"/>
                          </a:solidFill>
                        </a:rPr>
                        <a:t>ОПИС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2060"/>
                          </a:solidFill>
                        </a:rPr>
                        <a:t>ОСВІТЛЕНІСТЬ, лк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Сонячними променями опівдні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100 000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Під час </a:t>
                      </a:r>
                      <a:r>
                        <a:rPr lang="uk-UA" dirty="0" err="1" smtClean="0"/>
                        <a:t>кіноз'йомки</a:t>
                      </a:r>
                      <a:r>
                        <a:rPr lang="uk-UA" dirty="0" smtClean="0"/>
                        <a:t> в студії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10 000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 відкритому місці в похмурий день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 світлій кімнаті поблизу вікна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 робочому місці для тонкої роботи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400-500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 екрані кінотеатру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85-120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Необхідно для читання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30-50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Від повного</a:t>
                      </a:r>
                      <a:r>
                        <a:rPr lang="uk-UA" baseline="0" dirty="0" smtClean="0"/>
                        <a:t> Місяця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Від нічного неба в ніч без Місяця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0,0003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C00000"/>
                </a:solidFill>
                <a:latin typeface="+mj-lt"/>
              </a:rPr>
              <a:t>НАПРИКЛАД</a:t>
            </a:r>
            <a:endParaRPr lang="ru-RU" sz="44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742955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+mj-lt"/>
              </a:rPr>
              <a:t>Падіння сонячних променів на поверхню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+mj-lt"/>
              </a:rPr>
              <a:t>під різними кутами</a:t>
            </a:r>
            <a:endParaRPr lang="ru-RU" sz="2400" dirty="0">
              <a:latin typeface="+mj-lt"/>
            </a:endParaRPr>
          </a:p>
        </p:txBody>
      </p:sp>
      <p:pic>
        <p:nvPicPr>
          <p:cNvPr id="30724" name="Picture 4" descr="S6300171"/>
          <p:cNvPicPr>
            <a:picLocks noChangeAspect="1" noChangeArrowheads="1"/>
          </p:cNvPicPr>
          <p:nvPr/>
        </p:nvPicPr>
        <p:blipFill>
          <a:blip r:embed="rId2"/>
          <a:srcRect t="14706"/>
          <a:stretch>
            <a:fillRect/>
          </a:stretch>
        </p:blipFill>
        <p:spPr bwMode="auto">
          <a:xfrm>
            <a:off x="714348" y="4286256"/>
            <a:ext cx="6668823" cy="2014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4" name="Группа 43"/>
          <p:cNvGrpSpPr/>
          <p:nvPr/>
        </p:nvGrpSpPr>
        <p:grpSpPr>
          <a:xfrm>
            <a:off x="714348" y="1714488"/>
            <a:ext cx="1715492" cy="1429554"/>
            <a:chOff x="784806" y="1215216"/>
            <a:chExt cx="1715492" cy="142955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785786" y="2643182"/>
              <a:ext cx="1714512" cy="1588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rot="5400000">
              <a:off x="107429" y="1964031"/>
              <a:ext cx="1356528" cy="177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rot="5400000">
              <a:off x="678629" y="1893083"/>
              <a:ext cx="135732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rot="5400000">
              <a:off x="1250133" y="1893083"/>
              <a:ext cx="135732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rot="5400000">
              <a:off x="1750199" y="1893083"/>
              <a:ext cx="135732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>
            <a:off x="3500430" y="1643050"/>
            <a:ext cx="1716100" cy="1928826"/>
            <a:chOff x="2928926" y="1357298"/>
            <a:chExt cx="1716100" cy="192882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2928926" y="2786058"/>
              <a:ext cx="1714512" cy="500066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rot="5400000">
              <a:off x="2322801" y="2106113"/>
              <a:ext cx="1356528" cy="177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rot="5400000">
              <a:off x="2786719" y="2142197"/>
              <a:ext cx="1571636" cy="183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5400000">
              <a:off x="3251191" y="2249479"/>
              <a:ext cx="17859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rot="5400000">
              <a:off x="3715538" y="2285198"/>
              <a:ext cx="185738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6215074" y="1714488"/>
            <a:ext cx="1716100" cy="2644794"/>
            <a:chOff x="6000760" y="1500174"/>
            <a:chExt cx="1716100" cy="264479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6000760" y="2928934"/>
              <a:ext cx="1714512" cy="1216034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rot="5400000">
              <a:off x="5394635" y="2248989"/>
              <a:ext cx="1356528" cy="177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rot="5400000">
              <a:off x="5715802" y="2428074"/>
              <a:ext cx="185738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rot="5400000">
              <a:off x="6072992" y="2642388"/>
              <a:ext cx="22860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 rot="5400000">
              <a:off x="6430182" y="2785264"/>
              <a:ext cx="257176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92871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err="1" smtClean="0">
                <a:solidFill>
                  <a:srgbClr val="C00000"/>
                </a:solidFill>
                <a:latin typeface="+mj-lt"/>
              </a:rPr>
              <a:t>Залежність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+mj-lt"/>
              </a:rPr>
              <a:t>температури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+mj-lt"/>
              </a:rPr>
              <a:t>від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 кута </a:t>
            </a:r>
            <a:r>
              <a:rPr lang="ru-RU" sz="2400" dirty="0" err="1" smtClean="0">
                <a:solidFill>
                  <a:srgbClr val="C00000"/>
                </a:solidFill>
                <a:latin typeface="+mj-lt"/>
              </a:rPr>
              <a:t>падіння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+mj-lt"/>
              </a:rPr>
              <a:t>сонячних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+mj-lt"/>
              </a:rPr>
              <a:t>променів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14422"/>
            <a:ext cx="8929718" cy="1571636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err="1" smtClean="0">
                <a:solidFill>
                  <a:srgbClr val="002060"/>
                </a:solidFill>
                <a:latin typeface="+mj-lt"/>
              </a:rPr>
              <a:t>Протягом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+mj-lt"/>
              </a:rPr>
              <a:t>доби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+mj-lt"/>
              </a:rPr>
              <a:t>сонячні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+mj-lt"/>
              </a:rPr>
              <a:t>промені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+mj-lt"/>
              </a:rPr>
              <a:t>нагрівають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Землю </a:t>
            </a:r>
            <a:r>
              <a:rPr lang="ru-RU" sz="2400" dirty="0" err="1" smtClean="0">
                <a:solidFill>
                  <a:srgbClr val="002060"/>
                </a:solidFill>
                <a:latin typeface="+mj-lt"/>
              </a:rPr>
              <a:t>нерівномірно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. 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Температура </a:t>
            </a:r>
            <a:r>
              <a:rPr lang="ru-RU" sz="2400" dirty="0" err="1" smtClean="0">
                <a:solidFill>
                  <a:srgbClr val="002060"/>
                </a:solidFill>
                <a:latin typeface="+mj-lt"/>
              </a:rPr>
              <a:t>тим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+mj-lt"/>
              </a:rPr>
              <a:t>вища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+mj-lt"/>
              </a:rPr>
              <a:t>чим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+mj-lt"/>
              </a:rPr>
              <a:t>вище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+mj-lt"/>
              </a:rPr>
              <a:t>Сонце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над горизонтом</a:t>
            </a:r>
            <a:r>
              <a:rPr lang="ru-RU" dirty="0" smtClean="0"/>
              <a:t>.</a:t>
            </a:r>
          </a:p>
        </p:txBody>
      </p:sp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5929330"/>
            <a:ext cx="6643734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rgbClr val="C00000"/>
                </a:solidFill>
                <a:latin typeface="+mj-lt"/>
              </a:rPr>
              <a:t>Отже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 , </a:t>
            </a:r>
            <a:r>
              <a:rPr lang="ru-RU" sz="2000" dirty="0" err="1">
                <a:solidFill>
                  <a:srgbClr val="C00000"/>
                </a:solidFill>
                <a:latin typeface="+mj-lt"/>
              </a:rPr>
              <a:t>чим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+mj-lt"/>
              </a:rPr>
              <a:t>більший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 кут </a:t>
            </a:r>
            <a:r>
              <a:rPr lang="ru-RU" sz="2000" dirty="0" err="1">
                <a:solidFill>
                  <a:srgbClr val="C00000"/>
                </a:solidFill>
                <a:latin typeface="+mj-lt"/>
              </a:rPr>
              <a:t>падіння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+mj-lt"/>
              </a:rPr>
              <a:t>сонячних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+mj-lt"/>
              </a:rPr>
              <a:t>променів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 , </a:t>
            </a:r>
            <a:r>
              <a:rPr lang="ru-RU" sz="2000" dirty="0" err="1">
                <a:solidFill>
                  <a:srgbClr val="C00000"/>
                </a:solidFill>
                <a:latin typeface="+mj-lt"/>
              </a:rPr>
              <a:t>тим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 температура </a:t>
            </a:r>
            <a:r>
              <a:rPr lang="ru-RU" sz="2000" dirty="0" err="1">
                <a:solidFill>
                  <a:srgbClr val="C00000"/>
                </a:solidFill>
                <a:latin typeface="+mj-lt"/>
              </a:rPr>
              <a:t>вища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.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9705" name="Группа 20"/>
          <p:cNvGrpSpPr>
            <a:grpSpLocks/>
          </p:cNvGrpSpPr>
          <p:nvPr/>
        </p:nvGrpSpPr>
        <p:grpSpPr bwMode="auto">
          <a:xfrm>
            <a:off x="285750" y="2714625"/>
            <a:ext cx="2413000" cy="3071813"/>
            <a:chOff x="285720" y="2714620"/>
            <a:chExt cx="2412262" cy="3071834"/>
          </a:xfrm>
        </p:grpSpPr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3714752"/>
              <a:ext cx="1782581" cy="20218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17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2714620"/>
              <a:ext cx="904868" cy="8505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3" name="Прямая со стрелкой 12"/>
            <p:cNvCxnSpPr/>
            <p:nvPr/>
          </p:nvCxnSpPr>
          <p:spPr>
            <a:xfrm>
              <a:off x="428551" y="3571876"/>
              <a:ext cx="856988" cy="2214578"/>
            </a:xfrm>
            <a:prstGeom prst="straightConnector1">
              <a:avLst/>
            </a:prstGeom>
            <a:ln>
              <a:solidFill>
                <a:srgbClr val="FAD13A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857045" y="3500438"/>
              <a:ext cx="999819" cy="2286016"/>
            </a:xfrm>
            <a:prstGeom prst="straightConnector1">
              <a:avLst/>
            </a:prstGeom>
            <a:ln>
              <a:solidFill>
                <a:srgbClr val="FAD13A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1142708" y="3286124"/>
              <a:ext cx="1142650" cy="2451117"/>
            </a:xfrm>
            <a:prstGeom prst="straightConnector1">
              <a:avLst/>
            </a:prstGeom>
            <a:ln>
              <a:solidFill>
                <a:srgbClr val="FAD13A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341266" y="5784866"/>
              <a:ext cx="2356716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9706" name="Группа 19"/>
          <p:cNvGrpSpPr>
            <a:grpSpLocks/>
          </p:cNvGrpSpPr>
          <p:nvPr/>
        </p:nvGrpSpPr>
        <p:grpSpPr bwMode="auto">
          <a:xfrm>
            <a:off x="2286000" y="3214688"/>
            <a:ext cx="3500438" cy="2573337"/>
            <a:chOff x="2285984" y="3214686"/>
            <a:chExt cx="3500462" cy="257335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85717" y="3739686"/>
              <a:ext cx="1782581" cy="20218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5984" y="3214686"/>
              <a:ext cx="904868" cy="8505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24" name="Прямая со стрелкой 23"/>
            <p:cNvCxnSpPr/>
            <p:nvPr/>
          </p:nvCxnSpPr>
          <p:spPr>
            <a:xfrm>
              <a:off x="2643174" y="4071942"/>
              <a:ext cx="1428760" cy="1716100"/>
            </a:xfrm>
            <a:prstGeom prst="straightConnector1">
              <a:avLst/>
            </a:prstGeom>
            <a:ln>
              <a:solidFill>
                <a:srgbClr val="F8D43C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3428992" y="5786455"/>
              <a:ext cx="2357454" cy="158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>
              <a:endCxn id="7" idx="2"/>
            </p:cNvCxnSpPr>
            <p:nvPr/>
          </p:nvCxnSpPr>
          <p:spPr>
            <a:xfrm rot="16200000" flipH="1">
              <a:off x="2770968" y="4055274"/>
              <a:ext cx="1878027" cy="1533536"/>
            </a:xfrm>
            <a:prstGeom prst="straightConnector1">
              <a:avLst/>
            </a:prstGeom>
            <a:ln>
              <a:solidFill>
                <a:srgbClr val="F8D43C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 rot="16200000" flipH="1">
              <a:off x="3071802" y="3857628"/>
              <a:ext cx="2071703" cy="1785949"/>
            </a:xfrm>
            <a:prstGeom prst="straightConnector1">
              <a:avLst/>
            </a:prstGeom>
            <a:ln>
              <a:solidFill>
                <a:srgbClr val="F8D43C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9707" name="Группа 21"/>
          <p:cNvGrpSpPr>
            <a:grpSpLocks/>
          </p:cNvGrpSpPr>
          <p:nvPr/>
        </p:nvGrpSpPr>
        <p:grpSpPr bwMode="auto">
          <a:xfrm>
            <a:off x="5429250" y="3857625"/>
            <a:ext cx="3429000" cy="2022475"/>
            <a:chOff x="5429256" y="3857628"/>
            <a:chExt cx="3429024" cy="202183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43702" y="3857628"/>
              <a:ext cx="1782581" cy="20218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29256" y="4500570"/>
              <a:ext cx="904868" cy="8505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6357951" y="5857241"/>
              <a:ext cx="2357453" cy="158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6357951" y="4786020"/>
              <a:ext cx="2500329" cy="1071221"/>
            </a:xfrm>
            <a:prstGeom prst="straightConnector1">
              <a:avLst/>
            </a:prstGeom>
            <a:ln>
              <a:solidFill>
                <a:srgbClr val="F7D43D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>
              <a:off x="6143636" y="5000264"/>
              <a:ext cx="2143140" cy="856977"/>
            </a:xfrm>
            <a:prstGeom prst="straightConnector1">
              <a:avLst/>
            </a:prstGeom>
            <a:ln>
              <a:solidFill>
                <a:srgbClr val="F7D43D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>
              <a:endCxn id="8" idx="2"/>
            </p:cNvCxnSpPr>
            <p:nvPr/>
          </p:nvCxnSpPr>
          <p:spPr>
            <a:xfrm>
              <a:off x="6000760" y="5214509"/>
              <a:ext cx="1533536" cy="664950"/>
            </a:xfrm>
            <a:prstGeom prst="straightConnector1">
              <a:avLst/>
            </a:prstGeom>
            <a:ln>
              <a:solidFill>
                <a:srgbClr val="F7D43D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14375" y="5429250"/>
            <a:ext cx="7772400" cy="12144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Залежність</a:t>
            </a:r>
            <a:r>
              <a:rPr lang="ru-RU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температури</a:t>
            </a:r>
            <a:r>
              <a:rPr lang="ru-RU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від</a:t>
            </a:r>
            <a:r>
              <a:rPr lang="ru-RU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кута </a:t>
            </a:r>
            <a:r>
              <a:rPr lang="ru-RU" sz="32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падіння</a:t>
            </a:r>
            <a:r>
              <a:rPr lang="ru-RU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сонячних</a:t>
            </a:r>
            <a:r>
              <a:rPr lang="ru-RU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променів</a:t>
            </a:r>
            <a:endParaRPr lang="ru-RU" sz="3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0723" name="Группа 23"/>
          <p:cNvGrpSpPr>
            <a:grpSpLocks/>
          </p:cNvGrpSpPr>
          <p:nvPr/>
        </p:nvGrpSpPr>
        <p:grpSpPr bwMode="auto">
          <a:xfrm>
            <a:off x="3786188" y="0"/>
            <a:ext cx="1404937" cy="3519488"/>
            <a:chOff x="3786182" y="0"/>
            <a:chExt cx="1404877" cy="351914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86182" y="0"/>
              <a:ext cx="1404877" cy="123348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8" name="Прямая со стрелкой 7"/>
            <p:cNvCxnSpPr/>
            <p:nvPr/>
          </p:nvCxnSpPr>
          <p:spPr>
            <a:xfrm rot="16200000" flipH="1">
              <a:off x="2852046" y="2291331"/>
              <a:ext cx="2447684" cy="7937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>
              <a:stCxn id="5" idx="4"/>
            </p:cNvCxnSpPr>
            <p:nvPr/>
          </p:nvCxnSpPr>
          <p:spPr>
            <a:xfrm rot="16200000" flipH="1">
              <a:off x="3360814" y="2360380"/>
              <a:ext cx="2266726" cy="12699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rot="16200000" flipH="1">
              <a:off x="3677509" y="2251647"/>
              <a:ext cx="2376253" cy="158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0724" name="Группа 24"/>
          <p:cNvGrpSpPr>
            <a:grpSpLocks/>
          </p:cNvGrpSpPr>
          <p:nvPr/>
        </p:nvGrpSpPr>
        <p:grpSpPr bwMode="auto">
          <a:xfrm>
            <a:off x="642938" y="2000250"/>
            <a:ext cx="3309937" cy="1714500"/>
            <a:chOff x="642910" y="2000240"/>
            <a:chExt cx="3310031" cy="1714512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10" y="2000240"/>
              <a:ext cx="1404877" cy="123348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30726" name="Группа 22"/>
            <p:cNvGrpSpPr>
              <a:grpSpLocks/>
            </p:cNvGrpSpPr>
            <p:nvPr/>
          </p:nvGrpSpPr>
          <p:grpSpPr bwMode="auto">
            <a:xfrm>
              <a:off x="1214415" y="2643182"/>
              <a:ext cx="2738526" cy="1071570"/>
              <a:chOff x="1214415" y="2643182"/>
              <a:chExt cx="2738526" cy="1071570"/>
            </a:xfrm>
          </p:grpSpPr>
          <p:cxnSp>
            <p:nvCxnSpPr>
              <p:cNvPr id="15" name="Прямая со стрелкой 14"/>
              <p:cNvCxnSpPr/>
              <p:nvPr/>
            </p:nvCxnSpPr>
            <p:spPr>
              <a:xfrm>
                <a:off x="1214426" y="3071811"/>
                <a:ext cx="1571670" cy="642941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>
                <a:off x="1714502" y="2928935"/>
                <a:ext cx="1500231" cy="642941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2000260" y="2643183"/>
                <a:ext cx="1952681" cy="884243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38" y="0"/>
            <a:ext cx="74787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FFFF00"/>
                </a:solidFill>
                <a:latin typeface="+mj-lt"/>
                <a:cs typeface="+mn-cs"/>
              </a:rPr>
              <a:t>Приклад застосування отриманої інформації </a:t>
            </a:r>
            <a:endParaRPr lang="ru-RU" sz="2400" dirty="0">
              <a:solidFill>
                <a:srgbClr val="FFFF00"/>
              </a:solidFill>
              <a:latin typeface="+mj-lt"/>
              <a:cs typeface="+mn-cs"/>
            </a:endParaRPr>
          </a:p>
        </p:txBody>
      </p:sp>
      <p:grpSp>
        <p:nvGrpSpPr>
          <p:cNvPr id="31746" name="Группа 8"/>
          <p:cNvGrpSpPr>
            <a:grpSpLocks/>
          </p:cNvGrpSpPr>
          <p:nvPr/>
        </p:nvGrpSpPr>
        <p:grpSpPr bwMode="auto">
          <a:xfrm>
            <a:off x="714375" y="500063"/>
            <a:ext cx="7685088" cy="6159500"/>
            <a:chOff x="857224" y="500042"/>
            <a:chExt cx="7684720" cy="6158923"/>
          </a:xfrm>
        </p:grpSpPr>
        <p:pic>
          <p:nvPicPr>
            <p:cNvPr id="22530" name="Picture 2" descr="C:\Users\Svetlana\Desktop\фотометрия\location_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/>
              </a:extLst>
            </a:blip>
            <a:srcRect b="12330"/>
            <a:stretch>
              <a:fillRect/>
            </a:stretch>
          </p:blipFill>
          <p:spPr bwMode="auto">
            <a:xfrm>
              <a:off x="857224" y="500042"/>
              <a:ext cx="7684720" cy="615892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sp>
          <p:nvSpPr>
            <p:cNvPr id="4" name="TextBox 3"/>
            <p:cNvSpPr txBox="1"/>
            <p:nvPr/>
          </p:nvSpPr>
          <p:spPr>
            <a:xfrm>
              <a:off x="2714612" y="500042"/>
              <a:ext cx="4286280" cy="4001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dirty="0">
                  <a:solidFill>
                    <a:srgbClr val="002060"/>
                  </a:solidFill>
                  <a:latin typeface="+mj-lt"/>
                </a:rPr>
                <a:t>Розташування зимового саду</a:t>
              </a:r>
              <a:endParaRPr lang="ru-RU" sz="2000" dirty="0">
                <a:solidFill>
                  <a:srgbClr val="002060"/>
                </a:solidFill>
                <a:latin typeface="+mj-lt"/>
              </a:endParaRPr>
            </a:p>
          </p:txBody>
        </p:sp>
        <p:grpSp>
          <p:nvGrpSpPr>
            <p:cNvPr id="31751" name="Группа 7"/>
            <p:cNvGrpSpPr>
              <a:grpSpLocks/>
            </p:cNvGrpSpPr>
            <p:nvPr/>
          </p:nvGrpSpPr>
          <p:grpSpPr bwMode="auto">
            <a:xfrm>
              <a:off x="1214414" y="1000108"/>
              <a:ext cx="3357586" cy="2238862"/>
              <a:chOff x="1214414" y="1000108"/>
              <a:chExt cx="3357586" cy="2238862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285852" y="1000108"/>
                <a:ext cx="3143272" cy="738664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1400" dirty="0">
                    <a:solidFill>
                      <a:srgbClr val="002060"/>
                    </a:solidFill>
                    <a:latin typeface="+mj-lt"/>
                  </a:rPr>
                  <a:t>Погане розташування: майже весь день зимовий сад знаходиться в тіні</a:t>
                </a:r>
                <a:endParaRPr lang="ru-RU" sz="1400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214414" y="1714488"/>
                <a:ext cx="3357586" cy="73866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1400" dirty="0">
                    <a:solidFill>
                      <a:srgbClr val="002060"/>
                    </a:solidFill>
                    <a:latin typeface="+mj-lt"/>
                  </a:rPr>
                  <a:t>Гарне розташування: в тіні сад буде небагато часу, тільки вранці або ввечері</a:t>
                </a:r>
                <a:endParaRPr lang="ru-RU" sz="1400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14395" y="2500104"/>
                <a:ext cx="3357401" cy="73811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1400" dirty="0">
                    <a:solidFill>
                      <a:srgbClr val="002060"/>
                    </a:solidFill>
                    <a:latin typeface="+mj-lt"/>
                  </a:rPr>
                  <a:t>Найкраще розташування:зимовий сад завжди знаходиться на сонячному боці. Тіні нема.</a:t>
                </a:r>
                <a:endParaRPr lang="ru-RU" sz="1400" dirty="0">
                  <a:solidFill>
                    <a:srgbClr val="002060"/>
                  </a:solidFill>
                  <a:latin typeface="+mj-lt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57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b="0" dirty="0" err="1" smtClean="0">
                <a:solidFill>
                  <a:srgbClr val="C00000"/>
                </a:solidFill>
                <a:latin typeface="+mj-lt"/>
              </a:rPr>
              <a:t>Від</a:t>
            </a:r>
            <a:r>
              <a:rPr lang="ru-RU" sz="4000" b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4000" b="0" dirty="0" err="1" smtClean="0">
                <a:solidFill>
                  <a:srgbClr val="C00000"/>
                </a:solidFill>
                <a:latin typeface="+mj-lt"/>
              </a:rPr>
              <a:t>чого</a:t>
            </a:r>
            <a:r>
              <a:rPr lang="ru-RU" sz="4000" b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4000" b="0" dirty="0" err="1" smtClean="0">
                <a:solidFill>
                  <a:srgbClr val="C00000"/>
                </a:solidFill>
                <a:latin typeface="+mj-lt"/>
              </a:rPr>
              <a:t>залежить</a:t>
            </a:r>
            <a:r>
              <a:rPr lang="ru-RU" sz="4000" b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4000" b="0" dirty="0" err="1" smtClean="0">
                <a:solidFill>
                  <a:srgbClr val="C00000"/>
                </a:solidFill>
                <a:latin typeface="+mj-lt"/>
              </a:rPr>
              <a:t>освітленість</a:t>
            </a:r>
            <a:r>
              <a:rPr lang="ru-RU" sz="4000" b="0" dirty="0" smtClean="0">
                <a:solidFill>
                  <a:srgbClr val="C00000"/>
                </a:solidFill>
                <a:latin typeface="+mj-lt"/>
              </a:rPr>
              <a:t>?</a:t>
            </a:r>
            <a:endParaRPr lang="ru-RU" sz="4000" b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357298"/>
            <a:ext cx="535785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002060"/>
                </a:solidFill>
                <a:latin typeface="+mj-lt"/>
              </a:rPr>
              <a:t>Із збільшенням відстані до джерела світла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002060"/>
                </a:solidFill>
                <a:latin typeface="+mj-lt"/>
              </a:rPr>
              <a:t>площа освітленої поверхні збільшується,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002060"/>
                </a:solidFill>
                <a:latin typeface="+mj-lt"/>
              </a:rPr>
              <a:t> а освітленість зменшується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2264" y="1857364"/>
            <a:ext cx="1785950" cy="646331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/>
              <a:t>Е=І/</a:t>
            </a:r>
            <a:r>
              <a:rPr lang="en-US" sz="3600" b="1" dirty="0"/>
              <a:t>R</a:t>
            </a:r>
            <a:r>
              <a:rPr lang="ru-RU" sz="3600" b="1" baseline="30000" dirty="0"/>
              <a:t>2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0063" y="2571750"/>
            <a:ext cx="4857750" cy="7080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FFFF00"/>
                </a:solidFill>
                <a:latin typeface="+mj-lt"/>
              </a:rPr>
              <a:t>де І </a:t>
            </a:r>
            <a:r>
              <a:rPr lang="uk-UA" sz="2000" dirty="0" err="1">
                <a:solidFill>
                  <a:srgbClr val="FFFF00"/>
                </a:solidFill>
                <a:latin typeface="+mj-lt"/>
              </a:rPr>
              <a:t>–сила</a:t>
            </a:r>
            <a:r>
              <a:rPr lang="uk-UA" sz="2000" dirty="0">
                <a:solidFill>
                  <a:srgbClr val="FFFF00"/>
                </a:solidFill>
                <a:latin typeface="+mj-lt"/>
              </a:rPr>
              <a:t> світла джерела, </a:t>
            </a:r>
            <a:r>
              <a:rPr lang="en-US" sz="2000" dirty="0">
                <a:solidFill>
                  <a:srgbClr val="FFFF00"/>
                </a:solidFill>
                <a:latin typeface="+mj-lt"/>
              </a:rPr>
              <a:t>R</a:t>
            </a:r>
            <a:r>
              <a:rPr lang="uk-UA" sz="2000" dirty="0">
                <a:solidFill>
                  <a:srgbClr val="FFFF00"/>
                </a:solidFill>
                <a:latin typeface="+mj-lt"/>
              </a:rPr>
              <a:t>- відстань від джерела світла до поверхні</a:t>
            </a:r>
            <a:endParaRPr lang="ru-RU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500438"/>
            <a:ext cx="771530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rgbClr val="002060"/>
                </a:solidFill>
                <a:latin typeface="+mj-lt"/>
              </a:rPr>
              <a:t>Це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співвідношення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було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встановлено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на початку 17-го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століття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німецьким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фізиком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і астрономом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Йоганом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Кеплером</a:t>
            </a: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5602" name="Picture 2" descr="S6300170"/>
          <p:cNvPicPr>
            <a:picLocks noChangeAspect="1" noChangeArrowheads="1"/>
          </p:cNvPicPr>
          <p:nvPr/>
        </p:nvPicPr>
        <p:blipFill>
          <a:blip r:embed="rId2"/>
          <a:srcRect l="7363" r="5203" b="4458"/>
          <a:stretch>
            <a:fillRect/>
          </a:stretch>
        </p:blipFill>
        <p:spPr bwMode="auto">
          <a:xfrm>
            <a:off x="285720" y="4429132"/>
            <a:ext cx="6786610" cy="2143140"/>
          </a:xfrm>
          <a:prstGeom prst="rect">
            <a:avLst/>
          </a:prstGeom>
          <a:ln w="38100" cap="rnd">
            <a:solidFill>
              <a:srgbClr val="FFC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429132"/>
            <a:ext cx="1757990" cy="2185122"/>
          </a:xfrm>
          <a:prstGeom prst="rect">
            <a:avLst/>
          </a:prstGeom>
          <a:ln w="28575" cap="rnd">
            <a:solidFill>
              <a:srgbClr val="FFC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1283296" y="1466528"/>
            <a:ext cx="5592960" cy="41947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>
            <a:solidFill>
              <a:srgbClr val="C00000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/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332656"/>
            <a:ext cx="822960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0" smtClean="0">
                <a:solidFill>
                  <a:srgbClr val="C00000"/>
                </a:solidFill>
                <a:latin typeface="+mj-lt"/>
              </a:rPr>
              <a:t>Від чого залежить освітленість?</a:t>
            </a:r>
            <a:endParaRPr lang="ru-RU" sz="4000" b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805264"/>
            <a:ext cx="8424936" cy="707886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002060"/>
                </a:solidFill>
                <a:latin typeface="+mj-lt"/>
              </a:rPr>
              <a:t>Із збільшенням відстані до джерела світла площа освітленої поверхні збільшується, а освітленість зменшується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429552" cy="6429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8786874" cy="1571636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uk-UA" dirty="0" smtClean="0"/>
              <a:t>   </a:t>
            </a:r>
            <a:r>
              <a:rPr lang="uk-UA" sz="4000" dirty="0" smtClean="0">
                <a:solidFill>
                  <a:srgbClr val="C00000"/>
                </a:solidFill>
              </a:rPr>
              <a:t>Фотометрія. Сила світла.</a:t>
            </a:r>
            <a:r>
              <a:rPr lang="uk-UA" sz="4400" dirty="0" smtClean="0">
                <a:solidFill>
                  <a:srgbClr val="C00000"/>
                </a:solidFill>
              </a:rPr>
              <a:t/>
            </a:r>
            <a:br>
              <a:rPr lang="uk-UA" sz="4400" dirty="0" smtClean="0">
                <a:solidFill>
                  <a:srgbClr val="C00000"/>
                </a:solidFill>
              </a:rPr>
            </a:br>
            <a:r>
              <a:rPr lang="uk-UA" sz="4400" dirty="0" smtClean="0">
                <a:solidFill>
                  <a:srgbClr val="C00000"/>
                </a:solidFill>
              </a:rPr>
              <a:t>           Освітленість.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1785938"/>
            <a:ext cx="7286625" cy="4429125"/>
          </a:xfrm>
        </p:spPr>
        <p:txBody>
          <a:bodyPr/>
          <a:lstStyle/>
          <a:p>
            <a:pPr algn="l"/>
            <a:r>
              <a:rPr lang="uk-UA" smtClean="0">
                <a:solidFill>
                  <a:schemeClr val="bg1"/>
                </a:solidFill>
              </a:rPr>
              <a:t>Мета: Розвивати уявлення учнів про світло та величини, які його характеризують. Дати поняття про основні енергетичні характеристики світла та одиниці їх вимірювання. Аналізуючи досліди, розвивати вміння встановлювати зв</a:t>
            </a:r>
            <a:r>
              <a:rPr lang="en-US" smtClean="0">
                <a:solidFill>
                  <a:schemeClr val="bg1"/>
                </a:solidFill>
              </a:rPr>
              <a:t>’</a:t>
            </a:r>
            <a:r>
              <a:rPr lang="uk-UA" smtClean="0">
                <a:solidFill>
                  <a:schemeClr val="bg1"/>
                </a:solidFill>
              </a:rPr>
              <a:t>язки між силою світла, відстанню від поверхні до джерела світла, кутом падіння світлових променів та освітленістю. Звернути увагу на практичне використання цього навчального матеріалу.</a:t>
            </a: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vetlana\Desktop\фотометрия\spr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463" y="1773238"/>
            <a:ext cx="6765925" cy="431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C00000"/>
                </a:solidFill>
                <a:latin typeface="+mj-lt"/>
              </a:rPr>
              <a:t>Від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+mj-lt"/>
              </a:rPr>
              <a:t>чого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+mj-lt"/>
              </a:rPr>
              <a:t>залежить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+mj-lt"/>
              </a:rPr>
              <a:t>освітленість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3357586" cy="85723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C00000"/>
                </a:solidFill>
                <a:latin typeface="+mj-lt"/>
              </a:rPr>
              <a:t>Приклади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000108"/>
            <a:ext cx="750099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+mj-lt"/>
              </a:rPr>
              <a:t>Пор</a:t>
            </a:r>
            <a:r>
              <a:rPr lang="uk-UA" sz="2000" dirty="0" err="1">
                <a:solidFill>
                  <a:srgbClr val="002060"/>
                </a:solidFill>
                <a:latin typeface="+mj-lt"/>
              </a:rPr>
              <a:t>івняємо</a:t>
            </a:r>
            <a:r>
              <a:rPr lang="uk-UA" sz="2000" dirty="0">
                <a:solidFill>
                  <a:srgbClr val="002060"/>
                </a:solidFill>
                <a:latin typeface="+mj-lt"/>
              </a:rPr>
              <a:t> освітленість на Землі та на інших планетах.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50" y="2703513"/>
            <a:ext cx="4214813" cy="41544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FF0000"/>
                </a:solidFill>
                <a:latin typeface="+mj-lt"/>
              </a:rPr>
              <a:t>Меркурій </a:t>
            </a:r>
            <a:r>
              <a:rPr lang="uk-UA" sz="2400" dirty="0">
                <a:solidFill>
                  <a:srgbClr val="FFFF00"/>
                </a:solidFill>
                <a:latin typeface="+mj-lt"/>
              </a:rPr>
              <a:t>– найближча до Сонця . Майже в 3 рази ближча за Землю. Отже  освітленість на Меркурії майже в десять разів більша, ніж на Землі. У результаті поверхня Меркурія розжарюється меркуріанським днем до температури понад 400 градусів по Цельсію! </a:t>
            </a:r>
            <a:endParaRPr lang="ru-RU" sz="2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19391"/>
            <a:ext cx="4138609" cy="4138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428736"/>
            <a:ext cx="2143140" cy="15805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14290"/>
            <a:ext cx="4357718" cy="71439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FF0000"/>
                </a:solidFill>
                <a:latin typeface="+mj-lt"/>
              </a:rPr>
              <a:t>Приклади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2984"/>
            <a:ext cx="692948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j-lt"/>
              </a:rPr>
              <a:t>Пор</a:t>
            </a:r>
            <a:r>
              <a:rPr lang="uk-UA" sz="2000" dirty="0" err="1">
                <a:latin typeface="+mj-lt"/>
              </a:rPr>
              <a:t>івняємо</a:t>
            </a:r>
            <a:r>
              <a:rPr lang="uk-UA" sz="2000" dirty="0">
                <a:latin typeface="+mj-lt"/>
              </a:rPr>
              <a:t> освітленість на Землі та на інших планетах.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1928802"/>
            <a:ext cx="857256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+mj-lt"/>
              </a:rPr>
              <a:t>А освітленість Плутона , розташованого майже в 40 разів далі від Сонця, ніж Земля, приблизно в 1600 разів менша, ніж освітленість Землі. </a:t>
            </a:r>
            <a:endParaRPr lang="ru-RU" sz="2400" dirty="0">
              <a:latin typeface="+mj-lt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214686"/>
            <a:ext cx="5201839" cy="3643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643314"/>
            <a:ext cx="2143140" cy="15805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357166"/>
            <a:ext cx="5643602" cy="92869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+mj-lt"/>
              </a:rPr>
              <a:t>Сила </a:t>
            </a:r>
            <a:r>
              <a:rPr lang="ru-RU" dirty="0" err="1" smtClean="0">
                <a:solidFill>
                  <a:srgbClr val="C00000"/>
                </a:solidFill>
                <a:latin typeface="+mj-lt"/>
              </a:rPr>
              <a:t>світла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1643063"/>
            <a:ext cx="8143875" cy="1571625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dirty="0" smtClean="0">
                <a:solidFill>
                  <a:srgbClr val="7030A0"/>
                </a:solidFill>
                <a:latin typeface="+mj-lt"/>
              </a:rPr>
              <a:t>Сила світла</a:t>
            </a:r>
            <a:r>
              <a:rPr lang="uk-UA" dirty="0" smtClean="0">
                <a:latin typeface="+mj-lt"/>
              </a:rPr>
              <a:t> - </a:t>
            </a:r>
            <a:r>
              <a:rPr lang="uk-UA" dirty="0" smtClean="0">
                <a:solidFill>
                  <a:srgbClr val="002060"/>
                </a:solidFill>
                <a:latin typeface="+mj-lt"/>
              </a:rPr>
              <a:t>це фізична величина, яка характеризує світіння джерела світла в певному напрямку</a:t>
            </a:r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latin typeface="+mj-lt"/>
            </a:endParaRPr>
          </a:p>
        </p:txBody>
      </p:sp>
      <p:sp>
        <p:nvSpPr>
          <p:cNvPr id="215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5214950"/>
            <a:ext cx="421484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j-lt"/>
              </a:rPr>
              <a:t>За одиницю сили світла в системі СІ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j-lt"/>
              </a:rPr>
              <a:t>взято </a:t>
            </a:r>
            <a:r>
              <a:rPr lang="uk-UA" b="1" dirty="0">
                <a:latin typeface="+mj-lt"/>
              </a:rPr>
              <a:t>канделу</a:t>
            </a:r>
            <a:r>
              <a:rPr lang="uk-UA" dirty="0">
                <a:latin typeface="+mj-lt"/>
              </a:rPr>
              <a:t> ( </a:t>
            </a:r>
            <a:r>
              <a:rPr lang="uk-UA" dirty="0" err="1">
                <a:latin typeface="+mj-lt"/>
              </a:rPr>
              <a:t>кд</a:t>
            </a:r>
            <a:r>
              <a:rPr lang="uk-UA" dirty="0">
                <a:latin typeface="+mj-lt"/>
              </a:rPr>
              <a:t>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j-lt"/>
              </a:rPr>
              <a:t>(від латин. </a:t>
            </a:r>
            <a:r>
              <a:rPr lang="en-US" dirty="0">
                <a:latin typeface="+mj-lt"/>
              </a:rPr>
              <a:t>Candela</a:t>
            </a:r>
            <a:r>
              <a:rPr lang="uk-UA" dirty="0">
                <a:latin typeface="+mj-lt"/>
              </a:rPr>
              <a:t>- свічка)</a:t>
            </a:r>
            <a:endParaRPr lang="ru-RU" dirty="0">
              <a:latin typeface="+mj-lt"/>
            </a:endParaRPr>
          </a:p>
        </p:txBody>
      </p:sp>
      <p:sp>
        <p:nvSpPr>
          <p:cNvPr id="215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Times New Roman" pitchFamily="18" charset="0"/>
            </a:endParaRPr>
          </a:p>
        </p:txBody>
      </p:sp>
      <p:grpSp>
        <p:nvGrpSpPr>
          <p:cNvPr id="21519" name="Группа 10"/>
          <p:cNvGrpSpPr>
            <a:grpSpLocks/>
          </p:cNvGrpSpPr>
          <p:nvPr/>
        </p:nvGrpSpPr>
        <p:grpSpPr bwMode="auto">
          <a:xfrm>
            <a:off x="571500" y="3786188"/>
            <a:ext cx="1143000" cy="868362"/>
            <a:chOff x="357158" y="3000372"/>
            <a:chExt cx="1143008" cy="867840"/>
          </a:xfrm>
        </p:grpSpPr>
        <p:sp>
          <p:nvSpPr>
            <p:cNvPr id="21524" name="TextBox 5"/>
            <p:cNvSpPr txBox="1">
              <a:spLocks noChangeArrowheads="1"/>
            </p:cNvSpPr>
            <p:nvPr/>
          </p:nvSpPr>
          <p:spPr bwMode="auto">
            <a:xfrm>
              <a:off x="357158" y="3071810"/>
              <a:ext cx="8572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600" b="1">
                  <a:solidFill>
                    <a:schemeClr val="bg1"/>
                  </a:solidFill>
                  <a:latin typeface="Times New Roman" pitchFamily="18" charset="0"/>
                </a:rPr>
                <a:t>І=</a:t>
              </a:r>
              <a:endParaRPr lang="ru-RU" sz="36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21511" name="Object 7"/>
            <p:cNvGraphicFramePr>
              <a:graphicFrameLocks noChangeAspect="1"/>
            </p:cNvGraphicFramePr>
            <p:nvPr/>
          </p:nvGraphicFramePr>
          <p:xfrm>
            <a:off x="928662" y="3000372"/>
            <a:ext cx="571504" cy="867840"/>
          </p:xfrm>
          <a:graphic>
            <a:graphicData uri="http://schemas.openxmlformats.org/presentationml/2006/ole">
              <p:oleObj spid="_x0000_s21511" name="Формула" r:id="rId3" imgW="253890" imgH="393529" progId="Equation.3">
                <p:embed/>
              </p:oleObj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1928794" y="4000504"/>
            <a:ext cx="3429024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  <a:latin typeface="+mj-lt"/>
              </a:rPr>
              <a:t>де І – </a:t>
            </a:r>
            <a:r>
              <a:rPr lang="uk-UA" sz="2000" dirty="0">
                <a:solidFill>
                  <a:schemeClr val="bg1"/>
                </a:solidFill>
                <a:latin typeface="+mj-lt"/>
              </a:rPr>
              <a:t>сила світла,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bg1"/>
                </a:solidFill>
                <a:latin typeface="+mj-lt"/>
              </a:rPr>
              <a:t> Ф - світловий потік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857496"/>
            <a:ext cx="22860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785818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latin typeface="+mj-lt"/>
              </a:rPr>
              <a:t>3. </a:t>
            </a:r>
            <a:r>
              <a:rPr lang="ru-RU" sz="3600" dirty="0" err="1">
                <a:solidFill>
                  <a:srgbClr val="C00000"/>
                </a:solidFill>
                <a:latin typeface="+mj-lt"/>
              </a:rPr>
              <a:t>Закріплення</a:t>
            </a:r>
            <a:r>
              <a:rPr lang="ru-RU" sz="36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+mj-lt"/>
              </a:rPr>
              <a:t>вивченого</a:t>
            </a:r>
            <a:r>
              <a:rPr lang="ru-RU" sz="36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+mj-lt"/>
              </a:rPr>
              <a:t>матеріалу</a:t>
            </a:r>
            <a:endParaRPr lang="ru-RU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38" y="1714500"/>
            <a:ext cx="3429000" cy="9540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+mj-lt"/>
              </a:rPr>
              <a:t>1-й </a:t>
            </a:r>
            <a:r>
              <a:rPr lang="ru-RU" sz="2800" dirty="0" err="1">
                <a:solidFill>
                  <a:srgbClr val="FF0000"/>
                </a:solidFill>
                <a:latin typeface="+mj-lt"/>
              </a:rPr>
              <a:t>етап</a:t>
            </a:r>
            <a:r>
              <a:rPr lang="ru-RU" sz="28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ru-RU" sz="2800" dirty="0" err="1">
                <a:solidFill>
                  <a:srgbClr val="FF0000"/>
                </a:solidFill>
                <a:latin typeface="+mj-lt"/>
              </a:rPr>
              <a:t>Фронтальна</a:t>
            </a:r>
            <a:r>
              <a:rPr lang="ru-RU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+mj-lt"/>
              </a:rPr>
              <a:t>бесіда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88" y="1643063"/>
            <a:ext cx="3429000" cy="13843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+mj-lt"/>
              </a:rPr>
              <a:t>2-й </a:t>
            </a:r>
            <a:r>
              <a:rPr lang="ru-RU" sz="2800" dirty="0" err="1">
                <a:solidFill>
                  <a:srgbClr val="FF0000"/>
                </a:solidFill>
                <a:latin typeface="+mj-lt"/>
              </a:rPr>
              <a:t>етап</a:t>
            </a:r>
            <a:r>
              <a:rPr lang="ru-RU" sz="28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ru-RU" sz="2800" dirty="0" err="1">
                <a:solidFill>
                  <a:srgbClr val="FF0000"/>
                </a:solidFill>
                <a:latin typeface="+mj-lt"/>
              </a:rPr>
              <a:t>Розв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’</a:t>
            </a:r>
            <a:r>
              <a:rPr lang="uk-UA" sz="2800" dirty="0" err="1">
                <a:solidFill>
                  <a:srgbClr val="FF0000"/>
                </a:solidFill>
                <a:latin typeface="+mj-lt"/>
              </a:rPr>
              <a:t>язування</a:t>
            </a:r>
            <a:r>
              <a:rPr lang="uk-UA" sz="2800" dirty="0">
                <a:solidFill>
                  <a:srgbClr val="FF0000"/>
                </a:solidFill>
                <a:latin typeface="+mj-lt"/>
              </a:rPr>
              <a:t> задач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39942" name="Группа 8"/>
          <p:cNvGrpSpPr>
            <a:grpSpLocks/>
          </p:cNvGrpSpPr>
          <p:nvPr/>
        </p:nvGrpSpPr>
        <p:grpSpPr bwMode="auto">
          <a:xfrm>
            <a:off x="2357438" y="928688"/>
            <a:ext cx="4286250" cy="785812"/>
            <a:chOff x="2357422" y="928670"/>
            <a:chExt cx="4286280" cy="785818"/>
          </a:xfrm>
        </p:grpSpPr>
        <p:cxnSp>
          <p:nvCxnSpPr>
            <p:cNvPr id="6" name="Прямая со стрелкой 5"/>
            <p:cNvCxnSpPr>
              <a:endCxn id="3" idx="0"/>
            </p:cNvCxnSpPr>
            <p:nvPr/>
          </p:nvCxnSpPr>
          <p:spPr>
            <a:xfrm rot="10800000" flipV="1">
              <a:off x="2357422" y="928670"/>
              <a:ext cx="2000264" cy="78581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>
              <a:endCxn id="4" idx="0"/>
            </p:cNvCxnSpPr>
            <p:nvPr/>
          </p:nvCxnSpPr>
          <p:spPr>
            <a:xfrm>
              <a:off x="4357686" y="928670"/>
              <a:ext cx="2286016" cy="7143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29000"/>
            <a:ext cx="3786214" cy="2826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357562"/>
            <a:ext cx="2357434" cy="3253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13" y="214313"/>
            <a:ext cx="3429000" cy="9540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+mj-lt"/>
              </a:rPr>
              <a:t>1-й </a:t>
            </a:r>
            <a:r>
              <a:rPr lang="ru-RU" sz="2800" dirty="0" err="1">
                <a:solidFill>
                  <a:srgbClr val="FF0000"/>
                </a:solidFill>
                <a:latin typeface="+mj-lt"/>
              </a:rPr>
              <a:t>етап</a:t>
            </a:r>
            <a:r>
              <a:rPr lang="ru-RU" sz="28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ru-RU" sz="2800" dirty="0" err="1">
                <a:solidFill>
                  <a:srgbClr val="FF0000"/>
                </a:solidFill>
                <a:latin typeface="+mj-lt"/>
              </a:rPr>
              <a:t>Фронтальна</a:t>
            </a:r>
            <a:r>
              <a:rPr lang="ru-RU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+mj-lt"/>
              </a:rPr>
              <a:t>бесіда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857364"/>
            <a:ext cx="821537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2060"/>
                </a:solidFill>
                <a:latin typeface="+mj-lt"/>
              </a:rPr>
              <a:t>Учні використовують текст підручника або записи в зошиті, відповідають на запитання: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2928934"/>
            <a:ext cx="6429420" cy="37856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000" dirty="0">
                <a:solidFill>
                  <a:schemeClr val="bg1"/>
                </a:solidFill>
                <a:latin typeface="+mj-lt"/>
              </a:rPr>
              <a:t>Що характеризує фізична величина </a:t>
            </a:r>
            <a:r>
              <a:rPr lang="uk-UA" sz="2000" dirty="0" err="1">
                <a:solidFill>
                  <a:schemeClr val="bg1"/>
                </a:solidFill>
                <a:latin typeface="+mj-lt"/>
              </a:rPr>
              <a:t>“Сила</a:t>
            </a:r>
            <a:r>
              <a:rPr lang="uk-UA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uk-UA" sz="2000" dirty="0" err="1">
                <a:solidFill>
                  <a:schemeClr val="bg1"/>
                </a:solidFill>
                <a:latin typeface="+mj-lt"/>
              </a:rPr>
              <a:t>світла”</a:t>
            </a:r>
            <a:r>
              <a:rPr lang="uk-UA" sz="2000" dirty="0">
                <a:solidFill>
                  <a:schemeClr val="bg1"/>
                </a:solidFill>
                <a:latin typeface="+mj-lt"/>
              </a:rPr>
              <a:t>: джерело світла чи поверхню, яка освітлюється?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000" dirty="0">
                <a:solidFill>
                  <a:schemeClr val="bg1"/>
                </a:solidFill>
                <a:latin typeface="+mj-lt"/>
              </a:rPr>
              <a:t>В яких одиницях вимірюють силу світла? Що ви знаєте про неї?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000" dirty="0">
                <a:solidFill>
                  <a:schemeClr val="bg1"/>
                </a:solidFill>
                <a:latin typeface="+mj-lt"/>
              </a:rPr>
              <a:t>Що характеризує фізична величина </a:t>
            </a:r>
            <a:r>
              <a:rPr lang="uk-UA" sz="2000" dirty="0" err="1">
                <a:solidFill>
                  <a:schemeClr val="bg1"/>
                </a:solidFill>
                <a:latin typeface="+mj-lt"/>
              </a:rPr>
              <a:t>“Освітленість”</a:t>
            </a:r>
            <a:r>
              <a:rPr lang="uk-UA" sz="2000" dirty="0">
                <a:solidFill>
                  <a:schemeClr val="bg1"/>
                </a:solidFill>
                <a:latin typeface="+mj-lt"/>
              </a:rPr>
              <a:t>: джерело світла чи поверхню, яка освітлюється?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000" dirty="0">
                <a:solidFill>
                  <a:schemeClr val="bg1"/>
                </a:solidFill>
                <a:latin typeface="+mj-lt"/>
              </a:rPr>
              <a:t>В яких одиницях вимірюють освітленість? Що ви знаєте про неї?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000" dirty="0">
                <a:solidFill>
                  <a:schemeClr val="bg1"/>
                </a:solidFill>
                <a:latin typeface="+mj-lt"/>
              </a:rPr>
              <a:t>Від чого залежить освітленість?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000" dirty="0">
                <a:solidFill>
                  <a:schemeClr val="bg1"/>
                </a:solidFill>
                <a:latin typeface="+mj-lt"/>
              </a:rPr>
              <a:t>У чому суть цих залежностей?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1908000" cy="18919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13" y="214313"/>
            <a:ext cx="3929062" cy="9540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+mj-lt"/>
              </a:rPr>
              <a:t>2-й </a:t>
            </a:r>
            <a:r>
              <a:rPr lang="ru-RU" sz="2800" dirty="0" err="1">
                <a:solidFill>
                  <a:srgbClr val="FF0000"/>
                </a:solidFill>
                <a:latin typeface="+mj-lt"/>
              </a:rPr>
              <a:t>етап</a:t>
            </a:r>
            <a:r>
              <a:rPr lang="ru-RU" sz="2800" dirty="0">
                <a:solidFill>
                  <a:srgbClr val="FF0000"/>
                </a:solidFill>
                <a:latin typeface="+mj-lt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err="1">
                <a:solidFill>
                  <a:srgbClr val="FF0000"/>
                </a:solidFill>
                <a:latin typeface="+mj-lt"/>
              </a:rPr>
              <a:t>Розв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’</a:t>
            </a:r>
            <a:r>
              <a:rPr lang="uk-UA" sz="2800" dirty="0" err="1">
                <a:solidFill>
                  <a:srgbClr val="FF0000"/>
                </a:solidFill>
                <a:latin typeface="+mj-lt"/>
              </a:rPr>
              <a:t>язування</a:t>
            </a:r>
            <a:r>
              <a:rPr lang="uk-UA" sz="2800" dirty="0">
                <a:solidFill>
                  <a:srgbClr val="FF0000"/>
                </a:solidFill>
                <a:latin typeface="+mj-lt"/>
              </a:rPr>
              <a:t> задач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857364"/>
            <a:ext cx="821537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2060"/>
                </a:solidFill>
                <a:latin typeface="+mj-lt"/>
              </a:rPr>
              <a:t>Серед орієнтованого переліку задач учитель обирає той рівень і обсяг, що відповідає рівню підготовки учнів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928934"/>
            <a:ext cx="8643998" cy="37856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000" dirty="0">
                <a:solidFill>
                  <a:schemeClr val="bg1"/>
                </a:solidFill>
                <a:latin typeface="+mj-lt"/>
              </a:rPr>
              <a:t>Яку максимальну освітленість дає лампа силою світла 100 </a:t>
            </a:r>
            <a:r>
              <a:rPr lang="uk-UA" sz="2000" dirty="0" err="1">
                <a:solidFill>
                  <a:schemeClr val="bg1"/>
                </a:solidFill>
                <a:latin typeface="+mj-lt"/>
              </a:rPr>
              <a:t>кд</a:t>
            </a:r>
            <a:r>
              <a:rPr lang="uk-UA" sz="2000" dirty="0">
                <a:solidFill>
                  <a:schemeClr val="bg1"/>
                </a:solidFill>
                <a:latin typeface="+mj-lt"/>
              </a:rPr>
              <a:t> на відстані 5 м? (Е=4 лк)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000" dirty="0">
                <a:solidFill>
                  <a:schemeClr val="bg1"/>
                </a:solidFill>
                <a:latin typeface="+mj-lt"/>
              </a:rPr>
              <a:t>Точкове джерело світла на відстані 5 м створює максимальну освітленість 8 лк. Визначте силу світла джерела. (І=200 </a:t>
            </a:r>
            <a:r>
              <a:rPr lang="uk-UA" sz="2000" dirty="0" err="1">
                <a:solidFill>
                  <a:schemeClr val="bg1"/>
                </a:solidFill>
                <a:latin typeface="+mj-lt"/>
              </a:rPr>
              <a:t>кд</a:t>
            </a:r>
            <a:r>
              <a:rPr lang="uk-UA" sz="2000" dirty="0">
                <a:solidFill>
                  <a:schemeClr val="bg1"/>
                </a:solidFill>
                <a:latin typeface="+mj-lt"/>
              </a:rPr>
              <a:t>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000" dirty="0">
                <a:solidFill>
                  <a:schemeClr val="bg1"/>
                </a:solidFill>
                <a:latin typeface="+mj-lt"/>
              </a:rPr>
              <a:t>Освітленість плоскої поверхні точковим джерелом світла при значенні кута падіння (к=0,5) дорівнює 50 лк. Визначте освітленість цієї поверхні, якщо промінь падатиме на неї перпендикулярно (к=1), а відстань між джерелом та освітленою поверхнею зміниться від 1 м до 2 м. (</a:t>
            </a:r>
            <a:r>
              <a:rPr lang="en-US" sz="2000" dirty="0"/>
              <a:t>E</a:t>
            </a:r>
            <a:r>
              <a:rPr lang="en-US" sz="2000" baseline="-25000" dirty="0"/>
              <a:t>2</a:t>
            </a:r>
            <a:r>
              <a:rPr lang="uk-UA" sz="2000" dirty="0">
                <a:solidFill>
                  <a:schemeClr val="bg1"/>
                </a:solidFill>
                <a:latin typeface="+mj-lt"/>
              </a:rPr>
              <a:t>=25 лк)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000" dirty="0">
                <a:solidFill>
                  <a:schemeClr val="bg1"/>
                </a:solidFill>
                <a:latin typeface="+mj-lt"/>
              </a:rPr>
              <a:t>Людина бачить предмет, якщо освітленість зіниці  ока становить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bg1"/>
                </a:solidFill>
                <a:latin typeface="+mj-lt"/>
              </a:rPr>
              <a:t>                     лк. На якій максимальній відстані побачить космонавт лампу силою світла 10 </a:t>
            </a:r>
            <a:r>
              <a:rPr lang="uk-UA" sz="2000" dirty="0" err="1">
                <a:solidFill>
                  <a:schemeClr val="bg1"/>
                </a:solidFill>
                <a:latin typeface="+mj-lt"/>
              </a:rPr>
              <a:t>кд</a:t>
            </a:r>
            <a:r>
              <a:rPr lang="uk-UA" sz="2000" dirty="0">
                <a:solidFill>
                  <a:schemeClr val="bg1"/>
                </a:solidFill>
                <a:latin typeface="+mj-lt"/>
              </a:rPr>
              <a:t>? (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R</a:t>
            </a:r>
            <a:r>
              <a:rPr lang="uk-UA" sz="2000" dirty="0">
                <a:solidFill>
                  <a:schemeClr val="bg1"/>
                </a:solidFill>
                <a:latin typeface="+mj-lt"/>
              </a:rPr>
              <a:t>=50 км)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1908000" cy="18919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Times New Roman" pitchFamily="18" charset="0"/>
            </a:endParaRPr>
          </a:p>
        </p:txBody>
      </p:sp>
      <p:sp>
        <p:nvSpPr>
          <p:cNvPr id="41994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4199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Times New Roman" pitchFamily="18" charset="0"/>
            </a:endParaRPr>
          </a:p>
        </p:txBody>
      </p:sp>
      <p:pic>
        <p:nvPicPr>
          <p:cNvPr id="4199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6000750"/>
            <a:ext cx="9445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7" name="Rectangle 6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5786478" cy="1857388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C00000"/>
                </a:solidFill>
              </a:rPr>
              <a:t>Демонстрації: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2400" dirty="0" smtClean="0">
                <a:solidFill>
                  <a:srgbClr val="FFFF00"/>
                </a:solidFill>
              </a:rPr>
              <a:t>Залежність освітленості від кута падіння променя, сили світла, відстані між освітленою точкою поверхні та джерелом світла.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928934"/>
            <a:ext cx="5214974" cy="642942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C00000"/>
                </a:solidFill>
              </a:rPr>
              <a:t>Тип уроку: </a:t>
            </a:r>
            <a:r>
              <a:rPr lang="uk-UA" dirty="0" smtClean="0"/>
              <a:t>Комбінований урок.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4429132"/>
            <a:ext cx="7643866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C00000"/>
                </a:solidFill>
              </a:rPr>
              <a:t>Структура уроку: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400" dirty="0">
                <a:solidFill>
                  <a:srgbClr val="002060"/>
                </a:solidFill>
              </a:rPr>
              <a:t>Актуалізація опорних знань учнів (6 хв.)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400" dirty="0">
                <a:solidFill>
                  <a:srgbClr val="002060"/>
                </a:solidFill>
              </a:rPr>
              <a:t>Вивчення нового навчального матеріалу(20 хв.)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400" dirty="0">
                <a:solidFill>
                  <a:srgbClr val="002060"/>
                </a:solidFill>
              </a:rPr>
              <a:t>Первинне закріплення вивченого матеріалу (14 хв.)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400" dirty="0">
                <a:solidFill>
                  <a:srgbClr val="002060"/>
                </a:solidFill>
              </a:rPr>
              <a:t>Підсумки уроку, завдання додому (5 хв.)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 b="10396"/>
          <a:stretch>
            <a:fillRect/>
          </a:stretch>
        </p:blipFill>
        <p:spPr bwMode="auto">
          <a:xfrm>
            <a:off x="5786446" y="785794"/>
            <a:ext cx="3171808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072098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0" dirty="0" smtClean="0">
                <a:solidFill>
                  <a:srgbClr val="C00000"/>
                </a:solidFill>
                <a:latin typeface="+mj-lt"/>
              </a:rPr>
              <a:t>Зміст і методи</a:t>
            </a:r>
            <a:br>
              <a:rPr lang="uk-UA" sz="3600" b="0" dirty="0" smtClean="0">
                <a:solidFill>
                  <a:srgbClr val="C00000"/>
                </a:solidFill>
                <a:latin typeface="+mj-lt"/>
              </a:rPr>
            </a:br>
            <a:r>
              <a:rPr lang="uk-UA" sz="3600" b="0" dirty="0" smtClean="0">
                <a:solidFill>
                  <a:srgbClr val="C00000"/>
                </a:solidFill>
                <a:latin typeface="+mj-lt"/>
              </a:rPr>
              <a:t> навчальної діяльності</a:t>
            </a:r>
            <a:endParaRPr lang="ru-RU" sz="3600" b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1785926"/>
            <a:ext cx="628654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7030A0"/>
                </a:solidFill>
                <a:latin typeface="+mj-lt"/>
              </a:rPr>
              <a:t>1. Актуалізація опорних знань учнів</a:t>
            </a:r>
            <a:endParaRPr lang="ru-RU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714620"/>
            <a:ext cx="542928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  <a:latin typeface="+mj-lt"/>
              </a:rPr>
              <a:t>Методом фронтального опитування повторити: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429000"/>
            <a:ext cx="5929354" cy="29546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400" dirty="0">
                <a:latin typeface="+mj-lt"/>
              </a:rPr>
              <a:t>Що таке світло?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400" dirty="0">
                <a:latin typeface="+mj-lt"/>
              </a:rPr>
              <a:t>Який склад білого світла?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400" dirty="0">
                <a:latin typeface="+mj-lt"/>
              </a:rPr>
              <a:t>Що називають світловими явищами?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400" dirty="0">
                <a:latin typeface="+mj-lt"/>
              </a:rPr>
              <a:t>Навести приклади світлових явищ.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400" dirty="0">
                <a:latin typeface="+mj-lt"/>
              </a:rPr>
              <a:t>Що називають джерелами світла?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400" dirty="0">
                <a:latin typeface="+mj-lt"/>
              </a:rPr>
              <a:t>Що називають точковими джерелами світла?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214686"/>
            <a:ext cx="2690812" cy="2464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28625" y="2214563"/>
            <a:ext cx="3211513" cy="5238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800" dirty="0">
                <a:solidFill>
                  <a:srgbClr val="FF0000"/>
                </a:solidFill>
                <a:latin typeface="+mj-lt"/>
              </a:rPr>
              <a:t>Що таке світло?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7166"/>
            <a:ext cx="1428760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071670" y="1714488"/>
            <a:ext cx="485778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rgbClr val="FF0000"/>
                </a:solidFill>
                <a:latin typeface="+mj-lt"/>
              </a:rPr>
              <a:t>2. Який склад білого світла?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714620"/>
            <a:ext cx="1428760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28688" y="2214563"/>
            <a:ext cx="7286625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rgbClr val="002060"/>
                </a:solidFill>
                <a:latin typeface="+mj-lt"/>
              </a:rPr>
              <a:t>3. Що називають світловими явищами?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00042"/>
            <a:ext cx="1428760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325" y="0"/>
            <a:ext cx="9204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857356" y="5000636"/>
            <a:ext cx="5929354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C00000"/>
                </a:solidFill>
                <a:latin typeface="+mj-lt"/>
              </a:rPr>
              <a:t>4. Що називають джерелами світла?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643182"/>
            <a:ext cx="1428760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57250" y="5715000"/>
            <a:ext cx="7786688" cy="7381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FF00"/>
                </a:solidFill>
                <a:latin typeface="+mj-lt"/>
              </a:rPr>
              <a:t>5. Що називають точковими джерелами світла?</a:t>
            </a:r>
            <a:endParaRPr lang="uk-UA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28604"/>
            <a:ext cx="1428760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ДЖОН ДІФЕНБЕЙКЕР ТА УКРАЇНСЬКА ПЕРСПЕКТИВА_2</Template>
  <TotalTime>0</TotalTime>
  <Words>788</Words>
  <Application>Microsoft Office PowerPoint</Application>
  <PresentationFormat>Экран (4:3)</PresentationFormat>
  <Paragraphs>108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Times New Roman</vt:lpstr>
      <vt:lpstr>Arial</vt:lpstr>
      <vt:lpstr>Wingdings 2</vt:lpstr>
      <vt:lpstr>Wingdings</vt:lpstr>
      <vt:lpstr>Wingdings 3</vt:lpstr>
      <vt:lpstr>Calibri</vt:lpstr>
      <vt:lpstr>Book Antiqua</vt:lpstr>
      <vt:lpstr>Lucida Sans</vt:lpstr>
      <vt:lpstr>Апекс</vt:lpstr>
      <vt:lpstr>Апекс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ФОТОМЕТРІЯ</dc:title>
  <cp:lastModifiedBy>Максим</cp:lastModifiedBy>
  <cp:revision>42</cp:revision>
  <dcterms:modified xsi:type="dcterms:W3CDTF">2012-05-01T11:41:17Z</dcterms:modified>
</cp:coreProperties>
</file>