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73" r:id="rId4"/>
    <p:sldId id="274" r:id="rId5"/>
    <p:sldId id="275" r:id="rId6"/>
    <p:sldId id="277" r:id="rId7"/>
    <p:sldId id="278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013" autoAdjust="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t>14.04.2014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t>14.04.2014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t>14.04.2014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637" y="1484784"/>
            <a:ext cx="10369152" cy="266700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Альфа-</a:t>
            </a:r>
            <a:r>
              <a:rPr lang="ru-RU" sz="7200" b="1" i="1" dirty="0" err="1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випромінювання</a:t>
            </a:r>
            <a:endParaRPr lang="ru-RU" sz="7200" b="1" i="1" dirty="0">
              <a:solidFill>
                <a:srgbClr val="652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i="1" dirty="0" err="1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Іонізаційна</a:t>
            </a:r>
            <a:r>
              <a:rPr lang="ru-RU" sz="5400" b="1" i="1" dirty="0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 </a:t>
            </a:r>
            <a:r>
              <a:rPr lang="ru-RU" sz="5400" b="1" i="1" dirty="0" err="1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радіація</a:t>
            </a:r>
            <a:endParaRPr lang="ru-RU" sz="5400" b="1" i="1" dirty="0">
              <a:solidFill>
                <a:srgbClr val="652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61764" y="1905000"/>
            <a:ext cx="11809312" cy="4267200"/>
          </a:xfrm>
        </p:spPr>
        <p:txBody>
          <a:bodyPr/>
          <a:lstStyle/>
          <a:p>
            <a:pPr marL="0" indent="0">
              <a:buClr>
                <a:srgbClr val="652825"/>
              </a:buClr>
              <a:buNone/>
            </a:pPr>
            <a:r>
              <a:rPr lang="ru-RU" b="1" dirty="0" err="1"/>
              <a:t>Іонізаційна</a:t>
            </a:r>
            <a:r>
              <a:rPr lang="ru-RU" b="1" dirty="0"/>
              <a:t> </a:t>
            </a:r>
            <a:r>
              <a:rPr lang="ru-RU" b="1" dirty="0" err="1"/>
              <a:t>радіація</a:t>
            </a:r>
            <a:r>
              <a:rPr lang="ru-RU" dirty="0"/>
              <a:t> — потоки 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 smtClean="0"/>
              <a:t>хвиль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при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речовиною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 </a:t>
            </a:r>
            <a:r>
              <a:rPr lang="ru-RU" dirty="0" err="1"/>
              <a:t>іони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Clr>
                <a:srgbClr val="652825"/>
              </a:buClr>
              <a:buNone/>
            </a:pPr>
            <a:r>
              <a:rPr lang="ru-RU" dirty="0" smtClean="0"/>
              <a:t>До </a:t>
            </a:r>
            <a:r>
              <a:rPr lang="ru-RU" dirty="0" err="1"/>
              <a:t>іонізаційного</a:t>
            </a:r>
            <a:r>
              <a:rPr lang="ru-RU" dirty="0"/>
              <a:t> </a:t>
            </a:r>
            <a:r>
              <a:rPr lang="ru-RU" dirty="0" err="1"/>
              <a:t>випромінення</a:t>
            </a:r>
            <a:r>
              <a:rPr lang="ru-RU" dirty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:</a:t>
            </a:r>
            <a:r>
              <a:rPr lang="ru-RU" dirty="0"/>
              <a:t> </a:t>
            </a:r>
            <a:endParaRPr lang="ru-RU" dirty="0" smtClean="0"/>
          </a:p>
          <a:p>
            <a:pPr>
              <a:buClr>
                <a:srgbClr val="652825"/>
              </a:buClr>
            </a:pPr>
            <a:r>
              <a:rPr lang="ru-RU" dirty="0" smtClean="0"/>
              <a:t>альфа-</a:t>
            </a:r>
            <a:r>
              <a:rPr lang="ru-RU" dirty="0"/>
              <a:t> </a:t>
            </a:r>
            <a:r>
              <a:rPr lang="ru-RU" dirty="0" err="1" smtClean="0"/>
              <a:t>промені</a:t>
            </a:r>
            <a:endParaRPr lang="ru-RU" dirty="0"/>
          </a:p>
          <a:p>
            <a:pPr>
              <a:buClr>
                <a:srgbClr val="652825"/>
              </a:buClr>
            </a:pPr>
            <a:r>
              <a:rPr lang="ru-RU" dirty="0" smtClean="0"/>
              <a:t>бета-</a:t>
            </a:r>
            <a:r>
              <a:rPr lang="ru-RU" dirty="0"/>
              <a:t> </a:t>
            </a:r>
            <a:r>
              <a:rPr lang="ru-RU" dirty="0" err="1" smtClean="0"/>
              <a:t>промені</a:t>
            </a:r>
            <a:endParaRPr lang="ru-RU" dirty="0"/>
          </a:p>
          <a:p>
            <a:pPr>
              <a:buClr>
                <a:srgbClr val="652825"/>
              </a:buClr>
            </a:pPr>
            <a:r>
              <a:rPr lang="ru-RU" dirty="0" smtClean="0"/>
              <a:t>гамма-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</a:p>
          <a:p>
            <a:pPr>
              <a:buClr>
                <a:srgbClr val="652825"/>
              </a:buClr>
            </a:pPr>
            <a:r>
              <a:rPr lang="ru-RU" dirty="0" err="1" smtClean="0"/>
              <a:t>рентгенівське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</a:p>
          <a:p>
            <a:pPr>
              <a:buClr>
                <a:srgbClr val="652825"/>
              </a:buClr>
            </a:pP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високоенергетичні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 smtClean="0"/>
              <a:t>частинки</a:t>
            </a: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1" i="1" dirty="0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Типи </a:t>
            </a:r>
            <a:r>
              <a:rPr lang="uk-UA" sz="6000" b="1" i="1" dirty="0" err="1" smtClean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радіацій</a:t>
            </a:r>
            <a:endParaRPr lang="ru-RU" sz="6000" b="1" i="1" dirty="0">
              <a:solidFill>
                <a:srgbClr val="652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44825"/>
            <a:ext cx="3672408" cy="476037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Альфа-випромінювання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Бета-випромінювання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Гамма-випромінювання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628798"/>
            <a:ext cx="4324350" cy="51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Альфа-частинки</a:t>
            </a:r>
            <a:endParaRPr lang="ru-RU" sz="4800" b="1" i="1" dirty="0">
              <a:solidFill>
                <a:srgbClr val="652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77788" y="1905000"/>
            <a:ext cx="4680520" cy="42672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А́льфа-части́нка</a:t>
            </a:r>
            <a:r>
              <a:rPr lang="ru-RU" dirty="0"/>
              <a:t> — позитивно </a:t>
            </a:r>
            <a:r>
              <a:rPr lang="ru-RU" dirty="0" err="1"/>
              <a:t>заряджена</a:t>
            </a:r>
            <a:r>
              <a:rPr lang="ru-RU" dirty="0"/>
              <a:t>, </a:t>
            </a:r>
            <a:r>
              <a:rPr lang="ru-RU" dirty="0" err="1"/>
              <a:t>високоенергетична</a:t>
            </a:r>
            <a:r>
              <a:rPr lang="ru-RU" dirty="0"/>
              <a:t> </a:t>
            </a:r>
            <a:r>
              <a:rPr lang="ru-RU" dirty="0" err="1"/>
              <a:t>частинка</a:t>
            </a:r>
            <a:r>
              <a:rPr lang="ru-RU" dirty="0"/>
              <a:t>, яка </a:t>
            </a:r>
            <a:r>
              <a:rPr lang="ru-RU" dirty="0" err="1"/>
              <a:t>випромінюється</a:t>
            </a:r>
            <a:r>
              <a:rPr lang="ru-RU" dirty="0"/>
              <a:t> ядрами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.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el-GR" dirty="0"/>
              <a:t>α-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el-GR" dirty="0"/>
              <a:t>α-</a:t>
            </a:r>
            <a:r>
              <a:rPr lang="ru-RU" dirty="0" err="1"/>
              <a:t>променями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альфа-</a:t>
            </a:r>
            <a:r>
              <a:rPr lang="ru-RU" dirty="0" err="1"/>
              <a:t>частинка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2 </a:t>
            </a:r>
            <a:r>
              <a:rPr lang="ru-RU" dirty="0" err="1"/>
              <a:t>нейтронів</a:t>
            </a:r>
            <a:r>
              <a:rPr lang="ru-RU" dirty="0"/>
              <a:t> і 2 </a:t>
            </a:r>
            <a:r>
              <a:rPr lang="ru-RU" dirty="0" err="1"/>
              <a:t>протонів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ядром </a:t>
            </a:r>
            <a:r>
              <a:rPr lang="ru-RU" dirty="0" smtClean="0"/>
              <a:t>атома </a:t>
            </a:r>
            <a:r>
              <a:rPr lang="ru-RU" dirty="0" err="1" smtClean="0"/>
              <a:t>гелію</a:t>
            </a:r>
            <a:r>
              <a:rPr lang="ru-RU" dirty="0"/>
              <a:t> </a:t>
            </a:r>
            <a:r>
              <a:rPr lang="ru-RU" baseline="30000" dirty="0"/>
              <a:t>4</a:t>
            </a:r>
            <a:r>
              <a:rPr lang="en-US" dirty="0"/>
              <a:t>He</a:t>
            </a:r>
            <a:r>
              <a:rPr lang="en-US" baseline="30000" dirty="0"/>
              <a:t>2+</a:t>
            </a:r>
            <a:r>
              <a:rPr lang="en-US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4404" y="1905000"/>
            <a:ext cx="4776592" cy="4267200"/>
          </a:xfrm>
        </p:spPr>
        <p:txBody>
          <a:bodyPr>
            <a:normAutofit/>
          </a:bodyPr>
          <a:lstStyle/>
          <a:p>
            <a:r>
              <a:rPr lang="ru-RU" dirty="0"/>
              <a:t>Альфа-</a:t>
            </a:r>
            <a:r>
              <a:rPr lang="ru-RU" dirty="0" err="1"/>
              <a:t>частинки</a:t>
            </a:r>
            <a:r>
              <a:rPr lang="ru-RU" dirty="0"/>
              <a:t> є одним з </a:t>
            </a:r>
            <a:r>
              <a:rPr lang="ru-RU" dirty="0" err="1"/>
              <a:t>продуктів</a:t>
            </a:r>
            <a:r>
              <a:rPr lang="ru-RU" dirty="0"/>
              <a:t> спонтанного </a:t>
            </a:r>
            <a:r>
              <a:rPr lang="ru-RU" dirty="0" err="1"/>
              <a:t>розпаду</a:t>
            </a:r>
            <a:r>
              <a:rPr lang="ru-RU" dirty="0"/>
              <a:t> </a:t>
            </a:r>
            <a:r>
              <a:rPr lang="ru-RU" dirty="0" err="1"/>
              <a:t>радіоактивних</a:t>
            </a:r>
            <a:r>
              <a:rPr lang="ru-RU" dirty="0"/>
              <a:t> </a:t>
            </a:r>
            <a:r>
              <a:rPr lang="ru-RU" dirty="0" err="1"/>
              <a:t>ізотопів</a:t>
            </a:r>
            <a:r>
              <a:rPr lang="ru-RU" dirty="0"/>
              <a:t>, таких як </a:t>
            </a:r>
            <a:r>
              <a:rPr lang="ru-RU" dirty="0" err="1" smtClean="0"/>
              <a:t>радій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/>
              <a:t> </a:t>
            </a:r>
            <a:r>
              <a:rPr lang="ru-RU" dirty="0" err="1"/>
              <a:t>торій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емісії</a:t>
            </a:r>
            <a:r>
              <a:rPr lang="ru-RU" dirty="0"/>
              <a:t>, альфа-</a:t>
            </a:r>
            <a:r>
              <a:rPr lang="ru-RU" dirty="0" err="1"/>
              <a:t>розпад</a:t>
            </a:r>
            <a:r>
              <a:rPr lang="ru-RU" dirty="0"/>
              <a:t>, </a:t>
            </a:r>
            <a:r>
              <a:rPr lang="ru-RU" dirty="0" err="1"/>
              <a:t>трансформує</a:t>
            </a:r>
            <a:r>
              <a:rPr lang="ru-RU" dirty="0"/>
              <a:t> один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знижуючи</a:t>
            </a:r>
            <a:r>
              <a:rPr lang="ru-RU" dirty="0"/>
              <a:t> </a:t>
            </a:r>
            <a:r>
              <a:rPr lang="ru-RU" dirty="0" err="1" smtClean="0"/>
              <a:t>атомне</a:t>
            </a:r>
            <a:r>
              <a:rPr lang="ru-RU" dirty="0" smtClean="0"/>
              <a:t> </a:t>
            </a:r>
            <a:r>
              <a:rPr lang="ru-RU" dirty="0"/>
              <a:t>число на два та </a:t>
            </a:r>
            <a:r>
              <a:rPr lang="ru-RU" dirty="0" err="1" smtClean="0"/>
              <a:t>атомну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на </a:t>
            </a:r>
            <a:r>
              <a:rPr lang="ru-RU" dirty="0" err="1"/>
              <a:t>чотири</a:t>
            </a:r>
            <a:r>
              <a:rPr lang="ru-RU" dirty="0"/>
              <a:t>. Альфа-</a:t>
            </a:r>
            <a:r>
              <a:rPr lang="ru-RU" dirty="0" err="1"/>
              <a:t>розпад</a:t>
            </a:r>
            <a:r>
              <a:rPr lang="ru-RU" dirty="0"/>
              <a:t> 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явищу</a:t>
            </a:r>
            <a:r>
              <a:rPr lang="ru-RU" dirty="0"/>
              <a:t> квантового </a:t>
            </a:r>
            <a:r>
              <a:rPr lang="ru-RU" dirty="0" err="1"/>
              <a:t>тунелювання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5661248"/>
            <a:ext cx="410445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1716" y="1905000"/>
            <a:ext cx="5093926" cy="4678680"/>
          </a:xfrm>
        </p:spPr>
        <p:txBody>
          <a:bodyPr>
            <a:normAutofit/>
          </a:bodyPr>
          <a:lstStyle/>
          <a:p>
            <a:pPr>
              <a:buClr>
                <a:srgbClr val="652825"/>
              </a:buClr>
              <a:buFont typeface="Wingdings"/>
              <a:buChar char="§"/>
            </a:pPr>
            <a:r>
              <a:rPr lang="ru-RU" dirty="0"/>
              <a:t>Альфа-</a:t>
            </a:r>
            <a:r>
              <a:rPr lang="ru-RU" dirty="0" err="1"/>
              <a:t>частинка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заряд +2</a:t>
            </a:r>
            <a:r>
              <a:rPr lang="en-US" dirty="0"/>
              <a:t>e, </a:t>
            </a:r>
            <a:r>
              <a:rPr lang="ru-RU" dirty="0"/>
              <a:t>де </a:t>
            </a:r>
            <a:r>
              <a:rPr lang="en-US" dirty="0"/>
              <a:t>e — </a:t>
            </a:r>
            <a:r>
              <a:rPr lang="ru-RU" dirty="0"/>
              <a:t>заряд </a:t>
            </a:r>
            <a:r>
              <a:rPr lang="ru-RU" dirty="0" err="1"/>
              <a:t>електрона</a:t>
            </a:r>
            <a:r>
              <a:rPr lang="ru-RU" dirty="0"/>
              <a:t> і 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 3.72738 </a:t>
            </a:r>
            <a:r>
              <a:rPr lang="ru-RU" dirty="0" err="1"/>
              <a:t>ГеВ</a:t>
            </a:r>
            <a:r>
              <a:rPr lang="ru-RU" dirty="0"/>
              <a:t>. </a:t>
            </a:r>
            <a:r>
              <a:rPr lang="ru-RU" dirty="0" err="1"/>
              <a:t>Кінетична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альфа-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альфа-</a:t>
            </a:r>
            <a:r>
              <a:rPr lang="ru-RU" dirty="0" err="1"/>
              <a:t>розпаду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становить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МеВ</a:t>
            </a:r>
            <a:r>
              <a:rPr lang="ru-RU" dirty="0"/>
              <a:t>. При </a:t>
            </a:r>
            <a:r>
              <a:rPr lang="ru-RU" dirty="0" err="1"/>
              <a:t>зіткненнях</a:t>
            </a:r>
            <a:r>
              <a:rPr lang="ru-RU" dirty="0"/>
              <a:t> з атомами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новоутворена</a:t>
            </a:r>
            <a:r>
              <a:rPr lang="ru-RU" dirty="0"/>
              <a:t> альфа-</a:t>
            </a:r>
            <a:r>
              <a:rPr lang="ru-RU" dirty="0" err="1"/>
              <a:t>частинка</a:t>
            </a:r>
            <a:r>
              <a:rPr lang="ru-RU" dirty="0"/>
              <a:t> </a:t>
            </a:r>
            <a:r>
              <a:rPr lang="ru-RU" dirty="0" err="1"/>
              <a:t>сповільнюється</a:t>
            </a:r>
            <a:r>
              <a:rPr lang="ru-RU" dirty="0"/>
              <a:t>, і, </a:t>
            </a:r>
            <a:r>
              <a:rPr lang="ru-RU" dirty="0" err="1"/>
              <a:t>врешті-решт</a:t>
            </a:r>
            <a:r>
              <a:rPr lang="ru-RU" dirty="0"/>
              <a:t>, </a:t>
            </a:r>
            <a:r>
              <a:rPr lang="ru-RU" dirty="0" err="1"/>
              <a:t>приєднує</a:t>
            </a:r>
            <a:r>
              <a:rPr lang="ru-RU" dirty="0"/>
              <a:t> до себе два </a:t>
            </a:r>
            <a:r>
              <a:rPr lang="ru-RU" dirty="0" err="1"/>
              <a:t>електрони</a:t>
            </a:r>
            <a:r>
              <a:rPr lang="ru-RU" dirty="0"/>
              <a:t>, </a:t>
            </a:r>
            <a:r>
              <a:rPr lang="ru-RU" dirty="0" err="1"/>
              <a:t>перетворюючись</a:t>
            </a:r>
            <a:r>
              <a:rPr lang="ru-RU" dirty="0"/>
              <a:t> на </a:t>
            </a:r>
            <a:r>
              <a:rPr lang="ru-RU" dirty="0" err="1"/>
              <a:t>нейтральний</a:t>
            </a:r>
            <a:r>
              <a:rPr lang="ru-RU" dirty="0"/>
              <a:t> атом </a:t>
            </a:r>
            <a:r>
              <a:rPr lang="ru-RU" dirty="0" err="1"/>
              <a:t>гелію</a:t>
            </a:r>
            <a:r>
              <a:rPr lang="ru-RU" dirty="0"/>
              <a:t>.</a:t>
            </a: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86" y="1988840"/>
            <a:ext cx="6141858" cy="4176464"/>
          </a:xfrm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5779" y="1994519"/>
            <a:ext cx="3672409" cy="397956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Альфа-</a:t>
            </a:r>
            <a:r>
              <a:rPr lang="ru-RU" sz="2400" b="1" dirty="0" err="1" smtClean="0"/>
              <a:t>випромінювання</a:t>
            </a:r>
            <a:r>
              <a:rPr lang="ru-RU" sz="2400" dirty="0"/>
              <a:t> - </a:t>
            </a:r>
            <a:r>
              <a:rPr lang="ru-RU" sz="2400" dirty="0" err="1"/>
              <a:t>корпускулярне</a:t>
            </a:r>
            <a:r>
              <a:rPr lang="ru-RU" sz="2400" dirty="0"/>
              <a:t> </a:t>
            </a:r>
            <a:r>
              <a:rPr lang="ru-RU" sz="2400" dirty="0" err="1"/>
              <a:t>іонізуюче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, яке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smtClean="0"/>
              <a:t>альфа-</a:t>
            </a:r>
            <a:r>
              <a:rPr lang="ru-RU" sz="2400" dirty="0" err="1" smtClean="0"/>
              <a:t>часток</a:t>
            </a:r>
            <a:r>
              <a:rPr lang="ru-RU" sz="2400" dirty="0" smtClean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випромінюються</a:t>
            </a:r>
            <a:r>
              <a:rPr lang="ru-RU" sz="2400" dirty="0"/>
              <a:t> при </a:t>
            </a:r>
            <a:r>
              <a:rPr lang="ru-RU" sz="2400" dirty="0" err="1"/>
              <a:t>радіоактивному</a:t>
            </a:r>
            <a:r>
              <a:rPr lang="ru-RU" sz="2400" dirty="0"/>
              <a:t> </a:t>
            </a:r>
            <a:r>
              <a:rPr lang="ru-RU" sz="2400" dirty="0" err="1"/>
              <a:t>розпаді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при </a:t>
            </a:r>
            <a:r>
              <a:rPr lang="ru-RU" sz="2400" dirty="0" err="1"/>
              <a:t>ядерних</a:t>
            </a:r>
            <a:r>
              <a:rPr lang="ru-RU" sz="2400" dirty="0"/>
              <a:t> </a:t>
            </a:r>
            <a:r>
              <a:rPr lang="ru-RU" sz="2400" dirty="0" err="1"/>
              <a:t>реакціях</a:t>
            </a:r>
            <a:r>
              <a:rPr lang="ru-RU" sz="2400" dirty="0"/>
              <a:t>, </a:t>
            </a:r>
            <a:r>
              <a:rPr lang="ru-RU" sz="2400" dirty="0" err="1"/>
              <a:t>перетвореннях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041726"/>
            <a:ext cx="5832648" cy="3979562"/>
          </a:xfrm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0</TotalTime>
  <Words>31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Wingdings</vt:lpstr>
      <vt:lpstr>Earthtones_16x9</vt:lpstr>
      <vt:lpstr>Альфа-випромінювання</vt:lpstr>
      <vt:lpstr>Іонізаційна радіація</vt:lpstr>
      <vt:lpstr>Типи радіацій</vt:lpstr>
      <vt:lpstr>Альфа-частинки</vt:lpstr>
      <vt:lpstr>Презентация PowerPoint</vt:lpstr>
      <vt:lpstr>Альфа-випромінювання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2014-04-14T14:31:33Z</dcterms:created>
  <dcterms:modified xsi:type="dcterms:W3CDTF">2014-04-14T15:10:27Z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