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97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6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2" r:id="rId38"/>
    <p:sldId id="299" r:id="rId39"/>
    <p:sldId id="294" r:id="rId40"/>
    <p:sldId id="300" r:id="rId41"/>
    <p:sldId id="301" r:id="rId42"/>
    <p:sldId id="295" r:id="rId43"/>
    <p:sldId id="298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75" d="100"/>
          <a:sy n="75" d="100"/>
        </p:scale>
        <p:origin x="12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Химия\Him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836712"/>
            <a:ext cx="58326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636912"/>
            <a:ext cx="504056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8B83AB-A322-4C39-B0CF-8BAB813B8653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EB9549-55AB-4CD9-9041-9B9D97CFAB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8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1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Химия\Himia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63713" y="1600200"/>
            <a:ext cx="6923087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515225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A6A6A6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A6A6A6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5110" y="1916832"/>
            <a:ext cx="84916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6000" b="1" dirty="0" err="1" smtClean="0">
                <a:ln w="31550" cmpd="sng">
                  <a:gradFill>
                    <a:gsLst>
                      <a:gs pos="25000">
                        <a:srgbClr val="56C5FF">
                          <a:shade val="25000"/>
                          <a:satMod val="190000"/>
                        </a:srgbClr>
                      </a:gs>
                      <a:gs pos="80000">
                        <a:srgbClr val="56C5FF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56C5FF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Алкани</a:t>
            </a:r>
            <a:r>
              <a:rPr lang="ru-RU" sz="6000" b="1" dirty="0" smtClean="0">
                <a:ln w="31550" cmpd="sng">
                  <a:gradFill>
                    <a:gsLst>
                      <a:gs pos="25000">
                        <a:srgbClr val="56C5FF">
                          <a:shade val="25000"/>
                          <a:satMod val="190000"/>
                        </a:srgbClr>
                      </a:gs>
                      <a:gs pos="80000">
                        <a:srgbClr val="56C5FF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56C5FF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b="1" dirty="0" err="1" smtClean="0">
                <a:ln w="31550" cmpd="sng">
                  <a:gradFill>
                    <a:gsLst>
                      <a:gs pos="25000">
                        <a:srgbClr val="56C5FF">
                          <a:shade val="25000"/>
                          <a:satMod val="190000"/>
                        </a:srgbClr>
                      </a:gs>
                      <a:gs pos="80000">
                        <a:srgbClr val="56C5FF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56C5FF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алкени</a:t>
            </a:r>
            <a:r>
              <a:rPr lang="ru-RU" sz="6000" b="1" dirty="0" smtClean="0">
                <a:ln w="31550" cmpd="sng">
                  <a:gradFill>
                    <a:gsLst>
                      <a:gs pos="25000">
                        <a:srgbClr val="56C5FF">
                          <a:shade val="25000"/>
                          <a:satMod val="190000"/>
                        </a:srgbClr>
                      </a:gs>
                      <a:gs pos="80000">
                        <a:srgbClr val="56C5FF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56C5FF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b="1" dirty="0" err="1" smtClean="0">
                <a:ln w="31550" cmpd="sng">
                  <a:gradFill>
                    <a:gsLst>
                      <a:gs pos="25000">
                        <a:srgbClr val="56C5FF">
                          <a:shade val="25000"/>
                          <a:satMod val="190000"/>
                        </a:srgbClr>
                      </a:gs>
                      <a:gs pos="80000">
                        <a:srgbClr val="56C5FF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56C5FF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алкіни</a:t>
            </a:r>
            <a:endParaRPr lang="ru-RU" sz="6000" b="1" dirty="0">
              <a:ln w="31550" cmpd="sng">
                <a:gradFill>
                  <a:gsLst>
                    <a:gs pos="25000">
                      <a:srgbClr val="56C5FF">
                        <a:shade val="25000"/>
                        <a:satMod val="190000"/>
                      </a:srgbClr>
                    </a:gs>
                    <a:gs pos="80000">
                      <a:srgbClr val="56C5FF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rgbClr val="56C5FF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4952" y="47251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err="1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Презентацію</a:t>
            </a:r>
            <a:r>
              <a:rPr lang="ru-RU" sz="24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підготувала</a:t>
            </a:r>
            <a:endParaRPr lang="ru-RU" sz="2400" b="1" dirty="0" smtClean="0">
              <a:ln w="9525">
                <a:solidFill>
                  <a:schemeClr val="tx2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учениця</a:t>
            </a:r>
            <a:r>
              <a:rPr lang="ru-RU" sz="24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11-А </a:t>
            </a:r>
            <a:r>
              <a:rPr lang="ru-RU" sz="2400" b="1" dirty="0" err="1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класу</a:t>
            </a:r>
            <a:endParaRPr lang="ru-RU" sz="2400" b="1" dirty="0" smtClean="0">
              <a:ln w="9525">
                <a:solidFill>
                  <a:schemeClr val="tx2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Трачук Олеся</a:t>
            </a:r>
            <a:endParaRPr lang="uk-UA" sz="2400" b="1" dirty="0">
              <a:ln w="9525">
                <a:solidFill>
                  <a:schemeClr val="tx2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63713" y="1125538"/>
                <a:ext cx="7067115" cy="5543550"/>
              </a:xfrm>
            </p:spPr>
            <p:txBody>
              <a:bodyPr/>
              <a:lstStyle/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Алкани доволі поширені в природі.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промисловості переважну більшість алканів добувають фракційною перегонкою нафтопродуктів і газового конденсату, який утворюється під час очищення природного газу. Метан у промисловості можна отримати також за реакцією між воднем і графітом при 500</a:t>
                </a:r>
                <a:r>
                  <a:rPr lang="uk-UA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за наявності каталізатора (нікелю):</a:t>
                </a:r>
                <a:endPara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2400" i="1" dirty="0"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CH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Синтезом із водню і карбон (ІІ) оксиду, які входять до складу водяного газу: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0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713" y="1125538"/>
                <a:ext cx="7067115" cy="5543550"/>
              </a:xfrm>
              <a:blipFill rotWithShape="0">
                <a:blip r:embed="rId3"/>
                <a:stretch>
                  <a:fillRect l="-1293" t="-880" r="-12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9684" y="116632"/>
            <a:ext cx="7211144" cy="720725"/>
          </a:xfrm>
        </p:spPr>
        <p:txBody>
          <a:bodyPr/>
          <a:lstStyle/>
          <a:p>
            <a:r>
              <a:rPr lang="ru-RU" b="1" cap="none" spc="0" dirty="0" err="1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b="1" cap="none" spc="0" dirty="0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none" spc="0" dirty="0" err="1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добування</a:t>
            </a:r>
            <a:r>
              <a:rPr lang="ru-RU" b="1" cap="none" spc="0" dirty="0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none" spc="0" dirty="0" err="1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алканів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64688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220072" y="4332244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0072" y="3962912"/>
            <a:ext cx="55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Ni</a:t>
            </a:r>
            <a:endParaRPr lang="ru-RU" i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037457" y="5373216"/>
            <a:ext cx="3652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37457" y="503001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51646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5" grpId="0"/>
      <p:bldP spid="6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763713" y="1125538"/>
            <a:ext cx="6923087" cy="554355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лабораторних умовах метан добувають взаємодією алюміній карбіду з водою </a:t>
            </a:r>
            <a:r>
              <a:rPr lang="uk-UA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нагріванням суміші натрій ацетату з натрій гідроксидом </a:t>
            </a:r>
            <a:r>
              <a:rPr lang="uk-UA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(б)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uk-UA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4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+ 12H</a:t>
            </a:r>
            <a:r>
              <a:rPr lang="en-US" sz="24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     4Al(OH)</a:t>
            </a:r>
            <a:r>
              <a:rPr lang="en-US" sz="24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+ 3CH</a:t>
            </a:r>
            <a:r>
              <a:rPr lang="en-US" sz="24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uk-UA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COONa + NaOH       Na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CH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(б)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 алкани можна отримати взаємодією металічного натрію з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моногалогенпохідними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алканів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(реакція </a:t>
            </a:r>
            <a:r>
              <a:rPr lang="uk-UA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Вюрца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C–CH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–Br +2Na      H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C–CH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–CH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–CH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+ 2NaBr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788024" y="2924944"/>
            <a:ext cx="3652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382867" y="3373282"/>
            <a:ext cx="3652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82867" y="3030085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endParaRPr lang="ru-RU" i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494802" y="4953105"/>
            <a:ext cx="3652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94802" y="458377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199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619685" y="1125538"/>
            <a:ext cx="7211144" cy="554355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молекулах алканів є лише неполярні й доволі міцні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-зв’язки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C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– H.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сполуки малоактивні в хімічних реакціях. Однак за жорстких умов (висока температура, підвищений тиск, ультрафіолетове опромінення тощо) ці сполуки можуть вступати в деякі реакції:</a:t>
            </a:r>
          </a:p>
          <a:p>
            <a:pPr marL="457200" indent="-457200" algn="just">
              <a:buAutoNum type="arabicPeriod"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повне окиснення  (горіння):</a:t>
            </a:r>
          </a:p>
          <a:p>
            <a:pPr marL="0" indent="0" algn="ctr">
              <a:buNone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C–CH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+ 7O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4CO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+ 6H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uk-UA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часткове окиснення (каталітичне окиснення):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C–(CH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–CH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суміш </a:t>
            </a:r>
            <a:r>
              <a:rPr lang="uk-UA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оксигеновмісних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endParaRPr lang="uk-UA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розкладання: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CH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2C + 3H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24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9684" y="116632"/>
            <a:ext cx="7416812" cy="720725"/>
          </a:xfrm>
        </p:spPr>
        <p:txBody>
          <a:bodyPr/>
          <a:lstStyle/>
          <a:p>
            <a:r>
              <a:rPr lang="uk-UA" b="1" dirty="0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властивості алканів</a:t>
            </a:r>
            <a:endParaRPr lang="ru-RU" dirty="0" smtClean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220072" y="4032344"/>
            <a:ext cx="3935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213670" y="5814556"/>
            <a:ext cx="2681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00552" y="5491390"/>
            <a:ext cx="29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endParaRPr lang="ru-RU" i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211960" y="4941168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88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  <p:bldP spid="5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763713" y="1125538"/>
            <a:ext cx="6923087" cy="5543550"/>
          </a:xfrm>
        </p:spPr>
        <p:txBody>
          <a:bodyPr/>
          <a:lstStyle/>
          <a:p>
            <a:pPr marL="0" lvl="0" indent="0" algn="just">
              <a:buNone/>
            </a:pPr>
            <a:r>
              <a:rPr lang="uk-UA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заміщення</a:t>
            </a:r>
            <a:r>
              <a:rPr lang="uk-UA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CH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uk-U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HONO</a:t>
            </a:r>
            <a:r>
              <a:rPr lang="en-US" sz="24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</a:t>
            </a:r>
            <a:r>
              <a:rPr lang="en-US" sz="24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–NO</a:t>
            </a:r>
            <a:r>
              <a:rPr lang="en-US" sz="24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4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uk-UA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uk-UA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ізомеризація</a:t>
            </a:r>
            <a:r>
              <a:rPr lang="uk-UA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– CH</a:t>
            </a:r>
            <a:r>
              <a:rPr lang="en-US" sz="24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CH</a:t>
            </a:r>
            <a:r>
              <a:rPr lang="en-US" sz="24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CH</a:t>
            </a:r>
            <a:r>
              <a:rPr lang="en-US" sz="24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H</a:t>
            </a:r>
            <a:r>
              <a:rPr lang="en-US" sz="24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– CH – CH</a:t>
            </a:r>
            <a:r>
              <a:rPr lang="en-US" sz="24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3600000" lv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 I</a:t>
            </a:r>
            <a:endParaRPr lang="en-US" sz="28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3600000" lvl="0" indent="0" algn="ctr">
              <a:spcBef>
                <a:spcPts val="0"/>
              </a:spcBef>
              <a:buNone/>
            </a:pP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CH</a:t>
            </a:r>
            <a:r>
              <a:rPr lang="en-US" sz="24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3600000" lvl="0" indent="0" algn="ctr">
              <a:buNone/>
            </a:pPr>
            <a:endParaRPr lang="en-US" sz="2400" i="1" baseline="-25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357373" y="3104380"/>
            <a:ext cx="762201" cy="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57373" y="273476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t/AlCl</a:t>
            </a:r>
            <a:r>
              <a:rPr lang="en-US" i="1" baseline="-25000" dirty="0" smtClean="0"/>
              <a:t>3</a:t>
            </a:r>
            <a:endParaRPr lang="ru-RU" i="1" baseline="-250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945158" y="2269617"/>
            <a:ext cx="2681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32040" y="1946451"/>
            <a:ext cx="29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endParaRPr lang="ru-RU" i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676646" y="1807950"/>
            <a:ext cx="4714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63528" y="1484784"/>
            <a:ext cx="48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hv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14494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Объект 1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24808532"/>
                  </p:ext>
                </p:extLst>
              </p:nvPr>
            </p:nvGraphicFramePr>
            <p:xfrm>
              <a:off x="1763688" y="980728"/>
              <a:ext cx="7056784" cy="4264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101"/>
                    <a:gridCol w="1872208"/>
                    <a:gridCol w="1008112"/>
                    <a:gridCol w="936104"/>
                    <a:gridCol w="792088"/>
                    <a:gridCol w="1584171"/>
                  </a:tblGrid>
                  <a:tr h="40552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Формула</a:t>
                          </a:r>
                          <a:endParaRPr lang="ru-RU" sz="1400" dirty="0"/>
                        </a:p>
                      </a:txBody>
                      <a:tcPr anchor="ctr">
                        <a:lnB w="38100" cmpd="sng"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Назва</a:t>
                          </a:r>
                          <a:endParaRPr lang="ru-RU" sz="14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Температура, </a:t>
                          </a:r>
                          <a:r>
                            <a:rPr lang="uk-UA" sz="1400" baseline="30000" dirty="0" err="1" smtClean="0"/>
                            <a:t>о</a:t>
                          </a:r>
                          <a:r>
                            <a:rPr lang="uk-UA" sz="1400" baseline="0" dirty="0" err="1" smtClean="0"/>
                            <a:t>С</a:t>
                          </a:r>
                          <a:endParaRPr lang="ru-RU" sz="1400" baseline="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Агрегатний</a:t>
                          </a:r>
                          <a:r>
                            <a:rPr lang="uk-UA" sz="1400" baseline="0" dirty="0" smtClean="0"/>
                            <a:t> стан</a:t>
                          </a:r>
                          <a:endParaRPr lang="ru-RU" sz="1400" dirty="0"/>
                        </a:p>
                      </a:txBody>
                      <a:tcPr anchor="ctr"/>
                    </a:tc>
                  </a:tr>
                  <a:tr h="745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Моле-</a:t>
                          </a:r>
                          <a:r>
                            <a:rPr lang="uk-UA" sz="1400" dirty="0" err="1" smtClean="0"/>
                            <a:t>кулярна</a:t>
                          </a:r>
                          <a:endParaRPr lang="ru-RU" sz="1400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Скорочена структурна</a:t>
                          </a:r>
                          <a:endParaRPr lang="ru-RU" sz="1400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/>
                            <a:t>Плавле-ння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кипіння</a:t>
                          </a:r>
                          <a:endParaRPr lang="ru-RU" sz="1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Метан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-182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-162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газ</a:t>
                          </a:r>
                          <a:endParaRPr lang="ru-RU" sz="1400" dirty="0"/>
                        </a:p>
                      </a:txBody>
                      <a:tcPr anchor="ctr"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Етан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-183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-89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газ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Пропан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-187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-42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газ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uk-UA" sz="1400" b="0" i="1" baseline="-25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Бутан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-138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-0,5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газ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uk-UA" sz="1400" b="0" i="1" baseline="-250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Пентан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-130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+36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рідина</a:t>
                          </a:r>
                          <a:endParaRPr lang="ru-RU" sz="1400" dirty="0"/>
                        </a:p>
                      </a:txBody>
                      <a:tcPr anchor="ctr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uk-UA" sz="1400" b="0" i="1" baseline="-2500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Гексан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-95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+69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smtClean="0"/>
                            <a:t>рідина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276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uk-UA" sz="1400" b="0" i="1" baseline="-2500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Гептан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-91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+98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smtClean="0"/>
                            <a:t>рідина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2594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uk-UA" sz="1400" b="0" i="1" baseline="-2500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Октан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-57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+126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рідина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3146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uk-UA" sz="1400" b="0" i="1" baseline="-2500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Нонан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-54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+151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рідина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2327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uk-UA" sz="1400" b="0" i="1" baseline="-2500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Декан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-30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+174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рідина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Объект 1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24808532"/>
                  </p:ext>
                </p:extLst>
              </p:nvPr>
            </p:nvGraphicFramePr>
            <p:xfrm>
              <a:off x="1763688" y="980728"/>
              <a:ext cx="7056784" cy="4264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101"/>
                    <a:gridCol w="1872208"/>
                    <a:gridCol w="1008112"/>
                    <a:gridCol w="936104"/>
                    <a:gridCol w="792088"/>
                    <a:gridCol w="1584171"/>
                  </a:tblGrid>
                  <a:tr h="40552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Формула</a:t>
                          </a:r>
                          <a:endParaRPr lang="ru-RU" sz="1400" dirty="0"/>
                        </a:p>
                      </a:txBody>
                      <a:tcPr anchor="ctr">
                        <a:lnB w="38100" cmpd="sng"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Назва</a:t>
                          </a:r>
                          <a:endParaRPr lang="ru-RU" sz="14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Температура, </a:t>
                          </a:r>
                          <a:r>
                            <a:rPr lang="uk-UA" sz="1400" baseline="30000" dirty="0" err="1" smtClean="0"/>
                            <a:t>о</a:t>
                          </a:r>
                          <a:r>
                            <a:rPr lang="uk-UA" sz="1400" baseline="0" dirty="0" err="1" smtClean="0"/>
                            <a:t>С</a:t>
                          </a:r>
                          <a:endParaRPr lang="ru-RU" sz="1400" baseline="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Агрегатний</a:t>
                          </a:r>
                          <a:r>
                            <a:rPr lang="uk-UA" sz="1400" baseline="0" dirty="0" smtClean="0"/>
                            <a:t> стан</a:t>
                          </a:r>
                          <a:endParaRPr lang="ru-RU" sz="1400" dirty="0"/>
                        </a:p>
                      </a:txBody>
                      <a:tcPr anchor="ctr"/>
                    </a:tc>
                  </a:tr>
                  <a:tr h="745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Моле-</a:t>
                          </a:r>
                          <a:r>
                            <a:rPr lang="uk-UA" sz="1400" dirty="0" err="1" smtClean="0"/>
                            <a:t>кулярна</a:t>
                          </a:r>
                          <a:endParaRPr lang="ru-RU" sz="1400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Скорочена структурна</a:t>
                          </a:r>
                          <a:endParaRPr lang="ru-RU" sz="1400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/>
                            <a:t>Плавле-ння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кипіння</a:t>
                          </a:r>
                          <a:endParaRPr lang="ru-RU" sz="1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04" t="-380000" r="-719014" b="-9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580" t="-380000" r="-232573" b="-9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Метан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-182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-162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газ</a:t>
                          </a:r>
                          <a:endParaRPr lang="ru-RU" sz="1400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04" t="-480000" r="-719014" b="-8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580" t="-480000" r="-232573" b="-8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Етан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-183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-89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газ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04" t="-568627" r="-719014" b="-7274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580" t="-568627" r="-232573" b="-7274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Пропан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-187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-42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газ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04" t="-682000" r="-719014" b="-64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580" t="-682000" r="-232573" b="-64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Бутан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-138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-0,5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газ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04" t="-782000" r="-719014" b="-54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580" t="-782000" r="-232573" b="-54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Пентан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-130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+36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рідина</a:t>
                          </a:r>
                          <a:endParaRPr lang="ru-RU" sz="1400" dirty="0"/>
                        </a:p>
                      </a:txBody>
                      <a:tcPr anchor="ctr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04" t="-747458" r="-719014" b="-359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580" t="-747458" r="-232573" b="-359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Гексан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-95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+69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smtClean="0"/>
                            <a:t>рідина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04" t="-1000000" r="-719014" b="-3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580" t="-1000000" r="-232573" b="-3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Гептан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-91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+98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smtClean="0"/>
                            <a:t>рідина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04" t="-1100000" r="-719014" b="-2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580" t="-1100000" r="-232573" b="-2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Октан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-57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+126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рідина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31467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04" t="-1153846" r="-719014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580" t="-1153846" r="-232573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Нонан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-54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+151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рідина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04" t="-1304000" r="-719014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580" t="-1304000" r="-232573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Декан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-30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+174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рідина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19684" y="116632"/>
            <a:ext cx="7524316" cy="720725"/>
          </a:xfrm>
        </p:spPr>
        <p:txBody>
          <a:bodyPr/>
          <a:lstStyle/>
          <a:p>
            <a:r>
              <a:rPr lang="uk-UA" b="1" dirty="0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властивості алканів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5265308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гомологічного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гази,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складу молекул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20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Карбону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758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97821" y="91530"/>
            <a:ext cx="5726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b="1" dirty="0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</a:t>
            </a:r>
            <a:r>
              <a:rPr lang="ru-RU" sz="4400" b="1" dirty="0" err="1" smtClean="0">
                <a:ln w="24500" cmpd="dbl">
                  <a:solidFill>
                    <a:srgbClr val="1F497D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8064A2">
                    <a:lumMod val="60000"/>
                    <a:lumOff val="4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алканів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952501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Алкани широко використовують у різних галузях промисловості і сільського господарства. Метан є сировиною для отримання багатьох хімічних продуктів, паливом на підприємствах і в побуті. З вищих алканів добувають ароматичні вуглеводні, застосовують як паливо для двигунів внутрішнього згорання (бензини), для дизельних двигунів (солярові масла), реактивних двигунів (гас). Насичені вуглеводні – добрі розчинники жирів і деяких інших органічних речовин.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0913961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00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63713" y="1125538"/>
                <a:ext cx="6923087" cy="5543550"/>
              </a:xfrm>
            </p:spPr>
            <p:txBody>
              <a:bodyPr/>
              <a:lstStyle/>
              <a:p>
                <a:pPr marL="0" indent="0" algn="just">
                  <a:buNone/>
                </a:pP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Алкени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 ненасичені вуглеводні, в молекулах яких є один подвійний зв’язок. Гомологічний ряд </a:t>
                </a:r>
                <a:r>
                  <a:rPr lang="uk-UA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алкенів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має загальну формулу: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00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713" y="1125538"/>
                <a:ext cx="6923087" cy="5543550"/>
              </a:xfrm>
              <a:blipFill rotWithShape="0">
                <a:blip r:embed="rId3"/>
                <a:stretch>
                  <a:fillRect l="-1761" r="-176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812016" y="-94679"/>
            <a:ext cx="28264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ln w="31550" cmpd="sng">
                  <a:gradFill>
                    <a:gsLst>
                      <a:gs pos="25000">
                        <a:srgbClr val="56C5FF">
                          <a:shade val="25000"/>
                          <a:satMod val="190000"/>
                        </a:srgbClr>
                      </a:gs>
                      <a:gs pos="80000">
                        <a:srgbClr val="56C5FF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56C5FF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28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0"/>
            <a:ext cx="69230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 err="1">
                <a:ln w="24500" cmpd="dbl">
                  <a:solidFill>
                    <a:srgbClr val="1F497D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8064A2">
                    <a:lumMod val="60000"/>
                    <a:lumOff val="4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Гомологічний</a:t>
            </a:r>
            <a:r>
              <a:rPr lang="ru-RU" sz="4400" b="1" dirty="0">
                <a:ln w="24500" cmpd="dbl">
                  <a:solidFill>
                    <a:srgbClr val="1F497D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8064A2">
                    <a:lumMod val="60000"/>
                    <a:lumOff val="4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sz="4400" b="1" dirty="0" err="1">
                <a:ln w="24500" cmpd="dbl">
                  <a:solidFill>
                    <a:srgbClr val="1F497D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8064A2">
                    <a:lumMod val="60000"/>
                    <a:lumOff val="4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алкенів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1286876"/>
                  </p:ext>
                </p:extLst>
              </p:nvPr>
            </p:nvGraphicFramePr>
            <p:xfrm>
              <a:off x="2267744" y="1340768"/>
              <a:ext cx="5976664" cy="37457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9236"/>
                    <a:gridCol w="2988328"/>
                    <a:gridCol w="1609100"/>
                  </a:tblGrid>
                  <a:tr h="479309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Формула</a:t>
                          </a:r>
                          <a:endParaRPr lang="ru-RU" sz="1400" dirty="0"/>
                        </a:p>
                      </a:txBody>
                      <a:tcPr anchor="ctr">
                        <a:lnB w="38100" cmpd="sng"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Назва</a:t>
                          </a:r>
                          <a:endParaRPr lang="ru-RU" sz="1400" dirty="0"/>
                        </a:p>
                      </a:txBody>
                      <a:tcPr anchor="ctr"/>
                    </a:tc>
                  </a:tr>
                  <a:tr h="881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Молекулярна</a:t>
                          </a:r>
                          <a:endParaRPr lang="ru-RU" sz="1400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Скорочена структурна</a:t>
                          </a:r>
                          <a:endParaRPr lang="ru-RU" sz="1400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Етен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Пропен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uk-UA" sz="1400" b="0" i="1" baseline="-25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Бут-1-ен</a:t>
                          </a: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uk-UA" sz="1400" b="0" i="1" baseline="-250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цис-Бут-2-ен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транс-Бут-2-ен</a:t>
                          </a:r>
                          <a:endParaRPr lang="ru-RU" sz="14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4255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uk-UA" sz="1400" b="0" i="1" baseline="-2500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Пент-1-ен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uk-UA" sz="1400" b="0" i="1" baseline="-2500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Гекс-1-ен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1286876"/>
                  </p:ext>
                </p:extLst>
              </p:nvPr>
            </p:nvGraphicFramePr>
            <p:xfrm>
              <a:off x="2267744" y="1340768"/>
              <a:ext cx="5976664" cy="37457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9236"/>
                    <a:gridCol w="2988328"/>
                    <a:gridCol w="1609100"/>
                  </a:tblGrid>
                  <a:tr h="479309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Формула</a:t>
                          </a:r>
                          <a:endParaRPr lang="ru-RU" sz="1400" dirty="0"/>
                        </a:p>
                      </a:txBody>
                      <a:tcPr anchor="ctr">
                        <a:lnB w="38100" cmpd="sng"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Назва</a:t>
                          </a:r>
                          <a:endParaRPr lang="ru-RU" sz="1400" dirty="0"/>
                        </a:p>
                      </a:txBody>
                      <a:tcPr anchor="ctr"/>
                    </a:tc>
                  </a:tr>
                  <a:tr h="881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Молекулярна</a:t>
                          </a:r>
                          <a:endParaRPr lang="ru-RU" sz="1400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Скорочена структурна</a:t>
                          </a:r>
                          <a:endParaRPr lang="ru-RU" sz="1400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885" t="-381356" r="-335841" b="-572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436" t="-381356" r="-54582" b="-572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Етен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885" t="-481356" r="-335841" b="-472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436" t="-481356" r="-54582" b="-472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Пропен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885" t="-571667" r="-335841" b="-3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436" t="-571667" r="-54582" b="-3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Бут-1-ен</a:t>
                          </a:r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885" t="-474118" r="-335841" b="-15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436" t="-474118" r="-54582" b="-15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цис-Бут-2-ен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транс-Бут-2-ен</a:t>
                          </a:r>
                          <a:endParaRPr lang="ru-RU" sz="14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4255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885" t="-697143" r="-335841" b="-9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436" t="-697143" r="-54582" b="-9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Пент-1-ен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885" t="-945763" r="-335841" b="-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436" t="-945763" r="-54582" b="-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Гекс-1-ен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104270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763713" y="1125538"/>
            <a:ext cx="6923087" cy="55435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алкенах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нерозгалуженим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карбоновим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Карбону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ближче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(-ин).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розгалужених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алкенах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не буде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найдовшим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 атома Карбону,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Номер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02036" y="-21401"/>
            <a:ext cx="6246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ln w="24500" cmpd="dbl">
                  <a:solidFill>
                    <a:srgbClr val="1F497D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8064A2">
                    <a:lumMod val="60000"/>
                    <a:lumOff val="4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</a:t>
            </a:r>
            <a:r>
              <a:rPr lang="ru-RU" sz="4400" b="1" dirty="0" err="1" smtClean="0">
                <a:ln w="24500" cmpd="dbl">
                  <a:solidFill>
                    <a:srgbClr val="1F497D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8064A2">
                    <a:lumMod val="60000"/>
                    <a:lumOff val="4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алкенів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654834"/>
            <a:ext cx="2509494" cy="101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4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64743" y="91529"/>
            <a:ext cx="6321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24500" cmpd="dbl">
                  <a:solidFill>
                    <a:srgbClr val="1F497D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8064A2">
                    <a:lumMod val="60000"/>
                    <a:lumOff val="4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молекул </a:t>
            </a:r>
            <a:r>
              <a:rPr lang="ru-RU" sz="4400" b="1" dirty="0" err="1" smtClean="0">
                <a:ln w="24500" cmpd="dbl">
                  <a:solidFill>
                    <a:srgbClr val="1F497D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8064A2">
                    <a:lumMod val="60000"/>
                    <a:lumOff val="4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алкенів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6256" y="952499"/>
            <a:ext cx="70962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Характерна риса будови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алкенів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наявність в молекулі одного подвійного карбон-карбонового  зв'язку. Подвійний зв'язок утвориться за допомогою двох пар узагальнених електронів (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чьотирьох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-електронний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зв'язок). Карбонові  атоми, зв'язані подвійним зв'язком, знаходяться в стані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sр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-гібридизації, кожний з них утворює три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-зв'язки, що лежать в одній площині під кутом 120°. Негібридизовані орбіталі </a:t>
            </a:r>
            <a:r>
              <a:rPr lang="uk-UA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-електронів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розташовані перпендикулярно до площини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-зв'язків і паралельно один одному і внаслідок «бічного» перекривання утворюють другий зв'язок, який називається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-зв'язком. Електронна хмара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-зв'язку частково розташована над площиною, а частково під площиною, у якій лежать атоми. Таким чином, подвійний зв'язок являє собою сполучення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-зв'язків. Бічне перекривання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негібридизованних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-орбіталей, що утворюють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-зв'язок, зближує атоми Карбону і відстань між ними стає коротшою – довжина подвійного С=С-зв'язку 0,133 нм (довжина простого С-С-зв'язку 0,154 нм). Схема розташування атомів і зв'язків у молекулі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етилену: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923" y="5575197"/>
            <a:ext cx="5943557" cy="106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2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63713" y="1125538"/>
                <a:ext cx="6923087" cy="5543550"/>
              </a:xfrm>
            </p:spPr>
            <p:txBody>
              <a:bodyPr/>
              <a:lstStyle/>
              <a:p>
                <a:pPr marL="0" indent="0" algn="just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Алкани – це насичені вуглеводні з відкритим карбоновим ланцюгом.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Вони утворюють гомологічний ряд із загальною формулою: 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dirty="0" smtClean="0"/>
              </a:p>
            </p:txBody>
          </p:sp>
        </mc:Choice>
        <mc:Fallback xmlns="">
          <p:sp>
            <p:nvSpPr>
              <p:cNvPr id="4100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713" y="1125538"/>
                <a:ext cx="6923087" cy="5543550"/>
              </a:xfrm>
              <a:blipFill rotWithShape="0">
                <a:blip r:embed="rId3"/>
                <a:stretch>
                  <a:fillRect l="-1761" r="-1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0"/>
            <a:ext cx="2999492" cy="1438781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8336"/>
            <a:ext cx="6683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</a:t>
            </a:r>
            <a:r>
              <a:rPr lang="ru-RU" sz="4400" b="1" dirty="0" err="1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молекули</a:t>
            </a:r>
            <a:r>
              <a:rPr lang="ru-RU" sz="4400" b="1" dirty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етилену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890" y="4077072"/>
            <a:ext cx="2416038" cy="2065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4"/>
          <a:stretch/>
        </p:blipFill>
        <p:spPr>
          <a:xfrm>
            <a:off x="2267744" y="1412776"/>
            <a:ext cx="2546185" cy="17146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1" t="50000" r="21502" b="19765"/>
          <a:stretch/>
        </p:blipFill>
        <p:spPr>
          <a:xfrm>
            <a:off x="5115159" y="2809776"/>
            <a:ext cx="366586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7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0"/>
            <a:ext cx="43027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Ізомери</a:t>
            </a:r>
            <a:r>
              <a:rPr lang="ru-RU" sz="4400" b="1" dirty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алкенів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980728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ізомери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карбонового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для бутену С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ізомери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СН – СН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СН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(бут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СН = СН – СН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бут-2-ен)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=С–СН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(метил-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СН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ізомерів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етиленових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сполук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ізомерія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ізомерія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Карбону,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одну сторону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цис-ізомер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транс-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411760" y="2636912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89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244" y="940077"/>
            <a:ext cx="1800200" cy="13697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558" y="2395755"/>
            <a:ext cx="1800200" cy="14273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22738" y="1091253"/>
            <a:ext cx="4705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(цис-бут-2-ен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–139,3°С,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+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3,7°С))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22738" y="2516221"/>
            <a:ext cx="48507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(транс-бут-2-ен(</a:t>
            </a:r>
            <a:r>
              <a:rPr lang="uk-UA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–105,8°С,  </a:t>
            </a:r>
            <a:r>
              <a:rPr lang="uk-UA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кип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 +0,96°С))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3823057"/>
            <a:ext cx="67412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ізомерів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в одного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орбіталей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розірвати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250 кДж/моль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бар'єр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утруднює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-транс-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ізомерів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Природа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ізомерії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ж,  як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заміщених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циклах.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Як правило, транс-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ізомери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нагріванні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-транс-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ізомери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40723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7729"/>
            <a:ext cx="7262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4400" b="1" dirty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добування</a:t>
            </a:r>
            <a:r>
              <a:rPr lang="ru-RU" sz="4400" b="1" dirty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алкенів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9" y="980728"/>
            <a:ext cx="698477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Подвійний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C=C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-зв’язок утворюється внаслідок відщеплення двох замісників від сусідніх атомів Карбону насичених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Зокрема, алкени є продуктами таких реакцій: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відщеплення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галогеноводню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моногалогенпохідних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алкану: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HC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 – CH</a:t>
            </a:r>
            <a:r>
              <a:rPr lang="en-US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H</a:t>
            </a:r>
            <a:r>
              <a:rPr lang="en-US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CH=CH</a:t>
            </a:r>
            <a:r>
              <a:rPr lang="en-US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H       </a:t>
            </a:r>
            <a:r>
              <a:rPr lang="en-US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відщеплення галогену від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дигалогенпохідних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алканів, у яких атоми  галогену зв’язані з сусідніми атомами Карбону: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Zn      H</a:t>
            </a:r>
            <a:r>
              <a:rPr lang="en-US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 = CH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ZnCl</a:t>
            </a:r>
            <a:r>
              <a:rPr lang="en-US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відщеплення води від спиртів:</a:t>
            </a:r>
          </a:p>
          <a:p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H</a:t>
            </a:r>
            <a:r>
              <a:rPr lang="en-US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CH</a:t>
            </a:r>
            <a:r>
              <a:rPr lang="en-US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H2O</a:t>
            </a:r>
          </a:p>
          <a:p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H    OH</a:t>
            </a:r>
          </a:p>
          <a:p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відщеплення водню від алканів (дегідрогенізація):</a:t>
            </a:r>
          </a:p>
          <a:p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– CH</a:t>
            </a:r>
            <a:r>
              <a:rPr lang="en-US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H</a:t>
            </a:r>
            <a:r>
              <a:rPr lang="en-US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CH</a:t>
            </a:r>
            <a:r>
              <a:rPr lang="en-US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H    </a:t>
            </a:r>
            <a:r>
              <a:rPr lang="en-US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691926" y="2580146"/>
            <a:ext cx="771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91926" y="2241592"/>
            <a:ext cx="771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</a:t>
            </a:r>
            <a:endParaRPr lang="uk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15816" y="2691493"/>
            <a:ext cx="0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91880" y="2691493"/>
            <a:ext cx="0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818873" y="3949578"/>
            <a:ext cx="2880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89889" y="365330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uk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843808" y="4077072"/>
            <a:ext cx="0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419872" y="4077072"/>
            <a:ext cx="0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275856" y="5013176"/>
            <a:ext cx="1152128" cy="12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73508" y="4764042"/>
                <a:ext cx="14880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11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1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sz="11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11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&gt;140</a:t>
                </a:r>
                <a14:m>
                  <m:oMath xmlns:m="http://schemas.openxmlformats.org/officeDocument/2006/math">
                    <m:r>
                      <a:rPr lang="en-US" sz="1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uk-UA" sz="11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508" y="4764042"/>
                <a:ext cx="1488078" cy="261610"/>
              </a:xfrm>
              <a:prstGeom prst="rect">
                <a:avLst/>
              </a:prstGeom>
              <a:blipFill rotWithShape="0">
                <a:blip r:embed="rId3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единительная линия 30"/>
          <p:cNvCxnSpPr/>
          <p:nvPr/>
        </p:nvCxnSpPr>
        <p:spPr>
          <a:xfrm>
            <a:off x="2483768" y="5157192"/>
            <a:ext cx="0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843808" y="5157192"/>
            <a:ext cx="0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131840" y="6143383"/>
            <a:ext cx="1152128" cy="12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477620" y="6279613"/>
            <a:ext cx="0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837660" y="6279613"/>
            <a:ext cx="0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083922" y="5909032"/>
                <a:ext cx="14880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11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uk-UA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00</m:t>
                    </m:r>
                    <m:r>
                      <a:rPr lang="en-US" sz="1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uk-UA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𝑁𝑖</m:t>
                    </m:r>
                  </m:oMath>
                </a14:m>
                <a:endParaRPr lang="uk-UA" sz="11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22" y="5909032"/>
                <a:ext cx="1488078" cy="261610"/>
              </a:xfrm>
              <a:prstGeom prst="rect">
                <a:avLst/>
              </a:prstGeom>
              <a:blipFill rotWithShape="0">
                <a:blip r:embed="rId4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8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23" grpId="0"/>
      <p:bldP spid="29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908720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промисловості значні кількості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алкенів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отримують крекінгом нафтопродуктів. Внаслідок крекінгу алканів утворюється 50% алканів і 50%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алкенів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крекінгу С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зв’язок може розриватися у будь-якому положенні, тому утворюється складна суміш насичених і ненасичених </a:t>
            </a:r>
            <a:r>
              <a:rPr lang="uk-UA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1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38328" y="188640"/>
            <a:ext cx="73784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b="1" dirty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властивості </a:t>
            </a:r>
            <a:r>
              <a:rPr lang="ru-RU" sz="4400" b="1" dirty="0" err="1">
                <a:ln w="24500" cmpd="dbl">
                  <a:solidFill>
                    <a:srgbClr val="1F497D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8064A2">
                    <a:lumMod val="60000"/>
                    <a:lumOff val="4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алкенів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743661" y="962054"/>
                <a:ext cx="7004803" cy="5432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наявність подвійного С = С-зв’язку алкени хімічно значно активніші за алкани.  </a:t>
                </a:r>
                <a:r>
                  <a:rPr lang="uk-UA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Більшість хімічних реакцій </a:t>
                </a:r>
                <a:r>
                  <a:rPr lang="uk-UA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алкенів</a:t>
                </a:r>
                <a:r>
                  <a:rPr lang="uk-UA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пов’язана з розриванням </a:t>
                </a:r>
                <a14:m>
                  <m:oMath xmlns:m="http://schemas.openxmlformats.org/officeDocument/2006/math">
                    <m:r>
                      <a:rPr lang="uk-UA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uk-UA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зв’язку.</a:t>
                </a:r>
              </a:p>
              <a:p>
                <a:pPr marL="342900" indent="-342900">
                  <a:spcBef>
                    <a:spcPts val="600"/>
                  </a:spcBef>
                  <a:buFontTx/>
                  <a:buAutoNum type="arabicPeriod"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Реакції приєднання:</a:t>
                </a:r>
                <a:b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uk-U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приєднання водню (гідрогенізація):</a:t>
                </a:r>
                <a:r>
                  <a:rPr lang="uk-UA" i="1" dirty="0" smtClean="0"/>
                  <a:t/>
                </a:r>
                <a:br>
                  <a:rPr lang="uk-UA" i="1" dirty="0" smtClean="0"/>
                </a:b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uk-UA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–</a:t>
                </a:r>
                <a:r>
                  <a:rPr lang="uk-UA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 = </a:t>
                </a:r>
                <a: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i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+H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H</a:t>
                </a:r>
                <a:r>
                  <a:rPr lang="uk-UA" i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–</a:t>
                </a:r>
                <a:r>
                  <a:rPr lang="uk-UA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CH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uk-UA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uk-UA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приєднання галогенів:</a:t>
                </a:r>
                <a:br>
                  <a:rPr lang="uk-UA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uk-UA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Cl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ClH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:r>
                  <a:rPr lang="uk-UA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uk-UA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приєднання </a:t>
                </a:r>
                <a:r>
                  <a:rPr lang="uk-UA" i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галогеноводнів</a:t>
                </a:r>
                <a:r>
                  <a:rPr lang="uk-UA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uk-UA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uk-UA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uk-UA" i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–</a:t>
                </a:r>
                <a:r>
                  <a:rPr lang="uk-UA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 = 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 </a:t>
                </a:r>
                <a: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uk-UA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i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HCl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H</a:t>
                </a:r>
                <a:r>
                  <a:rPr lang="uk-UA" i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–</a:t>
                </a:r>
                <a:r>
                  <a:rPr lang="uk-UA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CHCl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:r>
                  <a:rPr lang="uk-UA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uk-UA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приєднання води (гідратація):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uk-UA" i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–</a:t>
                </a:r>
                <a:r>
                  <a:rPr lang="uk-UA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 = 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                     H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:r>
                  <a:rPr lang="uk-UA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:r>
                  <a:rPr lang="uk-UA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OH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ru-RU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Реакції</a:t>
                </a:r>
                <a:r>
                  <a:rPr lang="ru-RU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окиснення</a:t>
                </a:r>
                <a:r>
                  <a:rPr lang="ru-RU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uk-UA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uk-UA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uk-UA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часткове окиснення:</a:t>
                </a:r>
                <a:br>
                  <a:rPr lang="uk-UA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uk-UA" i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KMnO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uk-UA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uk-UA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4H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          3H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uk-UA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+ 2MnO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+ 2KOH</a:t>
                </a:r>
                <a: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uk-UA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повне окиснення (горіння):</a:t>
                </a:r>
                <a:br>
                  <a:rPr lang="uk-UA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uk-UA" i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2CO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+ 2H</a:t>
                </a:r>
                <a:r>
                  <a:rPr lang="en-US" i="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61" y="962054"/>
                <a:ext cx="7004803" cy="5432256"/>
              </a:xfrm>
              <a:prstGeom prst="rect">
                <a:avLst/>
              </a:prstGeom>
              <a:blipFill rotWithShape="0">
                <a:blip r:embed="rId3"/>
                <a:stretch>
                  <a:fillRect l="-696" t="-673" r="-783" b="-89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>
            <a:off x="4330268" y="2614176"/>
            <a:ext cx="429700" cy="4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25623" y="2361194"/>
            <a:ext cx="475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кат.</a:t>
            </a:r>
            <a:endParaRPr lang="uk-UA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895923" y="3140968"/>
            <a:ext cx="429700" cy="4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031212" y="3645024"/>
            <a:ext cx="429700" cy="4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72000" y="4221088"/>
            <a:ext cx="1106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4020437"/>
            <a:ext cx="12501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1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11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</a:t>
            </a:r>
            <a:r>
              <a:rPr lang="uk-UA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uk-UA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516216" y="4293096"/>
            <a:ext cx="0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128642" y="5550638"/>
            <a:ext cx="5954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28642" y="5296116"/>
            <a:ext cx="553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[OH</a:t>
            </a:r>
            <a:r>
              <a:rPr lang="en-US" sz="11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uk-UA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3950456" y="6165304"/>
            <a:ext cx="3751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45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4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412776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Реакції полімеризації: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Алкени, як й інші ненасичені сполуки, вступають у реакції   полімеризації. Внаслідок полімеризації утворюються високомолекулярні сполуки (полімери). </a:t>
            </a:r>
            <a:r>
              <a:rPr lang="uk-UA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Етен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високого тиску й підвищеної температури утворює поліетилен:</a:t>
            </a:r>
            <a:b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C=CH</a:t>
            </a:r>
            <a:r>
              <a:rPr lang="en-US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uk-UA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059832" y="2996952"/>
            <a:ext cx="3751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434999" y="2797770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(–CH</a:t>
            </a:r>
            <a:r>
              <a:rPr lang="en-US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753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8943" y="10039"/>
            <a:ext cx="74650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b="1" dirty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властивості </a:t>
            </a:r>
            <a:r>
              <a:rPr lang="ru-RU" sz="4400" b="1" dirty="0" err="1">
                <a:ln w="24500" cmpd="dbl">
                  <a:solidFill>
                    <a:srgbClr val="1F497D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8064A2">
                    <a:lumMod val="60000"/>
                    <a:lumOff val="4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алкенів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Объект 1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59806023"/>
                  </p:ext>
                </p:extLst>
              </p:nvPr>
            </p:nvGraphicFramePr>
            <p:xfrm>
              <a:off x="1763688" y="1268760"/>
              <a:ext cx="7056784" cy="36756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101"/>
                    <a:gridCol w="1872208"/>
                    <a:gridCol w="1008112"/>
                    <a:gridCol w="936104"/>
                    <a:gridCol w="792088"/>
                    <a:gridCol w="1584171"/>
                  </a:tblGrid>
                  <a:tr h="40552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Формула</a:t>
                          </a:r>
                          <a:endParaRPr lang="ru-RU" sz="1400" dirty="0"/>
                        </a:p>
                      </a:txBody>
                      <a:tcPr anchor="ctr">
                        <a:lnB w="38100" cmpd="sng"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Назва</a:t>
                          </a:r>
                          <a:endParaRPr lang="ru-RU" sz="14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Температура, </a:t>
                          </a:r>
                          <a:r>
                            <a:rPr lang="uk-UA" sz="1400" baseline="30000" dirty="0" err="1" smtClean="0"/>
                            <a:t>о</a:t>
                          </a:r>
                          <a:r>
                            <a:rPr lang="uk-UA" sz="1400" baseline="0" dirty="0" err="1" smtClean="0"/>
                            <a:t>С</a:t>
                          </a:r>
                          <a:endParaRPr lang="ru-RU" sz="1400" baseline="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Агрегатний</a:t>
                          </a:r>
                          <a:r>
                            <a:rPr lang="uk-UA" sz="1400" baseline="0" dirty="0" smtClean="0"/>
                            <a:t> стан</a:t>
                          </a:r>
                          <a:endParaRPr lang="ru-RU" sz="1400" dirty="0"/>
                        </a:p>
                      </a:txBody>
                      <a:tcPr anchor="ctr"/>
                    </a:tc>
                  </a:tr>
                  <a:tr h="745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Моле-</a:t>
                          </a:r>
                          <a:r>
                            <a:rPr lang="uk-UA" sz="1400" dirty="0" err="1" smtClean="0"/>
                            <a:t>кулярна</a:t>
                          </a:r>
                          <a:endParaRPr lang="ru-RU" sz="1400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Скорочена структурна</a:t>
                          </a:r>
                          <a:endParaRPr lang="ru-RU" sz="1400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/>
                            <a:t>Плавле-ння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кипіння</a:t>
                          </a:r>
                          <a:endParaRPr lang="ru-RU" sz="1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Етен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-169,4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-103,9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газ</a:t>
                          </a:r>
                          <a:endParaRPr lang="ru-RU" sz="1400" dirty="0"/>
                        </a:p>
                      </a:txBody>
                      <a:tcPr anchor="ctr"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Пропен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-185,2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-47,0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газ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uk-UA" sz="1400" b="0" i="1" baseline="-25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Бут-1-ен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-130,0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-5,0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газ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uk-UA" sz="1400" b="0" i="1" baseline="-250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цис-Бут-2-ен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транс-Бут-2-ен</a:t>
                          </a:r>
                          <a:endParaRPr lang="ru-RU" sz="14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-139,0</a:t>
                          </a:r>
                        </a:p>
                        <a:p>
                          <a:pPr algn="ctr"/>
                          <a:r>
                            <a:rPr lang="ru-RU" sz="1400" dirty="0" smtClean="0"/>
                            <a:t>-105,0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3,7</a:t>
                          </a:r>
                        </a:p>
                        <a:p>
                          <a:pPr algn="ctr"/>
                          <a:r>
                            <a:rPr lang="ru-RU" sz="1400" dirty="0" smtClean="0"/>
                            <a:t>1,0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газ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uk-UA" sz="1400" b="0" i="1" baseline="-2500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Пент-1-ен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-138,0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29,9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рідина</a:t>
                          </a:r>
                          <a:endParaRPr lang="ru-RU" sz="1400" dirty="0"/>
                        </a:p>
                      </a:txBody>
                      <a:tcPr anchor="ctr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uk-UA" sz="1400" b="0" i="1" baseline="-2500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Гекс-1-ен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-139,8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63,5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рідина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Объект 1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59806023"/>
                  </p:ext>
                </p:extLst>
              </p:nvPr>
            </p:nvGraphicFramePr>
            <p:xfrm>
              <a:off x="1763688" y="1268760"/>
              <a:ext cx="7056784" cy="36756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101"/>
                    <a:gridCol w="1872208"/>
                    <a:gridCol w="1008112"/>
                    <a:gridCol w="936104"/>
                    <a:gridCol w="792088"/>
                    <a:gridCol w="1584171"/>
                  </a:tblGrid>
                  <a:tr h="40552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Формула</a:t>
                          </a:r>
                          <a:endParaRPr lang="ru-RU" sz="1400" dirty="0"/>
                        </a:p>
                      </a:txBody>
                      <a:tcPr anchor="ctr">
                        <a:lnB w="38100" cmpd="sng"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Назва</a:t>
                          </a:r>
                          <a:endParaRPr lang="ru-RU" sz="14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Температура, </a:t>
                          </a:r>
                          <a:r>
                            <a:rPr lang="uk-UA" sz="1400" baseline="30000" dirty="0" err="1" smtClean="0"/>
                            <a:t>о</a:t>
                          </a:r>
                          <a:r>
                            <a:rPr lang="uk-UA" sz="1400" baseline="0" dirty="0" err="1" smtClean="0"/>
                            <a:t>С</a:t>
                          </a:r>
                          <a:endParaRPr lang="ru-RU" sz="1400" baseline="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Агрегатний</a:t>
                          </a:r>
                          <a:r>
                            <a:rPr lang="uk-UA" sz="1400" baseline="0" dirty="0" smtClean="0"/>
                            <a:t> стан</a:t>
                          </a:r>
                          <a:endParaRPr lang="ru-RU" sz="1400" dirty="0"/>
                        </a:p>
                      </a:txBody>
                      <a:tcPr anchor="ctr"/>
                    </a:tc>
                  </a:tr>
                  <a:tr h="745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Моле-</a:t>
                          </a:r>
                          <a:r>
                            <a:rPr lang="uk-UA" sz="1400" dirty="0" err="1" smtClean="0"/>
                            <a:t>кулярна</a:t>
                          </a:r>
                          <a:endParaRPr lang="ru-RU" sz="1400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Скорочена структурна</a:t>
                          </a:r>
                          <a:endParaRPr lang="ru-RU" sz="1400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/>
                            <a:t>Плавле-ння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кипіння</a:t>
                          </a:r>
                          <a:endParaRPr lang="ru-RU" sz="1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04" t="-380000" r="-719014" b="-7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580" t="-380000" r="-232573" b="-7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Етен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-169,4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-103,9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газ</a:t>
                          </a:r>
                          <a:endParaRPr lang="ru-RU" sz="1400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04" t="-480000" r="-719014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580" t="-480000" r="-232573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Пропен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-185,2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-47,0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газ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04" t="-580000" r="-719014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580" t="-580000" r="-232573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Бут-1-ен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-130,0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-5,0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газ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04" t="-217949" r="-719014" b="-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580" t="-217949" r="-232573" b="-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цис-Бут-2-ен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транс-Бут-2-ен</a:t>
                          </a:r>
                          <a:endParaRPr lang="ru-RU" sz="14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-139,0</a:t>
                          </a:r>
                        </a:p>
                        <a:p>
                          <a:pPr algn="ctr"/>
                          <a:r>
                            <a:rPr lang="ru-RU" sz="1400" dirty="0" smtClean="0"/>
                            <a:t>-105,0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3,7</a:t>
                          </a:r>
                        </a:p>
                        <a:p>
                          <a:pPr algn="ctr"/>
                          <a:r>
                            <a:rPr lang="ru-RU" sz="1400" dirty="0" smtClean="0"/>
                            <a:t>1,0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газ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04" t="-992000" r="-719014" b="-1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580" t="-992000" r="-232573" b="-1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Пент-1-ен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-138,0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29,9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рідина</a:t>
                          </a:r>
                          <a:endParaRPr lang="ru-RU" sz="1400" dirty="0"/>
                        </a:p>
                      </a:txBody>
                      <a:tcPr anchor="ctr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04" t="-925424" r="-719014" b="-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580" t="-925424" r="-232573" b="-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Гекс-1-ен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-139,8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63,5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рідина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4695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97821" y="91530"/>
            <a:ext cx="5726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b="1" dirty="0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</a:t>
            </a:r>
            <a:r>
              <a:rPr lang="ru-RU" sz="4400" b="1" dirty="0" err="1" smtClean="0">
                <a:ln w="24500" cmpd="dbl">
                  <a:solidFill>
                    <a:srgbClr val="1F497D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8064A2">
                    <a:lumMod val="60000"/>
                    <a:lumOff val="4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алкенів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052736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Алкени широко використовують у промисловості органічного синтезу для отримання різноманітних речовин. Наприклад, </a:t>
            </a:r>
            <a:r>
              <a:rPr lang="uk-UA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етен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сировиною для добування етанолу, 1,2-дихлоретану, поліетилену. Його використовують у сільському господарстві для прискорення дозрівання плодів. </a:t>
            </a:r>
            <a:r>
              <a:rPr lang="uk-UA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Пропен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сировиною для отримання пропан-2-олу, ацетону, </a:t>
            </a:r>
            <a:r>
              <a:rPr lang="uk-UA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гліцеролу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поліпропілену.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45472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691680" y="867196"/>
                <a:ext cx="6851650" cy="3280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endParaRPr lang="en-US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uk-UA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Алкіни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uk-UA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це ненасичені вуглеводні, у молекулах яких є один потрійний зв’язок. Вони утворюють гомологічний ряд із загальною формулою:</a:t>
                </a:r>
              </a:p>
              <a:p>
                <a:pPr lvl="0">
                  <a:spcBef>
                    <a:spcPct val="20000"/>
                  </a:spcBef>
                </a:pPr>
                <a:endParaRPr lang="en-US" sz="28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ru-R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uk-UA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67196"/>
                <a:ext cx="6851650" cy="3280898"/>
              </a:xfrm>
              <a:prstGeom prst="rect">
                <a:avLst/>
              </a:prstGeom>
              <a:blipFill rotWithShape="0">
                <a:blip r:embed="rId3"/>
                <a:stretch>
                  <a:fillRect l="-187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3635896" y="-148467"/>
            <a:ext cx="27174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err="1" smtClean="0">
                <a:ln w="31550" cmpd="sng">
                  <a:gradFill>
                    <a:gsLst>
                      <a:gs pos="25000">
                        <a:srgbClr val="56C5FF">
                          <a:shade val="25000"/>
                          <a:satMod val="190000"/>
                        </a:srgbClr>
                      </a:gs>
                      <a:gs pos="80000">
                        <a:srgbClr val="56C5FF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56C5FF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Алкіни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1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547664" y="404813"/>
            <a:ext cx="6851650" cy="720725"/>
          </a:xfrm>
        </p:spPr>
        <p:txBody>
          <a:bodyPr/>
          <a:lstStyle/>
          <a:p>
            <a:r>
              <a:rPr lang="ru-RU" b="1" cap="none" spc="0" dirty="0" err="1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Гомологічний</a:t>
            </a:r>
            <a:r>
              <a:rPr lang="ru-RU" b="1" cap="none" spc="0" dirty="0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ряд </a:t>
            </a:r>
            <a:r>
              <a:rPr lang="ru-RU" b="1" cap="none" spc="0" dirty="0" err="1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алканів</a:t>
            </a:r>
            <a:r>
              <a:rPr lang="ru-RU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1865217"/>
                  </p:ext>
                </p:extLst>
              </p:nvPr>
            </p:nvGraphicFramePr>
            <p:xfrm>
              <a:off x="2267744" y="1340768"/>
              <a:ext cx="5976664" cy="504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9236"/>
                    <a:gridCol w="2988328"/>
                    <a:gridCol w="1609100"/>
                  </a:tblGrid>
                  <a:tr h="479309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Формула</a:t>
                          </a:r>
                          <a:endParaRPr lang="ru-RU" sz="1400" dirty="0"/>
                        </a:p>
                      </a:txBody>
                      <a:tcPr anchor="ctr">
                        <a:lnB w="38100" cmpd="sng"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Назва</a:t>
                          </a:r>
                          <a:endParaRPr lang="ru-RU" sz="1400" dirty="0"/>
                        </a:p>
                      </a:txBody>
                      <a:tcPr anchor="ctr"/>
                    </a:tc>
                  </a:tr>
                  <a:tr h="881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Молекулярна</a:t>
                          </a:r>
                          <a:endParaRPr lang="ru-RU" sz="1400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Скорочена структурна</a:t>
                          </a:r>
                          <a:endParaRPr lang="ru-RU" sz="1400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Метан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Етан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Пропан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uk-UA" sz="1400" b="0" i="1" baseline="-25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Бутан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uk-UA" sz="1400" b="0" i="1" baseline="-250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Пентан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4255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uk-UA" sz="1400" b="0" i="1" baseline="-2500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Гексан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uk-UA" sz="1400" b="0" i="1" baseline="-2500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Гептан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uk-UA" sz="1400" b="0" i="1" baseline="-2500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Октан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719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uk-UA" sz="1400" b="0" i="1" baseline="-2500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Нонан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uk-UA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uk-UA" sz="1400" b="0" i="1" baseline="-2500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Декан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1865217"/>
                  </p:ext>
                </p:extLst>
              </p:nvPr>
            </p:nvGraphicFramePr>
            <p:xfrm>
              <a:off x="2267744" y="1340768"/>
              <a:ext cx="5976664" cy="504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9236"/>
                    <a:gridCol w="2988328"/>
                    <a:gridCol w="1609100"/>
                  </a:tblGrid>
                  <a:tr h="479309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Формула</a:t>
                          </a:r>
                          <a:endParaRPr lang="ru-RU" sz="1400" dirty="0"/>
                        </a:p>
                      </a:txBody>
                      <a:tcPr anchor="ctr">
                        <a:lnB w="38100" cmpd="sng"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Назва</a:t>
                          </a:r>
                          <a:endParaRPr lang="ru-RU" sz="1400" dirty="0"/>
                        </a:p>
                      </a:txBody>
                      <a:tcPr anchor="ctr"/>
                    </a:tc>
                  </a:tr>
                  <a:tr h="881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Молекулярна</a:t>
                          </a:r>
                          <a:endParaRPr lang="ru-RU" sz="1400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Скорочена структурна</a:t>
                          </a:r>
                          <a:endParaRPr lang="ru-RU" sz="1400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885" t="-381356" r="-335841" b="-9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436" t="-381356" r="-54582" b="-9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Метан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885" t="-481356" r="-335841" b="-8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436" t="-481356" r="-54582" b="-8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Етан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885" t="-581356" r="-335841" b="-7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436" t="-581356" r="-54582" b="-7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Пропан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885" t="-681356" r="-335841" b="-6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436" t="-681356" r="-54582" b="-6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Бутан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885" t="-781356" r="-335841" b="-5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436" t="-781356" r="-54582" b="-5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Пентан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4255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885" t="-742857" r="-335841" b="-3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436" t="-742857" r="-54582" b="-3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Гексан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885" t="-983333" r="-335841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436" t="-983333" r="-54582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Гептан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885" t="-1101695" r="-335841" b="-2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436" t="-1101695" r="-54582" b="-2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Октан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7192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885" t="-1162295" r="-335841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436" t="-1162295" r="-54582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Нонан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885" t="-1305085" r="-335841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436" t="-1305085" r="-54582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Декан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5368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6851650" cy="720725"/>
          </a:xfrm>
        </p:spPr>
        <p:txBody>
          <a:bodyPr/>
          <a:lstStyle/>
          <a:p>
            <a:r>
              <a:rPr lang="ru-RU" b="1" dirty="0" err="1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Гомологічний</a:t>
            </a:r>
            <a:r>
              <a:rPr lang="ru-RU" b="1" dirty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ряд </a:t>
            </a:r>
            <a:r>
              <a:rPr lang="ru-RU" b="1" dirty="0" err="1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алкінів</a:t>
            </a:r>
            <a:endParaRPr lang="ru-RU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3556711"/>
                  </p:ext>
                </p:extLst>
              </p:nvPr>
            </p:nvGraphicFramePr>
            <p:xfrm>
              <a:off x="2187352" y="1340768"/>
              <a:ext cx="5976664" cy="35878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9236"/>
                    <a:gridCol w="2988328"/>
                    <a:gridCol w="1609100"/>
                  </a:tblGrid>
                  <a:tr h="479309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Формула</a:t>
                          </a:r>
                          <a:endParaRPr lang="ru-RU" sz="1400" dirty="0"/>
                        </a:p>
                      </a:txBody>
                      <a:tcPr anchor="ctr">
                        <a:lnB w="38100" cmpd="sng"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Назва</a:t>
                          </a:r>
                          <a:endParaRPr lang="ru-RU" sz="1400" dirty="0"/>
                        </a:p>
                      </a:txBody>
                      <a:tcPr anchor="ctr"/>
                    </a:tc>
                  </a:tr>
                  <a:tr h="881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Молекулярна</a:t>
                          </a:r>
                          <a:endParaRPr lang="ru-RU" sz="1400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Скорочена структурна</a:t>
                          </a:r>
                          <a:endParaRPr lang="ru-RU" sz="1400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𝐶𝐻</m:t>
                              </m:r>
                            </m:oMath>
                          </a14:m>
                          <a:r>
                            <a:rPr lang="en-US" sz="1400" dirty="0" smtClean="0"/>
                            <a:t>       CH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Етин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Пропін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m:rPr>
                                    <m:nor/>
                                  </m:rPr>
                                  <a:rPr lang="ru-RU" sz="1400" b="1" dirty="0" smtClean="0">
                                    <a:sym typeface="Symbol" panose="05050102010706020507" pitchFamily="18" charset="2"/>
                                  </a:rPr>
                                  <m:t>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𝐶𝐻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Бут-1-ин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𝐶𝐻</m:t>
                                </m:r>
                                <m:r>
                                  <a:rPr lang="en-US" sz="1400" b="0" i="1" baseline="-250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ru-RU" sz="1400" baseline="-25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Бут-2-ин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4255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𝐶𝐻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Пент-1-ин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𝐶𝐻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Гекс-1-ин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3556711"/>
                  </p:ext>
                </p:extLst>
              </p:nvPr>
            </p:nvGraphicFramePr>
            <p:xfrm>
              <a:off x="2187352" y="1340768"/>
              <a:ext cx="5976664" cy="35878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9236"/>
                    <a:gridCol w="2988328"/>
                    <a:gridCol w="1609100"/>
                  </a:tblGrid>
                  <a:tr h="479309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Формула</a:t>
                          </a:r>
                          <a:endParaRPr lang="ru-RU" sz="1400" dirty="0"/>
                        </a:p>
                      </a:txBody>
                      <a:tcPr anchor="ctr">
                        <a:lnB w="38100" cmpd="sng"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Назва</a:t>
                          </a:r>
                          <a:endParaRPr lang="ru-RU" sz="1400" dirty="0"/>
                        </a:p>
                      </a:txBody>
                      <a:tcPr anchor="ctr"/>
                    </a:tc>
                  </a:tr>
                  <a:tr h="881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Молекулярна</a:t>
                          </a:r>
                          <a:endParaRPr lang="ru-RU" sz="1400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Скорочена структурна</a:t>
                          </a:r>
                          <a:endParaRPr lang="ru-RU" sz="1400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41" t="-381356" r="-334361" b="-528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436" t="-381356" r="-54582" b="-528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Етин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41" t="-481356" r="-334361" b="-428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436" t="-481356" r="-54582" b="-428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Пропін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41" t="-571667" r="-334361" b="-3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436" t="-571667" r="-54582" b="-3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Бут-1-ин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41" t="-683051" r="-334361" b="-2271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436" t="-683051" r="-54582" b="-2271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Бут-2-ин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425551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41" t="-660000" r="-334361" b="-9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436" t="-660000" r="-54582" b="-9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Пент-1-ин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6026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41" t="-901695" r="-334361" b="-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6436" t="-901695" r="-54582" b="-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Гекс-1-ин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24" name="Прямоугольник 23"/>
          <p:cNvSpPr/>
          <p:nvPr/>
        </p:nvSpPr>
        <p:spPr>
          <a:xfrm>
            <a:off x="4908768" y="267554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ym typeface="Symbol" panose="05050102010706020507" pitchFamily="18" charset="2"/>
              </a:rPr>
              <a:t></a:t>
            </a:r>
            <a:endParaRPr lang="uk-UA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053855" y="304488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ym typeface="Symbol" panose="05050102010706020507" pitchFamily="18" charset="2"/>
              </a:rPr>
              <a:t></a:t>
            </a:r>
            <a:endParaRPr lang="uk-UA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898203" y="3778519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ym typeface="Symbol" panose="05050102010706020507" pitchFamily="18" charset="2"/>
              </a:rPr>
              <a:t></a:t>
            </a:r>
            <a:endParaRPr lang="uk-UA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580112" y="414908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ym typeface="Symbol" panose="05050102010706020507" pitchFamily="18" charset="2"/>
              </a:rPr>
              <a:t></a:t>
            </a:r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860805" y="451841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ym typeface="Symbol" panose="05050102010706020507" pitchFamily="18" charset="2"/>
              </a:rPr>
              <a:t>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896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24" grpId="0"/>
      <p:bldP spid="25" grpId="0"/>
      <p:bldP spid="33" grpId="0"/>
      <p:bldP spid="34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835150" y="44624"/>
            <a:ext cx="68516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Номенклатура </a:t>
            </a:r>
            <a:r>
              <a:rPr lang="ru-RU" b="1" dirty="0" err="1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алкінів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150" y="1052736"/>
            <a:ext cx="68516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Назви алкінів утворюють із назв відповідних насичених вуглеводнів заміною суфікса -</a:t>
            </a:r>
            <a:r>
              <a:rPr lang="uk-UA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суфікс -</a:t>
            </a:r>
            <a:r>
              <a:rPr lang="uk-UA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</a:t>
            </a:r>
            <a:r>
              <a:rPr lang="uk-UA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Якщо молекула алкіну розгалужена, головним ланцюгом вважають найдовший із тих, що містить потрійний зв’язок. Нумерують атоми Карбону головного ланцюга з того краю, до якого ближче знаходиться потрійний зв’язок.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080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64743" y="91529"/>
            <a:ext cx="6321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24500" cmpd="dbl">
                  <a:solidFill>
                    <a:srgbClr val="1F497D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8064A2">
                    <a:lumMod val="60000"/>
                    <a:lumOff val="4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молекул </a:t>
            </a:r>
            <a:r>
              <a:rPr lang="ru-RU" sz="4400" b="1" dirty="0" err="1" smtClean="0">
                <a:ln w="24500" cmpd="dbl">
                  <a:solidFill>
                    <a:srgbClr val="1F497D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8064A2">
                    <a:lumMod val="60000"/>
                    <a:lumOff val="4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алкінів</a:t>
            </a:r>
            <a:endParaRPr lang="ru-RU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691680" y="952499"/>
                <a:ext cx="7056784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Утворення потрійного зв’язку можливе лише тоді, коли два поряд розміщені атоми Карбону знаходяться у третьому валентному стані (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</a:t>
                </a:r>
                <a:r>
                  <a:rPr lang="en-US" baseline="30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uk-UA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гібридизація). У цьому стані осі симетрії двох гібридних орбіталей утворюють одну пряму лінію (180</a:t>
                </a:r>
                <a:r>
                  <a:rPr lang="uk-UA" baseline="30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uk-UA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Отже, кожен атом Карбону в такому разі може утворювати два </a:t>
                </a:r>
                <a14:m>
                  <m:oMath xmlns:m="http://schemas.openxmlformats.org/officeDocument/2006/math">
                    <m:r>
                      <a:rPr lang="uk-UA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-зв’язки, спрямовані в протилежні боки. У молекулі ацетилену всі чотири атоми (два атоми Карбону і два атоми Гідрогену) розміщені на одній прямій, тобто вона має лінійну будову. Оскільки у третьому валентному стані атом Карбону має дві </a:t>
                </a:r>
                <a:r>
                  <a:rPr lang="uk-U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р-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орбіталі, що не брали участі в процесі гібридизації, він додатково може утворити два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-зв’язки. Отже, потрійний зв’язок складається з одного </a:t>
                </a:r>
                <a14:m>
                  <m:oMath xmlns:m="http://schemas.openxmlformats.org/officeDocument/2006/math">
                    <m:r>
                      <a:rPr lang="uk-UA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-зв’язку і двох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-зв’язків.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952499"/>
                <a:ext cx="7056784" cy="3139321"/>
              </a:xfrm>
              <a:prstGeom prst="rect">
                <a:avLst/>
              </a:prstGeom>
              <a:blipFill rotWithShape="0">
                <a:blip r:embed="rId3"/>
                <a:stretch>
                  <a:fillRect l="-778" t="-971" r="-778" b="-213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03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47" b="32543"/>
          <a:stretch/>
        </p:blipFill>
        <p:spPr>
          <a:xfrm>
            <a:off x="2198675" y="1009700"/>
            <a:ext cx="2232248" cy="2232248"/>
          </a:xfrm>
        </p:spPr>
      </p:pic>
      <p:sp>
        <p:nvSpPr>
          <p:cNvPr id="5" name="Прямоугольник 4"/>
          <p:cNvSpPr/>
          <p:nvPr/>
        </p:nvSpPr>
        <p:spPr>
          <a:xfrm>
            <a:off x="1579642" y="18331"/>
            <a:ext cx="72912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</a:t>
            </a:r>
            <a:r>
              <a:rPr lang="ru-RU" sz="4400" b="1" dirty="0" err="1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молекули</a:t>
            </a:r>
            <a:r>
              <a:rPr lang="ru-RU" sz="4400" b="1" dirty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err="1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аце</a:t>
            </a:r>
            <a:r>
              <a:rPr lang="ru-RU" sz="4400" b="1" dirty="0" err="1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тилену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7" t="14893" r="32976" b="38298"/>
          <a:stretch/>
        </p:blipFill>
        <p:spPr>
          <a:xfrm>
            <a:off x="5327575" y="3212976"/>
            <a:ext cx="3312369" cy="1584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8" b="25983"/>
          <a:stretch/>
        </p:blipFill>
        <p:spPr>
          <a:xfrm>
            <a:off x="2184189" y="3871094"/>
            <a:ext cx="2664296" cy="273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02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73898" y="0"/>
            <a:ext cx="43027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Ізомери</a:t>
            </a:r>
            <a:r>
              <a:rPr lang="ru-RU" sz="4400" b="1" dirty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алкінів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124744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i="1" dirty="0"/>
              <a:t>Структурна </a:t>
            </a:r>
            <a:r>
              <a:rPr lang="ru-RU" b="1" i="1" dirty="0" err="1"/>
              <a:t>ізомерія</a:t>
            </a:r>
            <a:endParaRPr lang="ru-RU" b="1" i="1" dirty="0"/>
          </a:p>
          <a:p>
            <a:pPr algn="ctr" eaLnBrk="1" hangingPunct="1"/>
            <a:endParaRPr lang="ru-RU" b="1" dirty="0"/>
          </a:p>
          <a:p>
            <a:pPr eaLnBrk="1" hangingPunct="1"/>
            <a:r>
              <a:rPr lang="ru-RU" dirty="0"/>
              <a:t>1.</a:t>
            </a:r>
            <a:r>
              <a:rPr lang="ru-RU" b="1" dirty="0"/>
              <a:t> </a:t>
            </a:r>
            <a:r>
              <a:rPr lang="ru-RU" b="1" dirty="0" err="1"/>
              <a:t>Ізомерія</a:t>
            </a:r>
            <a:r>
              <a:rPr lang="ru-RU" b="1" dirty="0"/>
              <a:t> </a:t>
            </a:r>
            <a:r>
              <a:rPr lang="ru-RU" b="1" dirty="0" err="1"/>
              <a:t>положення</a:t>
            </a:r>
            <a:r>
              <a:rPr lang="ru-RU" b="1" dirty="0"/>
              <a:t> </a:t>
            </a:r>
            <a:r>
              <a:rPr lang="ru-RU" b="1" dirty="0" err="1"/>
              <a:t>потрійного</a:t>
            </a:r>
            <a:r>
              <a:rPr lang="ru-RU" b="1" dirty="0"/>
              <a:t> </a:t>
            </a:r>
            <a:r>
              <a:rPr lang="ru-RU" b="1" dirty="0" err="1"/>
              <a:t>зв</a:t>
            </a:r>
            <a:r>
              <a:rPr lang="en-US" b="1" dirty="0"/>
              <a:t>’</a:t>
            </a:r>
            <a:r>
              <a:rPr lang="ru-RU" b="1" dirty="0" err="1"/>
              <a:t>язку</a:t>
            </a:r>
            <a:r>
              <a:rPr lang="ru-RU" b="1" dirty="0"/>
              <a:t> (</a:t>
            </a:r>
            <a:r>
              <a:rPr lang="ru-RU" b="1" dirty="0" err="1"/>
              <a:t>починаючи</a:t>
            </a:r>
            <a:r>
              <a:rPr lang="ru-RU" b="1" dirty="0"/>
              <a:t>  з С</a:t>
            </a:r>
            <a:r>
              <a:rPr lang="ru-RU" b="1" baseline="-25000" dirty="0"/>
              <a:t>4</a:t>
            </a:r>
            <a:r>
              <a:rPr lang="ru-RU" b="1" dirty="0"/>
              <a:t>Н</a:t>
            </a:r>
            <a:r>
              <a:rPr lang="ru-RU" b="1" baseline="-25000" dirty="0"/>
              <a:t>6</a:t>
            </a:r>
            <a:r>
              <a:rPr lang="ru-RU" b="1" dirty="0"/>
              <a:t>):</a:t>
            </a:r>
          </a:p>
          <a:p>
            <a:pPr eaLnBrk="1" hangingPunct="1"/>
            <a:r>
              <a:rPr lang="ru-RU" b="1" dirty="0"/>
              <a:t>СН </a:t>
            </a:r>
            <a:r>
              <a:rPr lang="ru-RU" b="1" dirty="0">
                <a:sym typeface="Symbol" panose="05050102010706020507" pitchFamily="18" charset="2"/>
              </a:rPr>
              <a:t></a:t>
            </a:r>
            <a:r>
              <a:rPr lang="en-US" b="1" dirty="0">
                <a:sym typeface="Symbol" panose="05050102010706020507" pitchFamily="18" charset="2"/>
              </a:rPr>
              <a:t> </a:t>
            </a:r>
            <a:r>
              <a:rPr lang="ru-RU" b="1" dirty="0"/>
              <a:t>С</a:t>
            </a:r>
            <a:r>
              <a:rPr lang="ru-RU" b="1" dirty="0">
                <a:sym typeface="Symbol" panose="05050102010706020507" pitchFamily="18" charset="2"/>
              </a:rPr>
              <a:t></a:t>
            </a:r>
            <a:r>
              <a:rPr lang="ru-RU" b="1" dirty="0"/>
              <a:t>СН</a:t>
            </a:r>
            <a:r>
              <a:rPr lang="ru-RU" b="1" baseline="-25000" dirty="0"/>
              <a:t>2</a:t>
            </a:r>
            <a:r>
              <a:rPr lang="ru-RU" b="1" dirty="0">
                <a:sym typeface="Symbol" panose="05050102010706020507" pitchFamily="18" charset="2"/>
              </a:rPr>
              <a:t></a:t>
            </a:r>
            <a:r>
              <a:rPr lang="ru-RU" b="1" dirty="0"/>
              <a:t>СН</a:t>
            </a:r>
            <a:r>
              <a:rPr lang="ru-RU" b="1" baseline="-25000" dirty="0"/>
              <a:t>3</a:t>
            </a:r>
            <a:r>
              <a:rPr lang="ru-RU" b="1" dirty="0"/>
              <a:t> 	                  СН</a:t>
            </a:r>
            <a:r>
              <a:rPr lang="ru-RU" b="1" baseline="-25000" dirty="0"/>
              <a:t>3</a:t>
            </a:r>
            <a:r>
              <a:rPr lang="ru-RU" b="1" dirty="0">
                <a:sym typeface="Symbol" panose="05050102010706020507" pitchFamily="18" charset="2"/>
              </a:rPr>
              <a:t></a:t>
            </a:r>
            <a:r>
              <a:rPr lang="ru-RU" b="1" dirty="0"/>
              <a:t>С</a:t>
            </a:r>
            <a:r>
              <a:rPr lang="ru-RU" b="1" dirty="0">
                <a:sym typeface="Symbol" panose="05050102010706020507" pitchFamily="18" charset="2"/>
              </a:rPr>
              <a:t></a:t>
            </a:r>
            <a:r>
              <a:rPr lang="ru-RU" b="1" dirty="0"/>
              <a:t>С</a:t>
            </a:r>
            <a:r>
              <a:rPr lang="ru-RU" b="1" dirty="0">
                <a:sym typeface="Symbol" panose="05050102010706020507" pitchFamily="18" charset="2"/>
              </a:rPr>
              <a:t></a:t>
            </a:r>
            <a:r>
              <a:rPr lang="ru-RU" b="1" dirty="0"/>
              <a:t>СН</a:t>
            </a:r>
            <a:r>
              <a:rPr lang="ru-RU" b="1" baseline="-25000" dirty="0"/>
              <a:t>3</a:t>
            </a:r>
            <a:endParaRPr lang="ru-RU" i="1" baseline="-25000" dirty="0"/>
          </a:p>
          <a:p>
            <a:pPr eaLnBrk="1" hangingPunct="1"/>
            <a:r>
              <a:rPr lang="ru-RU" i="1" dirty="0"/>
              <a:t>   бутин-1</a:t>
            </a:r>
            <a:r>
              <a:rPr lang="ru-RU" dirty="0"/>
              <a:t>                                      </a:t>
            </a:r>
            <a:r>
              <a:rPr lang="ru-RU" i="1" dirty="0"/>
              <a:t>бутин-2</a:t>
            </a:r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/>
              <a:t>2. </a:t>
            </a:r>
            <a:r>
              <a:rPr lang="ru-RU" b="1" dirty="0" err="1"/>
              <a:t>Ізомерія</a:t>
            </a:r>
            <a:r>
              <a:rPr lang="ru-RU" b="1" dirty="0"/>
              <a:t> карбонового скелету (</a:t>
            </a:r>
            <a:r>
              <a:rPr lang="ru-RU" b="1" dirty="0" err="1"/>
              <a:t>починаючи</a:t>
            </a:r>
            <a:r>
              <a:rPr lang="ru-RU" b="1" dirty="0"/>
              <a:t> з С</a:t>
            </a:r>
            <a:r>
              <a:rPr lang="ru-RU" b="1" baseline="-25000" dirty="0"/>
              <a:t>5</a:t>
            </a:r>
            <a:r>
              <a:rPr lang="ru-RU" b="1" dirty="0"/>
              <a:t>Н</a:t>
            </a:r>
            <a:r>
              <a:rPr lang="ru-RU" b="1" baseline="-25000" dirty="0"/>
              <a:t>8</a:t>
            </a:r>
            <a:r>
              <a:rPr lang="ru-RU" b="1" dirty="0"/>
              <a:t>):</a:t>
            </a:r>
          </a:p>
          <a:p>
            <a:pPr eaLnBrk="1" hangingPunct="1"/>
            <a:r>
              <a:rPr lang="ru-RU" b="1" dirty="0"/>
              <a:t>СН </a:t>
            </a:r>
            <a:r>
              <a:rPr lang="ru-RU" b="1" dirty="0">
                <a:sym typeface="Symbol" panose="05050102010706020507" pitchFamily="18" charset="2"/>
              </a:rPr>
              <a:t></a:t>
            </a:r>
            <a:r>
              <a:rPr lang="ru-RU" b="1" dirty="0"/>
              <a:t>С</a:t>
            </a:r>
            <a:r>
              <a:rPr lang="ru-RU" b="1" dirty="0">
                <a:sym typeface="Symbol" panose="05050102010706020507" pitchFamily="18" charset="2"/>
              </a:rPr>
              <a:t></a:t>
            </a:r>
            <a:r>
              <a:rPr lang="ru-RU" b="1" dirty="0"/>
              <a:t>СН</a:t>
            </a:r>
            <a:r>
              <a:rPr lang="ru-RU" b="1" baseline="-25000" dirty="0"/>
              <a:t>2</a:t>
            </a:r>
            <a:r>
              <a:rPr lang="ru-RU" b="1" dirty="0">
                <a:sym typeface="Symbol" panose="05050102010706020507" pitchFamily="18" charset="2"/>
              </a:rPr>
              <a:t></a:t>
            </a:r>
            <a:r>
              <a:rPr lang="ru-RU" b="1" dirty="0"/>
              <a:t>СН</a:t>
            </a:r>
            <a:r>
              <a:rPr lang="ru-RU" b="1" baseline="-25000" dirty="0"/>
              <a:t>2</a:t>
            </a:r>
            <a:r>
              <a:rPr lang="ru-RU" b="1" dirty="0">
                <a:sym typeface="Symbol" panose="05050102010706020507" pitchFamily="18" charset="2"/>
              </a:rPr>
              <a:t></a:t>
            </a:r>
            <a:r>
              <a:rPr lang="ru-RU" b="1" dirty="0"/>
              <a:t>СН</a:t>
            </a:r>
            <a:r>
              <a:rPr lang="ru-RU" b="1" baseline="-25000" dirty="0"/>
              <a:t>3</a:t>
            </a:r>
            <a:r>
              <a:rPr lang="ru-RU" b="1" dirty="0"/>
              <a:t>	СН </a:t>
            </a:r>
            <a:r>
              <a:rPr lang="ru-RU" b="1" dirty="0">
                <a:sym typeface="Symbol" panose="05050102010706020507" pitchFamily="18" charset="2"/>
              </a:rPr>
              <a:t></a:t>
            </a:r>
            <a:r>
              <a:rPr lang="ru-RU" b="1" dirty="0"/>
              <a:t>С</a:t>
            </a:r>
            <a:r>
              <a:rPr lang="ru-RU" b="1" dirty="0">
                <a:sym typeface="Symbol" panose="05050102010706020507" pitchFamily="18" charset="2"/>
              </a:rPr>
              <a:t></a:t>
            </a:r>
            <a:r>
              <a:rPr lang="ru-RU" b="1" dirty="0"/>
              <a:t>СН</a:t>
            </a:r>
            <a:r>
              <a:rPr lang="ru-RU" b="1" dirty="0">
                <a:sym typeface="Symbol" panose="05050102010706020507" pitchFamily="18" charset="2"/>
              </a:rPr>
              <a:t></a:t>
            </a:r>
            <a:r>
              <a:rPr lang="ru-RU" b="1" dirty="0"/>
              <a:t>СН</a:t>
            </a:r>
            <a:r>
              <a:rPr lang="ru-RU" b="1" baseline="-25000" dirty="0"/>
              <a:t>3</a:t>
            </a:r>
            <a:endParaRPr lang="ru-RU" b="1" baseline="-25000" dirty="0">
              <a:sym typeface="Symbol" panose="05050102010706020507" pitchFamily="18" charset="2"/>
            </a:endParaRPr>
          </a:p>
          <a:p>
            <a:pPr eaLnBrk="1" hangingPunct="1"/>
            <a:r>
              <a:rPr lang="ru-RU" b="1" dirty="0">
                <a:sym typeface="Symbol" panose="05050102010706020507" pitchFamily="18" charset="2"/>
              </a:rPr>
              <a:t>                                                        </a:t>
            </a:r>
            <a:endParaRPr lang="ru-RU" b="1" dirty="0"/>
          </a:p>
          <a:p>
            <a:pPr eaLnBrk="1" hangingPunct="1"/>
            <a:r>
              <a:rPr lang="ru-RU" b="1" dirty="0"/>
              <a:t>                                                        СН</a:t>
            </a:r>
            <a:r>
              <a:rPr lang="ru-RU" b="1" baseline="-25000" dirty="0"/>
              <a:t>3</a:t>
            </a:r>
            <a:endParaRPr lang="ru-RU" i="1" baseline="-25000" dirty="0"/>
          </a:p>
          <a:p>
            <a:pPr eaLnBrk="1" hangingPunct="1"/>
            <a:r>
              <a:rPr lang="ru-RU" i="1" dirty="0"/>
              <a:t>        пентин-1	                  3-метилбутин-1</a:t>
            </a:r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/>
              <a:t>3. </a:t>
            </a:r>
            <a:r>
              <a:rPr lang="ru-RU" b="1" dirty="0" err="1"/>
              <a:t>Міжкласова</a:t>
            </a:r>
            <a:r>
              <a:rPr lang="ru-RU" b="1" dirty="0"/>
              <a:t> </a:t>
            </a:r>
            <a:r>
              <a:rPr lang="ru-RU" b="1" dirty="0" err="1"/>
              <a:t>ізомерія</a:t>
            </a:r>
            <a:r>
              <a:rPr lang="ru-RU" b="1" dirty="0"/>
              <a:t>  з </a:t>
            </a:r>
            <a:r>
              <a:rPr lang="ru-RU" b="1" dirty="0" err="1"/>
              <a:t>алкадієнами</a:t>
            </a:r>
            <a:r>
              <a:rPr lang="ru-RU" b="1" dirty="0"/>
              <a:t> і </a:t>
            </a:r>
            <a:r>
              <a:rPr lang="ru-RU" b="1" dirty="0" err="1"/>
              <a:t>циклоалкенами</a:t>
            </a:r>
            <a:r>
              <a:rPr lang="ru-RU" b="1" dirty="0"/>
              <a:t>, (</a:t>
            </a:r>
            <a:r>
              <a:rPr lang="ru-RU" b="1" dirty="0" err="1"/>
              <a:t>починаючи</a:t>
            </a:r>
            <a:r>
              <a:rPr lang="ru-RU" b="1" dirty="0"/>
              <a:t> з С</a:t>
            </a:r>
            <a:r>
              <a:rPr lang="ru-RU" b="1" baseline="-25000" dirty="0"/>
              <a:t>4</a:t>
            </a:r>
            <a:r>
              <a:rPr lang="ru-RU" b="1" dirty="0"/>
              <a:t>Н</a:t>
            </a:r>
            <a:r>
              <a:rPr lang="ru-RU" b="1" baseline="-25000" dirty="0"/>
              <a:t>8</a:t>
            </a:r>
            <a:r>
              <a:rPr lang="ru-RU" b="1" dirty="0"/>
              <a:t>):</a:t>
            </a:r>
          </a:p>
          <a:p>
            <a:pPr eaLnBrk="1" hangingPunct="1"/>
            <a:r>
              <a:rPr lang="ru-RU" b="1" dirty="0"/>
              <a:t>                                                                                      СН = СН</a:t>
            </a:r>
          </a:p>
          <a:p>
            <a:pPr eaLnBrk="1" hangingPunct="1"/>
            <a:r>
              <a:rPr lang="ru-RU" b="1" dirty="0"/>
              <a:t>СН </a:t>
            </a:r>
            <a:r>
              <a:rPr lang="ru-RU" b="1" dirty="0">
                <a:sym typeface="Symbol" panose="05050102010706020507" pitchFamily="18" charset="2"/>
              </a:rPr>
              <a:t></a:t>
            </a:r>
            <a:r>
              <a:rPr lang="ru-RU" b="1" dirty="0"/>
              <a:t>С–СН</a:t>
            </a:r>
            <a:r>
              <a:rPr lang="ru-RU" b="1" baseline="-25000" dirty="0"/>
              <a:t>2</a:t>
            </a:r>
            <a:r>
              <a:rPr lang="ru-RU" b="1" dirty="0"/>
              <a:t>–СН</a:t>
            </a:r>
            <a:r>
              <a:rPr lang="ru-RU" b="1" baseline="-25000" dirty="0"/>
              <a:t>3</a:t>
            </a:r>
            <a:r>
              <a:rPr lang="ru-RU" b="1" dirty="0"/>
              <a:t>	            </a:t>
            </a:r>
            <a:r>
              <a:rPr lang="ru-RU" b="1" dirty="0" smtClean="0"/>
              <a:t>СН</a:t>
            </a:r>
            <a:r>
              <a:rPr lang="ru-RU" b="1" baseline="-25000" dirty="0" smtClean="0"/>
              <a:t>2</a:t>
            </a:r>
            <a:r>
              <a:rPr lang="ru-RU" b="1" dirty="0" smtClean="0"/>
              <a:t>=СН–СН=СН</a:t>
            </a:r>
            <a:r>
              <a:rPr lang="ru-RU" b="1" baseline="-25000" dirty="0" smtClean="0"/>
              <a:t>2</a:t>
            </a:r>
            <a:r>
              <a:rPr lang="ru-RU" b="1" dirty="0"/>
              <a:t> </a:t>
            </a:r>
            <a:r>
              <a:rPr lang="ru-RU" b="1" dirty="0" smtClean="0"/>
              <a:t>        </a:t>
            </a:r>
            <a:r>
              <a:rPr lang="ru-RU" b="1" dirty="0" smtClean="0">
                <a:sym typeface="Symbol" panose="05050102010706020507" pitchFamily="18" charset="2"/>
              </a:rPr>
              <a:t>       </a:t>
            </a:r>
            <a:endParaRPr lang="ru-RU" b="1" dirty="0"/>
          </a:p>
          <a:p>
            <a:pPr eaLnBrk="1" hangingPunct="1"/>
            <a:r>
              <a:rPr lang="ru-RU" b="1" dirty="0"/>
              <a:t>                                                                                      СН</a:t>
            </a:r>
            <a:r>
              <a:rPr lang="ru-RU" b="1" baseline="-25000" dirty="0"/>
              <a:t>2</a:t>
            </a:r>
            <a:r>
              <a:rPr lang="ru-RU" b="1" dirty="0"/>
              <a:t> –СН</a:t>
            </a:r>
            <a:r>
              <a:rPr lang="ru-RU" b="1" baseline="-25000" dirty="0"/>
              <a:t>2</a:t>
            </a:r>
            <a:endParaRPr lang="ru-RU" i="1" baseline="-25000" dirty="0"/>
          </a:p>
          <a:p>
            <a:pPr eaLnBrk="1" hangingPunct="1"/>
            <a:r>
              <a:rPr lang="ru-RU" i="1" dirty="0"/>
              <a:t>      бутин-1	              бутадієн-1,3	               </a:t>
            </a:r>
            <a:r>
              <a:rPr lang="ru-RU" i="1" dirty="0" err="1"/>
              <a:t>циклобутен</a:t>
            </a:r>
            <a:r>
              <a:rPr 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33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7729"/>
            <a:ext cx="7262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4400" b="1" dirty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добування</a:t>
            </a:r>
            <a:r>
              <a:rPr lang="ru-RU" sz="4400" b="1" dirty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алкінів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908720"/>
            <a:ext cx="7128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Найпоширеніший представник алкінів – ацетилен. У промисловості його добувають трьома методами.</a:t>
            </a:r>
          </a:p>
          <a:p>
            <a:pPr algn="just"/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Карбідний метод.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 з вапняку і коксу отримують кальцій карбід, який під час взаємодії з водою утворює ацетилен.</a:t>
            </a:r>
          </a:p>
          <a:p>
            <a:pPr algn="just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/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+ 3C           CaC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</a:p>
          <a:p>
            <a:pPr algn="just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CaC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+ 2H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       CH</a:t>
            </a:r>
            <a:r>
              <a:rPr lang="ru-RU" b="1" dirty="0">
                <a:sym typeface="Symbol" panose="05050102010706020507" pitchFamily="18" charset="2"/>
              </a:rPr>
              <a:t> </a:t>
            </a:r>
            <a:r>
              <a:rPr lang="ru-RU" b="1" dirty="0" smtClean="0">
                <a:sym typeface="Symbol" panose="05050102010706020507" pitchFamily="18" charset="2"/>
              </a:rPr>
              <a:t>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 +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(OH)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/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Піроліз метану.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Внаслідок нагрівання метану без доступу повітря (піроліз) утворюється ацетилен, а як побічний продукт – водень.</a:t>
            </a:r>
          </a:p>
          <a:p>
            <a:pPr algn="just"/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CH</a:t>
            </a:r>
            <a:r>
              <a:rPr lang="ru-RU" b="1" dirty="0" smtClean="0">
                <a:sym typeface="Symbol" panose="05050102010706020507" pitchFamily="18" charset="2"/>
              </a:rPr>
              <a:t> 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 + 3H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Дегідрогалогенування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дигалогенопохідних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алканів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algn="just"/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483768" y="2204864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83768" y="1987538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uk-UA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754863" y="2497634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19730" y="2234463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2500</a:t>
            </a:r>
            <a:r>
              <a:rPr lang="en-US" sz="9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uk-U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129034" y="2708920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359690" y="3573016"/>
            <a:ext cx="7001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59690" y="3324423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en-US" sz="9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uk-U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52"/>
          <a:stretch/>
        </p:blipFill>
        <p:spPr>
          <a:xfrm>
            <a:off x="1835696" y="4044352"/>
            <a:ext cx="6373116" cy="64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288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11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38328" y="188640"/>
            <a:ext cx="73784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b="1" dirty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властивості </a:t>
            </a:r>
            <a:r>
              <a:rPr lang="ru-RU" sz="4400" b="1" dirty="0" err="1" smtClean="0">
                <a:ln w="24500" cmpd="dbl">
                  <a:solidFill>
                    <a:srgbClr val="1F497D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8064A2">
                    <a:lumMod val="60000"/>
                    <a:lumOff val="4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алкінів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11151" y="854974"/>
            <a:ext cx="712879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властивості алкінів обумовлені наявністю в їхніх молекулах потрійного зв’язку. Типовими реакціями для ацетилену та його гомологів є реакції приєднання. Відмінність алкінів від </a:t>
            </a:r>
            <a:r>
              <a:rPr kumimoji="0" lang="uk-UA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алкенів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полягає в тому, що реакції приєднання можуть протікати у дві стадії. На першій стадії йде приєднання до потрійного зв’язку утворенням подвійного зв’язку, а на другій стадії — приєднання за подвійним зв’язком. Реакції приєднання для алкінів протікають повільніше, ніж для </a:t>
            </a:r>
            <a:r>
              <a:rPr kumimoji="0" lang="uk-UA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алкенів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uk-UA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Галогенування. 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Галогени приєднуються до алкінів у дві стадії. Наприклад, приєднання брому до ацетилену призводить до утворення </a:t>
            </a:r>
            <a:r>
              <a:rPr kumimoji="0" lang="uk-UA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диброметену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який, у свою чергу, реагує з надлишком В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ru-RU" sz="1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утворенням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тетраброметану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68186"/>
            <a:ext cx="2874832" cy="4608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38328" y="4572628"/>
            <a:ext cx="71016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Алкіни, так само як і алкени, знебарвлюють бромну воду.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Гідрогалогенування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Галогеноводні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приєднуються до потрійного зв’язку важче, ніж до подвійного. Для активації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галогеноводню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використовують 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ацетилену при цьому можна добувати вінілхлорид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хлоретен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який використовують для добування важливого полімеру — полівінілхлориду: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392333"/>
            <a:ext cx="2874832" cy="2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6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39516" y="1006948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галогеноводню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гідрогалогенування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несиметричних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алкінів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правилом Марковникова,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84" y="1964185"/>
            <a:ext cx="3096344" cy="2135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9672" y="2211633"/>
            <a:ext cx="7220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Гіоратація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алкінів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каталізується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солями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ртуті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(II):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44" y="2761560"/>
            <a:ext cx="3102446" cy="1928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45618" y="3114387"/>
            <a:ext cx="72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першій стадії реакції утворюється ненасичений спирт, в якому гідроксильна група перебуває безпосередньо в атома Карбону при подвійному зв’язку. Такі спирти заведено називати вініловими, або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енолами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Прикметною рисою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енолів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їхня нестійкість. У момент утворення вони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ізомеризуються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більш стабільні карбонільні сполуки (альдегіди або кетони) за рахунок перенесення протона від гідроксильної групи до сусіднього атома Карбону при подвійному зв’язку. При цьому подвійний зв’язок між атомами Карбону розривається й утворюється подвійний зв’язок з атомом Карбону та атомом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Оксигену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Причиною ізомеризації є більша міцність подвійного зв’язку С=О порівняно з подвійним С=С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6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1" y="84484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результаті реакції гідратації тільки ацетилен перетворюється в альдегід; гідратація гомологів ацетилену протікає за правилом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Марковникова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утворені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еноли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ізомеризуються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кетони. Наприклад,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пропін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перетворюється в ацетон: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95" y="1964095"/>
            <a:ext cx="3697491" cy="4558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1766" y="2353377"/>
            <a:ext cx="71968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 гідратації алкінів відкрив М.Г.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Кучеров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(1881 р.), саме тому її й називають реакцією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Кучерова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Кислотні властивості.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Особливістю алкінів, що мають кінцевий кратний зв’язок, є їхня здатність відщеплювати протон під дією сильних основ, тобто проявляти слабкі кислотні властивості. Таким чином, алкіни, на відміну від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алкенів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алканів, здатні утворювати солі, які називають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ацетиленідами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94" y="4349558"/>
            <a:ext cx="3697491" cy="2696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07846" y="4662065"/>
            <a:ext cx="7200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Ацетиленіди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Аргентуму 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Купруму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утворюються й випадають в осад при пропусканні ацетилену через аміачний розчин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аргентум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оксиду або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купрум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І) хлориду. Ці реакції слугують для виявлення алкінів з потрійним зв’язком у кінці ланцюга: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777100"/>
            <a:ext cx="279654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9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8942" y="823055"/>
            <a:ext cx="7213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Ацетиленіди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Арґентуму й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Купруму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солі дуже слабких кислот легко розкладаються при дії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хлороводневої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кислоти з виділенням вихідного алкіну: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78484"/>
            <a:ext cx="3098996" cy="2618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78941" y="1940370"/>
            <a:ext cx="72135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використовуючи реакції утворення й розкладу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ацетиленідів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можна виділяти алкіни із сумішей з іншими вуглеводнями.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Полімеризація.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присутності каталізаторів алкіни можуть реагувати один з одним, причому залежно від умов утворюються різні продукти. Так, під дією водного розчину 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ацетилен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димеризується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утворюючи вінілацетилен: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924759"/>
            <a:ext cx="3098996" cy="26807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78940" y="4192838"/>
            <a:ext cx="7069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Вінілацетилен має велику реакційну здатність, приєднуючи хлороводень, він утворює хлоропрен, який використовують для добування штучного каучуку: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42" y="5116168"/>
            <a:ext cx="3098996" cy="19591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613301" y="5214125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</a:t>
            </a:r>
            <a:r>
              <a:rPr lang="ru-RU" dirty="0" err="1"/>
              <a:t>пропусканні</a:t>
            </a:r>
            <a:r>
              <a:rPr lang="ru-RU" dirty="0"/>
              <a:t> ацетилену над </a:t>
            </a:r>
            <a:r>
              <a:rPr lang="ru-RU" dirty="0" err="1"/>
              <a:t>активованим</a:t>
            </a:r>
            <a:r>
              <a:rPr lang="ru-RU" dirty="0"/>
              <a:t> </a:t>
            </a:r>
            <a:r>
              <a:rPr lang="ru-RU" dirty="0" err="1"/>
              <a:t>вугіллям</a:t>
            </a:r>
            <a:r>
              <a:rPr lang="ru-RU" dirty="0"/>
              <a:t> при </a:t>
            </a:r>
            <a:r>
              <a:rPr lang="ru-RU" dirty="0" err="1"/>
              <a:t>температурі</a:t>
            </a:r>
            <a:r>
              <a:rPr lang="ru-RU" dirty="0"/>
              <a:t> +</a:t>
            </a:r>
            <a:r>
              <a:rPr lang="ru-RU" dirty="0" smtClean="0"/>
              <a:t>600°С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тримеризація</a:t>
            </a:r>
            <a:r>
              <a:rPr lang="ru-RU" dirty="0"/>
              <a:t> ацетилену з </a:t>
            </a:r>
            <a:r>
              <a:rPr lang="ru-RU" dirty="0" err="1"/>
              <a:t>утворенням</a:t>
            </a:r>
            <a:r>
              <a:rPr lang="ru-RU" dirty="0"/>
              <a:t> </a:t>
            </a:r>
            <a:r>
              <a:rPr lang="ru-RU" dirty="0" err="1"/>
              <a:t>бензену</a:t>
            </a:r>
            <a:r>
              <a:rPr lang="ru-RU" dirty="0"/>
              <a:t>:</a:t>
            </a:r>
            <a:endParaRPr lang="uk-UA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73" y="5853304"/>
            <a:ext cx="1754578" cy="32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0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55676" y="1124744"/>
                <a:ext cx="7272807" cy="5543550"/>
              </a:xfrm>
            </p:spPr>
            <p:txBody>
              <a:bodyPr/>
              <a:lstStyle/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Вибір головного ланцюга:</a:t>
                </a:r>
              </a:p>
              <a:p>
                <a:pPr marL="43200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800" dirty="0" smtClean="0"/>
              </a:p>
              <a:p>
                <a:pPr marL="1512000" indent="0">
                  <a:spcBef>
                    <a:spcPts val="0"/>
                  </a:spcBef>
                  <a:buNone/>
                </a:pPr>
                <a:r>
                  <a:rPr lang="uk-UA" sz="2800" dirty="0" smtClean="0"/>
                  <a:t>І</a:t>
                </a:r>
              </a:p>
              <a:p>
                <a:pPr marL="144000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uk-UA" sz="280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Нумерація атомів головного ланцюга:</a:t>
                </a:r>
              </a:p>
              <a:p>
                <a:pPr marL="432000" indent="0" algn="just">
                  <a:spcBef>
                    <a:spcPts val="0"/>
                  </a:spcBef>
                  <a:buNone/>
                </a:pPr>
                <a:r>
                  <a:rPr lang="uk-UA" sz="1600" dirty="0" smtClean="0">
                    <a:solidFill>
                      <a:srgbClr val="FF0000"/>
                    </a:solidFill>
                  </a:rPr>
                  <a:t>1</a:t>
                </a:r>
                <a:r>
                  <a:rPr lang="uk-UA" sz="1600" dirty="0" smtClean="0"/>
                  <a:t>                     </a:t>
                </a:r>
                <a:r>
                  <a:rPr lang="uk-UA" sz="1600" dirty="0" smtClean="0">
                    <a:solidFill>
                      <a:srgbClr val="FF0000"/>
                    </a:solidFill>
                  </a:rPr>
                  <a:t>2</a:t>
                </a:r>
                <a:r>
                  <a:rPr lang="uk-UA" sz="1600" dirty="0" smtClean="0"/>
                  <a:t>                     </a:t>
                </a:r>
                <a:r>
                  <a:rPr lang="uk-UA" sz="1600" dirty="0" smtClean="0">
                    <a:solidFill>
                      <a:srgbClr val="FF0000"/>
                    </a:solidFill>
                  </a:rPr>
                  <a:t>3</a:t>
                </a:r>
              </a:p>
              <a:p>
                <a:pPr marL="43200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800" dirty="0" smtClean="0"/>
              </a:p>
              <a:p>
                <a:pPr marL="1512000" indent="0">
                  <a:spcBef>
                    <a:spcPts val="0"/>
                  </a:spcBef>
                  <a:buNone/>
                </a:pPr>
                <a:r>
                  <a:rPr lang="uk-UA" sz="2800" dirty="0" smtClean="0"/>
                  <a:t>І</a:t>
                </a:r>
              </a:p>
              <a:p>
                <a:pPr marL="144000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 smtClean="0"/>
              </a:p>
              <a:p>
                <a:pPr marL="1512000" indent="0" algn="just">
                  <a:spcBef>
                    <a:spcPts val="0"/>
                  </a:spcBef>
                  <a:buNone/>
                </a:pPr>
                <a:endParaRPr lang="ru-RU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Дати назву головному ланцюгу за кількістю атомів Карбону.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0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5676" y="1124744"/>
                <a:ext cx="7272807" cy="5543550"/>
              </a:xfrm>
              <a:blipFill rotWithShape="0">
                <a:blip r:embed="rId3"/>
                <a:stretch>
                  <a:fillRect l="-1760" t="-1210" r="-1928" b="-26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907704" y="8336"/>
            <a:ext cx="6876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cap="none" spc="0" dirty="0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</a:t>
            </a:r>
            <a:r>
              <a:rPr lang="ru-RU" sz="4400" b="1" cap="none" spc="0" dirty="0" err="1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алканів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95736" y="2060848"/>
            <a:ext cx="2664296" cy="0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6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25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250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250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25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87139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тримеризації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найближчі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гомологи ацетилену,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20121"/>
            <a:ext cx="2306733" cy="768911"/>
          </a:xfrm>
        </p:spPr>
      </p:pic>
      <p:sp>
        <p:nvSpPr>
          <p:cNvPr id="7" name="Прямоугольник 6"/>
          <p:cNvSpPr/>
          <p:nvPr/>
        </p:nvSpPr>
        <p:spPr>
          <a:xfrm>
            <a:off x="1630038" y="2289032"/>
            <a:ext cx="71904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 окиснення й відновлення.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Алкіни легко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окиснюються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різними окисниками, зокрема калій перманганатом. При реакції розчин калій перманганату знебарвлюється, що свідчить про наявність потрійного зв’язку. При окисненні зазвичай відбувається розщеплення потрійного зв’язку, утворюються карбонові кислоти: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22" y="3927187"/>
            <a:ext cx="5208127" cy="3107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60498" y="4505083"/>
            <a:ext cx="6966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каталізаторів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перетворюючись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51" y="5589240"/>
            <a:ext cx="3163014" cy="45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753" y="188640"/>
            <a:ext cx="7468247" cy="7681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Объект 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27811225"/>
                  </p:ext>
                </p:extLst>
              </p:nvPr>
            </p:nvGraphicFramePr>
            <p:xfrm>
              <a:off x="1547664" y="1196752"/>
              <a:ext cx="7344816" cy="30355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101"/>
                    <a:gridCol w="2736299"/>
                    <a:gridCol w="1170207"/>
                    <a:gridCol w="936104"/>
                    <a:gridCol w="792088"/>
                    <a:gridCol w="846017"/>
                  </a:tblGrid>
                  <a:tr h="40552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Формула</a:t>
                          </a:r>
                          <a:endParaRPr lang="ru-RU" sz="1400" dirty="0"/>
                        </a:p>
                      </a:txBody>
                      <a:tcPr anchor="ctr">
                        <a:lnB w="38100" cmpd="sng"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Назва</a:t>
                          </a:r>
                          <a:endParaRPr lang="ru-RU" sz="14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Температура, </a:t>
                          </a:r>
                          <a:r>
                            <a:rPr lang="uk-UA" sz="1400" baseline="30000" dirty="0" err="1" smtClean="0"/>
                            <a:t>о</a:t>
                          </a:r>
                          <a:r>
                            <a:rPr lang="uk-UA" sz="1400" baseline="0" dirty="0" err="1" smtClean="0"/>
                            <a:t>С</a:t>
                          </a:r>
                          <a:endParaRPr lang="ru-RU" sz="1400" baseline="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Агрегатний</a:t>
                          </a:r>
                          <a:r>
                            <a:rPr lang="uk-UA" sz="1400" baseline="0" dirty="0" smtClean="0"/>
                            <a:t> стан</a:t>
                          </a:r>
                          <a:endParaRPr lang="ru-RU" sz="1400" dirty="0"/>
                        </a:p>
                      </a:txBody>
                      <a:tcPr anchor="ctr"/>
                    </a:tc>
                  </a:tr>
                  <a:tr h="745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Моле-</a:t>
                          </a:r>
                          <a:r>
                            <a:rPr lang="uk-UA" sz="1400" dirty="0" err="1" smtClean="0"/>
                            <a:t>кулярна</a:t>
                          </a:r>
                          <a:endParaRPr lang="ru-RU" sz="1400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Скорочена структурна</a:t>
                          </a:r>
                          <a:endParaRPr lang="ru-RU" sz="1400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/>
                            <a:t>Плавле-ння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кипіння</a:t>
                          </a:r>
                          <a:endParaRPr lang="ru-RU" sz="1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𝐶𝐻</m:t>
                              </m:r>
                            </m:oMath>
                          </a14:m>
                          <a:r>
                            <a:rPr lang="en-US" sz="1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ru-RU" sz="1400" b="1" i="0" dirty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</m:t>
                              </m:r>
                            </m:oMath>
                          </a14:m>
                          <a:r>
                            <a:rPr lang="en-US" sz="1400" i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</a:t>
                          </a:r>
                          <a:endParaRPr lang="ru-RU" sz="1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Етин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-81,8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-83,6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газ</a:t>
                          </a:r>
                          <a:endParaRPr lang="ru-RU" sz="1400" dirty="0"/>
                        </a:p>
                      </a:txBody>
                      <a:tcPr anchor="ctr"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m:rPr>
                                    <m:nor/>
                                  </m:rPr>
                                  <a:rPr lang="ru-RU" sz="1400" b="1" dirty="0" smtClean="0">
                                    <a:sym typeface="Symbol" panose="05050102010706020507" pitchFamily="18" charset="2"/>
                                  </a:rPr>
                                  <m:t>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Пропін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-104,7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-23,3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газ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m:rPr>
                                    <m:nor/>
                                  </m:rPr>
                                  <a:rPr lang="ru-RU" sz="1400" b="1" dirty="0" smtClean="0">
                                    <a:sym typeface="Symbol" panose="05050102010706020507" pitchFamily="18" charset="2"/>
                                  </a:rPr>
                                  <m:t>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𝐶𝐻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Бут-1-ин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-130,0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-8,6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газ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m:rPr>
                                    <m:nor/>
                                  </m:rPr>
                                  <a:rPr lang="ru-RU" sz="1400" b="1" dirty="0" smtClean="0">
                                    <a:sym typeface="Symbol" panose="05050102010706020507" pitchFamily="18" charset="2"/>
                                  </a:rPr>
                                  <m:t>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𝐶𝐻</m:t>
                                </m:r>
                                <m:r>
                                  <a:rPr lang="en-US" sz="1400" b="0" i="1" baseline="-250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ru-RU" sz="1400" baseline="-25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Бут-2-ин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-32,3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27,2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рідина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m:rPr>
                                    <m:nor/>
                                  </m:rPr>
                                  <a:rPr lang="ru-RU" sz="1400" b="1" dirty="0" smtClean="0">
                                    <a:sym typeface="Symbol" panose="05050102010706020507" pitchFamily="18" charset="2"/>
                                  </a:rPr>
                                  <m:t>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𝐶𝐻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Пент-1-ин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-95,0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40,0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рідина</a:t>
                          </a:r>
                          <a:endParaRPr lang="ru-RU" sz="1400" dirty="0"/>
                        </a:p>
                      </a:txBody>
                      <a:tcPr anchor="ctr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uk-UA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m:rPr>
                                    <m:nor/>
                                  </m:rPr>
                                  <a:rPr lang="ru-RU" sz="1400" b="1" dirty="0" smtClean="0">
                                    <a:sym typeface="Symbol" panose="05050102010706020507" pitchFamily="18" charset="2"/>
                                  </a:rPr>
                                  <m:t>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𝐶𝐻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Гекс-1-ин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-124,0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72,0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рідина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Объект 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27811225"/>
                  </p:ext>
                </p:extLst>
              </p:nvPr>
            </p:nvGraphicFramePr>
            <p:xfrm>
              <a:off x="1547664" y="1196752"/>
              <a:ext cx="7344816" cy="30355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101"/>
                    <a:gridCol w="2736299"/>
                    <a:gridCol w="1170207"/>
                    <a:gridCol w="936104"/>
                    <a:gridCol w="792088"/>
                    <a:gridCol w="846017"/>
                  </a:tblGrid>
                  <a:tr h="40552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Формула</a:t>
                          </a:r>
                          <a:endParaRPr lang="ru-RU" sz="1400" dirty="0"/>
                        </a:p>
                      </a:txBody>
                      <a:tcPr anchor="ctr">
                        <a:lnB w="38100" cmpd="sng"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Назва</a:t>
                          </a:r>
                          <a:endParaRPr lang="ru-RU" sz="14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Температура, </a:t>
                          </a:r>
                          <a:r>
                            <a:rPr lang="uk-UA" sz="1400" baseline="30000" dirty="0" err="1" smtClean="0"/>
                            <a:t>о</a:t>
                          </a:r>
                          <a:r>
                            <a:rPr lang="uk-UA" sz="1400" baseline="0" dirty="0" err="1" smtClean="0"/>
                            <a:t>С</a:t>
                          </a:r>
                          <a:endParaRPr lang="ru-RU" sz="1400" baseline="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Агрегатний</a:t>
                          </a:r>
                          <a:r>
                            <a:rPr lang="uk-UA" sz="1400" baseline="0" dirty="0" smtClean="0"/>
                            <a:t> стан</a:t>
                          </a:r>
                          <a:endParaRPr lang="ru-RU" sz="1400" dirty="0"/>
                        </a:p>
                      </a:txBody>
                      <a:tcPr anchor="ctr"/>
                    </a:tc>
                  </a:tr>
                  <a:tr h="745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Моле-</a:t>
                          </a:r>
                          <a:r>
                            <a:rPr lang="uk-UA" sz="1400" dirty="0" err="1" smtClean="0"/>
                            <a:t>кулярна</a:t>
                          </a:r>
                          <a:endParaRPr lang="ru-RU" sz="1400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Скорочена структурна</a:t>
                          </a:r>
                          <a:endParaRPr lang="ru-RU" sz="1400" dirty="0"/>
                        </a:p>
                      </a:txBody>
                      <a:tcPr anchor="ctr">
                        <a:lnT w="38100" cmpd="sng">
                          <a:noFill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/>
                            <a:t>Плавле-ння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кипіння</a:t>
                          </a:r>
                          <a:endParaRPr lang="ru-RU" sz="1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704" t="-380000" r="-752113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31849" t="-380000" r="-137862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Етин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-81,8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-83,6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газ</a:t>
                          </a:r>
                          <a:endParaRPr lang="ru-RU" sz="1400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704" t="-480000" r="-752113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31849" t="-480000" r="-137862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Пропін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-104,7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-23,3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газ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704" t="-568627" r="-752113" b="-3215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31849" t="-568627" r="-137862" b="-3215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Бут-1-ин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-130,0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-8,6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газ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704" t="-682000" r="-752113" b="-2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31849" t="-682000" r="-137862" b="-2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Бут-2-ин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-32,3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27,2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рідина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704" t="-782000" r="-752113" b="-1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31849" t="-782000" r="-137862" b="-1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Пент-1-ин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-95,0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40,0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/>
                            <a:t>рідина</a:t>
                          </a:r>
                          <a:endParaRPr lang="ru-RU" sz="1400" dirty="0"/>
                        </a:p>
                      </a:txBody>
                      <a:tcPr anchor="ctr"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704" t="-747458" r="-752113" b="-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31849" t="-747458" r="-137862" b="-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Гекс-1-ин</a:t>
                          </a:r>
                          <a:endParaRPr lang="ru-RU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-124,0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/>
                            <a:t>72,0</a:t>
                          </a:r>
                          <a:endParaRPr lang="ru-RU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1400" dirty="0" smtClean="0"/>
                            <a:t>рідина</a:t>
                          </a:r>
                          <a:endParaRPr lang="ru-RU" sz="1400" dirty="0" smtClean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8321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2397821" y="91530"/>
            <a:ext cx="57263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b="1" dirty="0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</a:t>
            </a:r>
            <a:r>
              <a:rPr lang="ru-RU" b="1" dirty="0" err="1" smtClean="0">
                <a:ln w="24500" cmpd="dbl">
                  <a:solidFill>
                    <a:srgbClr val="1F497D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8064A2">
                    <a:lumMod val="60000"/>
                    <a:lumOff val="4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алкінів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952501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 усіх алкінів найбільше застосовують ацетилен (</a:t>
            </a:r>
            <a:r>
              <a:rPr lang="uk-UA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етин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Світова продукція його обчислюється мільйонами </a:t>
            </a:r>
            <a:r>
              <a:rPr lang="uk-UA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рік. Більша частина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витрачається на зварювання і різання металів. Ацетилен також є сировиною для отримання багатьох хімічних речовин: оцтового альдегіду, оцтової кислоти, етанолу, галогенопохідних, </a:t>
            </a:r>
            <a:r>
              <a:rPr lang="uk-UA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етену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етану, синтетичного каучуку, пластичних мас тощо. Чистий </a:t>
            </a:r>
            <a:r>
              <a:rPr lang="uk-UA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етин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має типовий для ненасичених вуглеводнів запах, виявляє наркотичну дію, тому знаходить застосування в медицині.</a:t>
            </a:r>
            <a:endParaRPr lang="uk-UA" baseline="-25000" dirty="0"/>
          </a:p>
        </p:txBody>
      </p:sp>
    </p:spTree>
    <p:extLst>
      <p:ext uri="{BB962C8B-B14F-4D97-AF65-F5344CB8AC3E}">
        <p14:creationId xmlns:p14="http://schemas.microsoft.com/office/powerpoint/2010/main" val="346654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5556" y="2744924"/>
            <a:ext cx="7992888" cy="136815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0" b="1" dirty="0" err="1">
                <a:ln w="31550" cmpd="sng">
                  <a:gradFill>
                    <a:gsLst>
                      <a:gs pos="70000">
                        <a:srgbClr val="DB30C7">
                          <a:shade val="50000"/>
                          <a:satMod val="190000"/>
                        </a:srgbClr>
                      </a:gs>
                      <a:gs pos="0">
                        <a:srgbClr val="DB30C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DB30C7">
                    <a:tint val="15000"/>
                    <a:satMod val="200000"/>
                  </a:srgbClr>
                </a:solidFill>
                <a:effectLst>
                  <a:glow rad="139700">
                    <a:srgbClr val="DB30C7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8000" b="1" dirty="0">
                <a:ln w="31550" cmpd="sng">
                  <a:gradFill>
                    <a:gsLst>
                      <a:gs pos="70000">
                        <a:srgbClr val="DB30C7">
                          <a:shade val="50000"/>
                          <a:satMod val="190000"/>
                        </a:srgbClr>
                      </a:gs>
                      <a:gs pos="0">
                        <a:srgbClr val="DB30C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DB30C7">
                    <a:tint val="15000"/>
                    <a:satMod val="200000"/>
                  </a:srgbClr>
                </a:solidFill>
                <a:effectLst>
                  <a:glow rad="139700">
                    <a:srgbClr val="DB30C7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8000" b="1" dirty="0" err="1">
                <a:ln w="31550" cmpd="sng">
                  <a:gradFill>
                    <a:gsLst>
                      <a:gs pos="70000">
                        <a:srgbClr val="DB30C7">
                          <a:shade val="50000"/>
                          <a:satMod val="190000"/>
                        </a:srgbClr>
                      </a:gs>
                      <a:gs pos="0">
                        <a:srgbClr val="DB30C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DB30C7">
                    <a:tint val="15000"/>
                    <a:satMod val="200000"/>
                  </a:srgbClr>
                </a:solidFill>
                <a:effectLst>
                  <a:glow rad="139700">
                    <a:srgbClr val="DB30C7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8000" b="1" dirty="0">
                <a:ln w="31550" cmpd="sng">
                  <a:gradFill>
                    <a:gsLst>
                      <a:gs pos="70000">
                        <a:srgbClr val="DB30C7">
                          <a:shade val="50000"/>
                          <a:satMod val="190000"/>
                        </a:srgbClr>
                      </a:gs>
                      <a:gs pos="0">
                        <a:srgbClr val="DB30C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DB30C7">
                    <a:tint val="15000"/>
                    <a:satMod val="200000"/>
                  </a:srgbClr>
                </a:solidFill>
                <a:effectLst>
                  <a:glow rad="139700">
                    <a:srgbClr val="DB30C7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9517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00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19672" y="1125538"/>
                <a:ext cx="7272807" cy="554355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Дати назву замісникам в алфавітному порядку та вказати їх знаходження в головному ланцюзі:</a:t>
                </a:r>
              </a:p>
              <a:p>
                <a:pPr marL="432000" lvl="0" indent="0" algn="just">
                  <a:spcBef>
                    <a:spcPts val="0"/>
                  </a:spcBef>
                  <a:buNone/>
                </a:pPr>
                <a:r>
                  <a:rPr lang="uk-UA" sz="1800" dirty="0">
                    <a:solidFill>
                      <a:srgbClr val="FF0000"/>
                    </a:solidFill>
                  </a:rPr>
                  <a:t>1</a:t>
                </a:r>
                <a:r>
                  <a:rPr lang="uk-UA" sz="1800" dirty="0">
                    <a:solidFill>
                      <a:prstClr val="black"/>
                    </a:solidFill>
                  </a:rPr>
                  <a:t>               </a:t>
                </a:r>
                <a:r>
                  <a:rPr lang="uk-UA" sz="1800" dirty="0" smtClean="0">
                    <a:solidFill>
                      <a:srgbClr val="FF0000"/>
                    </a:solidFill>
                  </a:rPr>
                  <a:t>2</a:t>
                </a:r>
                <a:r>
                  <a:rPr lang="uk-UA" sz="1800" dirty="0" smtClean="0">
                    <a:solidFill>
                      <a:prstClr val="black"/>
                    </a:solidFill>
                  </a:rPr>
                  <a:t>               </a:t>
                </a:r>
                <a:r>
                  <a:rPr lang="uk-UA" sz="1800" dirty="0" smtClean="0">
                    <a:solidFill>
                      <a:srgbClr val="FF0000"/>
                    </a:solidFill>
                  </a:rPr>
                  <a:t>3</a:t>
                </a:r>
                <a:endParaRPr lang="uk-UA" sz="1800" dirty="0">
                  <a:solidFill>
                    <a:srgbClr val="FF0000"/>
                  </a:solidFill>
                </a:endParaRPr>
              </a:p>
              <a:p>
                <a:pPr marL="432000" lv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400" dirty="0">
                  <a:solidFill>
                    <a:prstClr val="black"/>
                  </a:solidFill>
                </a:endParaRPr>
              </a:p>
              <a:p>
                <a:pPr marL="1368000" lvl="0" indent="0">
                  <a:spcBef>
                    <a:spcPts val="0"/>
                  </a:spcBef>
                  <a:buNone/>
                </a:pPr>
                <a:r>
                  <a:rPr lang="uk-UA" sz="2400" dirty="0">
                    <a:solidFill>
                      <a:prstClr val="black"/>
                    </a:solidFill>
                  </a:rPr>
                  <a:t>І</a:t>
                </a:r>
              </a:p>
              <a:p>
                <a:pPr marL="1296000" lvl="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uk-UA" dirty="0" smtClean="0">
                  <a:solidFill>
                    <a:srgbClr val="92D050"/>
                  </a:solidFill>
                </a:endParaRPr>
              </a:p>
              <a:p>
                <a:pPr marL="432000" lv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uk-UA" sz="28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uk-UA" sz="2800" dirty="0" smtClean="0">
                    <a:solidFill>
                      <a:srgbClr val="92D050"/>
                    </a:solidFill>
                  </a:rPr>
                  <a:t> - метил</a:t>
                </a:r>
              </a:p>
              <a:p>
                <a:pPr marL="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Формування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назви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32000" lvl="0" indent="0" algn="just">
                  <a:spcBef>
                    <a:spcPts val="0"/>
                  </a:spcBef>
                  <a:buNone/>
                </a:pPr>
                <a:r>
                  <a:rPr lang="uk-UA" sz="1800" dirty="0">
                    <a:solidFill>
                      <a:srgbClr val="FF0000"/>
                    </a:solidFill>
                  </a:rPr>
                  <a:t>1</a:t>
                </a:r>
                <a:r>
                  <a:rPr lang="uk-UA" sz="1800" dirty="0">
                    <a:solidFill>
                      <a:prstClr val="black"/>
                    </a:solidFill>
                  </a:rPr>
                  <a:t>               </a:t>
                </a:r>
                <a:r>
                  <a:rPr lang="uk-UA" sz="1800" dirty="0">
                    <a:solidFill>
                      <a:srgbClr val="FF0000"/>
                    </a:solidFill>
                  </a:rPr>
                  <a:t>2</a:t>
                </a:r>
                <a:r>
                  <a:rPr lang="uk-UA" sz="1800" dirty="0">
                    <a:solidFill>
                      <a:prstClr val="black"/>
                    </a:solidFill>
                  </a:rPr>
                  <a:t>               </a:t>
                </a:r>
                <a:r>
                  <a:rPr lang="uk-UA" sz="1800" dirty="0">
                    <a:solidFill>
                      <a:srgbClr val="FF0000"/>
                    </a:solidFill>
                  </a:rPr>
                  <a:t>3</a:t>
                </a:r>
              </a:p>
              <a:p>
                <a:pPr marL="432000" lv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400" dirty="0">
                  <a:solidFill>
                    <a:prstClr val="black"/>
                  </a:solidFill>
                </a:endParaRPr>
              </a:p>
              <a:p>
                <a:pPr marL="1368000" lvl="0" indent="0">
                  <a:spcBef>
                    <a:spcPts val="0"/>
                  </a:spcBef>
                  <a:buNone/>
                </a:pPr>
                <a:r>
                  <a:rPr lang="uk-UA" sz="2400" dirty="0">
                    <a:solidFill>
                      <a:prstClr val="black"/>
                    </a:solidFill>
                  </a:rPr>
                  <a:t>І</a:t>
                </a:r>
              </a:p>
              <a:p>
                <a:pPr marL="1296000" lvl="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uk-UA" dirty="0" smtClean="0"/>
              </a:p>
              <a:p>
                <a:pPr marL="432000" indent="0">
                  <a:spcBef>
                    <a:spcPts val="0"/>
                  </a:spcBef>
                  <a:buNone/>
                </a:pPr>
                <a:r>
                  <a:rPr lang="ru-RU" sz="2800" dirty="0" smtClean="0">
                    <a:solidFill>
                      <a:srgbClr val="FF0000"/>
                    </a:solidFill>
                  </a:rPr>
                  <a:t>2</a:t>
                </a:r>
                <a:r>
                  <a:rPr lang="ru-RU" sz="2800" dirty="0">
                    <a:solidFill>
                      <a:prstClr val="black"/>
                    </a:solidFill>
                  </a:rPr>
                  <a:t>-</a:t>
                </a:r>
                <a:r>
                  <a:rPr lang="ru-RU" sz="2800" dirty="0" smtClean="0">
                    <a:solidFill>
                      <a:srgbClr val="92D050"/>
                    </a:solidFill>
                  </a:rPr>
                  <a:t>метил</a:t>
                </a:r>
                <a:r>
                  <a:rPr lang="ru-RU" sz="2800" dirty="0">
                    <a:solidFill>
                      <a:prstClr val="black"/>
                    </a:solidFill>
                  </a:rPr>
                  <a:t>пропан</a:t>
                </a:r>
                <a:endParaRPr lang="ru-RU" sz="2800" dirty="0" smtClean="0"/>
              </a:p>
              <a:p>
                <a:pPr marL="0" indent="0">
                  <a:buNone/>
                </a:pPr>
                <a:endParaRPr lang="uk-UA" dirty="0" smtClean="0"/>
              </a:p>
              <a:p>
                <a:pPr marL="0" indent="0">
                  <a:buNone/>
                </a:pPr>
                <a:endParaRPr lang="uk-UA" dirty="0" smtClean="0"/>
              </a:p>
            </p:txBody>
          </p:sp>
        </mc:Choice>
        <mc:Fallback>
          <p:sp>
            <p:nvSpPr>
              <p:cNvPr id="4100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9672" y="1125538"/>
                <a:ext cx="7272807" cy="5543550"/>
              </a:xfrm>
              <a:blipFill rotWithShape="0">
                <a:blip r:embed="rId3"/>
                <a:stretch>
                  <a:fillRect l="-1760" t="-1210" r="-1676" b="-209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835150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2000" lvl="0" algn="just">
              <a:spcBef>
                <a:spcPts val="0"/>
              </a:spcBef>
            </a:pPr>
            <a:endParaRPr lang="uk-UA" dirty="0"/>
          </a:p>
          <a:p>
            <a:pPr marL="1584000" lvl="0" algn="just"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43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00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63713" y="1125538"/>
                <a:ext cx="6923087" cy="554355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Усі атоми Карбону в молекулах алканів знаходяться у стані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гібридизації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Молекула метану </a:t>
                </a:r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 форму тетраедра.</a:t>
                </a:r>
              </a:p>
              <a:p>
                <a:pPr marL="0" indent="0" algn="just">
                  <a:buNone/>
                </a:pP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Кути між осями симетрії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uk-UA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зв’язків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які утворює атом Карбону в стані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гібридизації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дорівнюють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109</m:t>
                        </m:r>
                      </m:e>
                      <m:sup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о</m:t>
                        </m:r>
                      </m:sup>
                    </m:sSup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e>
                      <m:sup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Молекули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алканів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нерозгалудженої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будови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мають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</a:t>
                </a:r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лінійну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</a:t>
                </a:r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зигзагоподібну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форму:</a:t>
                </a:r>
              </a:p>
              <a:p>
                <a:pPr marL="0" indent="0">
                  <a:buNone/>
                </a:pPr>
                <a:endParaRPr lang="uk-UA" sz="2400" dirty="0"/>
              </a:p>
              <a:p>
                <a:pPr marL="0" indent="0">
                  <a:buNone/>
                </a:pPr>
                <a:endParaRPr lang="uk-UA" sz="2400" dirty="0" smtClean="0"/>
              </a:p>
              <a:p>
                <a:pPr marL="0" indent="0">
                  <a:buNone/>
                </a:pPr>
                <a:endParaRPr lang="uk-UA" sz="2400" dirty="0"/>
              </a:p>
              <a:p>
                <a:pPr marL="0" indent="0">
                  <a:buNone/>
                </a:pPr>
                <a:endParaRPr lang="ru-RU" sz="2400" dirty="0" smtClean="0"/>
              </a:p>
              <a:p>
                <a:pPr marL="0" indent="0">
                  <a:buNone/>
                </a:pPr>
                <a:endParaRPr lang="ru-RU" sz="2400" dirty="0" smtClean="0"/>
              </a:p>
            </p:txBody>
          </p:sp>
        </mc:Choice>
        <mc:Fallback>
          <p:sp>
            <p:nvSpPr>
              <p:cNvPr id="4100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713" y="1125538"/>
                <a:ext cx="6923087" cy="5543550"/>
              </a:xfrm>
              <a:blipFill rotWithShape="0">
                <a:blip r:embed="rId3"/>
                <a:stretch>
                  <a:fillRect l="-1320" t="-880" r="-132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79"/>
          <a:stretch/>
        </p:blipFill>
        <p:spPr>
          <a:xfrm>
            <a:off x="3391692" y="4293096"/>
            <a:ext cx="3667125" cy="122339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799430" y="390484"/>
            <a:ext cx="68516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молекул </a:t>
            </a:r>
            <a:r>
              <a:rPr lang="ru-RU" b="1" dirty="0" err="1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алканів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47664" y="404813"/>
            <a:ext cx="68516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</a:t>
            </a:r>
            <a:r>
              <a:rPr lang="ru-RU" b="1" dirty="0" err="1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молекули</a:t>
            </a:r>
            <a:r>
              <a:rPr lang="ru-RU" b="1" dirty="0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метану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64" y="4293096"/>
            <a:ext cx="2208450" cy="2075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455" y="1310724"/>
            <a:ext cx="2272077" cy="21228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85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7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763713" y="1125538"/>
            <a:ext cx="6923087" cy="55435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ізомери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члени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гомологічного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одному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ізомеру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Тим часом бутан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ізомери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endParaRPr lang="uk-UA" sz="2400" dirty="0"/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Пентан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ізомери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uk-UA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08920"/>
            <a:ext cx="4789190" cy="9344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27542"/>
            <a:ext cx="4789190" cy="205251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860215" y="404813"/>
            <a:ext cx="68516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 err="1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Ізомери</a:t>
            </a:r>
            <a:r>
              <a:rPr lang="ru-RU" b="1" dirty="0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24500" cmpd="dbl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алканів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8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48379"/>
              </p:ext>
            </p:extLst>
          </p:nvPr>
        </p:nvGraphicFramePr>
        <p:xfrm>
          <a:off x="1763713" y="1125538"/>
          <a:ext cx="692308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544"/>
                <a:gridCol w="34615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ізомерів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Бутан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Пентан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Гексан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Гептан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Нонан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47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imi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Алкани, алкени, алкіни</Template>
  <TotalTime>1016</TotalTime>
  <Words>2609</Words>
  <Application>Microsoft Office PowerPoint</Application>
  <PresentationFormat>Экран (4:3)</PresentationFormat>
  <Paragraphs>476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Ariston</vt:lpstr>
      <vt:lpstr>Calibri</vt:lpstr>
      <vt:lpstr>Cambria Math</vt:lpstr>
      <vt:lpstr>Symbol</vt:lpstr>
      <vt:lpstr>Times New Roman</vt:lpstr>
      <vt:lpstr>Himia</vt:lpstr>
      <vt:lpstr>Презентация PowerPoint</vt:lpstr>
      <vt:lpstr>Презентация PowerPoint</vt:lpstr>
      <vt:lpstr>Гомологічний ряд алканів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Способи добування алканів</vt:lpstr>
      <vt:lpstr>Презентация PowerPoint</vt:lpstr>
      <vt:lpstr>Хімічні властивості алканів</vt:lpstr>
      <vt:lpstr>Презентация PowerPoint</vt:lpstr>
      <vt:lpstr>Фізичні властивості алканів</vt:lpstr>
      <vt:lpstr>Застосування алканів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Застосування алкенів</vt:lpstr>
      <vt:lpstr>Презентация PowerPoint</vt:lpstr>
      <vt:lpstr>Гомологічний ряд алкінів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dc:description>http://propowerpoint.ru - Бесплатные шаблоны для презентаций. Полезные советы и уроки  PowerPoint .</dc:description>
  <cp:lastModifiedBy>Alesia Trachuk</cp:lastModifiedBy>
  <cp:revision>93</cp:revision>
  <dcterms:created xsi:type="dcterms:W3CDTF">2013-12-28T13:45:31Z</dcterms:created>
  <dcterms:modified xsi:type="dcterms:W3CDTF">2014-04-02T19:48:32Z</dcterms:modified>
</cp:coreProperties>
</file>