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Важко відповісти</c:v>
                </c:pt>
                <c:pt idx="1">
                  <c:v>Не роблять негативного впливу</c:v>
                </c:pt>
                <c:pt idx="2">
                  <c:v>Негативно впливають на здоров'я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29</c:v>
                </c:pt>
                <c:pt idx="2">
                  <c:v>61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Звертаю увагу на склад тільки при покупці товару в перше</c:v>
                </c:pt>
                <c:pt idx="1">
                  <c:v>Завжди звертаю увагу на склад</c:v>
                </c:pt>
                <c:pt idx="2">
                  <c:v>Не вивчаю інформацію на упаковці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</c:v>
                </c:pt>
                <c:pt idx="1">
                  <c:v>30</c:v>
                </c:pt>
                <c:pt idx="2">
                  <c:v>22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9" y="0"/>
            <a:ext cx="9141524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95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ое содержа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9D3B9A-F582-481A-B239-5AF9867707DF}" type="datetimeFigureOut">
              <a:rPr lang="ru-RU" smtClean="0"/>
              <a:pPr/>
              <a:t>08.02.2015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95399-36C2-4B3E-8EDE-D76C32B428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3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1FF9-E91E-47D1-83B8-C9CC4A937260}" type="datetime1">
              <a:rPr lang="en-US" smtClean="0"/>
              <a:pPr/>
              <a:t>2/8/2015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33E0-1A25-4567-9373-F2CC495AD7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08.02.2015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08.02.2015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08.02.2015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08.02.2015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9D3B9A-F582-481A-B239-5AF9867707DF}" type="datetimeFigureOut">
              <a:rPr lang="ru-RU" smtClean="0"/>
              <a:pPr/>
              <a:t>08.02.2015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95399-36C2-4B3E-8EDE-D76C32B428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08.02.2015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707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6344"/>
            <a:ext cx="713232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08.02.2015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08.02.2015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9D3B9A-F582-481A-B239-5AF9867707DF}" type="datetimeFigureOut">
              <a:rPr lang="ru-RU" smtClean="0"/>
              <a:pPr/>
              <a:t>08.02.2015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95399-36C2-4B3E-8EDE-D76C32B428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08.02.2015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190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4C9D3B9A-F582-481A-B239-5AF9867707DF}" type="datetimeFigureOut">
              <a:rPr lang="ru-RU" smtClean="0"/>
              <a:pPr/>
              <a:t>08.02.2015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87695399-36C2-4B3E-8EDE-D76C32B428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dz4you.com/prezentacii/prezentacii-biologija/1373-prezentacya-na-temu-harchov-dobavki-yih-vpliv-na-organzm-lyudini.html" TargetMode="External"/><Relationship Id="rId7" Type="http://schemas.openxmlformats.org/officeDocument/2006/relationships/hyperlink" Target="http://uk.wikipedia.org/wiki/E-%D0%BD%D0%BE%D0%BC%D0%B5%D1%80" TargetMode="External"/><Relationship Id="rId2" Type="http://schemas.openxmlformats.org/officeDocument/2006/relationships/hyperlink" Target="http://www.slideshare.net/damasta/ss-1181733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1%D1%96%D0%BE%D0%BB%D0%BE%D0%B3%D1%96%D1%87%D0%BD%D0%BE_%D0%B0%D0%BA%D1%82%D0%B8%D0%B2%D0%BD%D1%96_%D0%B4%D0%BE%D0%B1%D0%B0%D0%B2%D0%BA%D0%B8" TargetMode="External"/><Relationship Id="rId5" Type="http://schemas.openxmlformats.org/officeDocument/2006/relationships/hyperlink" Target="http://joywoman.ru/page/vpliv-na-organizm-harchovih-dobavok" TargetMode="External"/><Relationship Id="rId4" Type="http://schemas.openxmlformats.org/officeDocument/2006/relationships/hyperlink" Target="http://school-313.at.ua/blog/kharchovi_dobavki_v_produktakh_kharchuvannja/2013-03-24-2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83%D0%B6%D0%BD%D1%96%D1%81%D1%82%D1%8C" TargetMode="External"/><Relationship Id="rId2" Type="http://schemas.openxmlformats.org/officeDocument/2006/relationships/hyperlink" Target="http://uk.wikipedia.org/wiki/%D0%9A%D0%B8%D1%81%D0%BB%D0%BE%D1%82%D0%BD%D1%96%D1%81%D1%82%D1%8C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k.wikipedia.org/wiki/%D0%97%D0%B4%D0%BE%D1%80%D0%BE%D0%B2%27%D1%8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E%D0%B4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uk.wikipedia.org/wiki/E-%D0%BD%D0%BE%D0%BC%D0%B5%D1%8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k.wikipedia.org/wiki/%D0%95%D1%82%D0%B8%D0%BA%D0%B5%D1%82%D0%BA%D0%B0" TargetMode="External"/><Relationship Id="rId5" Type="http://schemas.openxmlformats.org/officeDocument/2006/relationships/hyperlink" Target="http://uk.wikipedia.org/wiki/%D0%84%D0%B2%D1%80%D0%BE%D0%BF%D0%B5%D0%B9%D1%81%D1%8C%D0%BA%D0%B8%D0%B9_%D0%A1%D0%BE%D1%8E%D0%B7" TargetMode="External"/><Relationship Id="rId4" Type="http://schemas.openxmlformats.org/officeDocument/2006/relationships/hyperlink" Target="http://uk.wikipedia.org/wiki/%D0%A5%D0%B0%D1%80%D1%87%D0%BE%D0%B2%D1%96_%D0%B4%D0%BE%D0%B4%D0%B0%D1%82%D0%BA%D0%B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0%B0%D0%BA%D1%82%D0%B5%D1%80%D1%96%D0%BE%D1%84%D0%B0%D0%B3" TargetMode="External"/><Relationship Id="rId7" Type="http://schemas.openxmlformats.org/officeDocument/2006/relationships/hyperlink" Target="http://uk.wikipedia.org/wiki/%D0%9E%D0%BB%D1%96%D1%8F" TargetMode="External"/><Relationship Id="rId2" Type="http://schemas.openxmlformats.org/officeDocument/2006/relationships/hyperlink" Target="http://uk.wikipedia.org/wiki/%D0%9C%D1%96%D0%BA%D1%80%D0%BE%D0%B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2%D0%BE%D0%B4%D0%B0" TargetMode="External"/><Relationship Id="rId5" Type="http://schemas.openxmlformats.org/officeDocument/2006/relationships/hyperlink" Target="http://uk.wikipedia.org/wiki/%D0%95%D0%BC%D1%83%D0%BB%D1%8C%D0%B3%D0%B0%D1%82%D0%BE%D1%80" TargetMode="External"/><Relationship Id="rId4" Type="http://schemas.openxmlformats.org/officeDocument/2006/relationships/hyperlink" Target="http://uk.wikipedia.org/wiki/%D0%96%D0%B8%D1%8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A4%D1%96%D0%B7%D1%96%D0%BE%D0%BB%D0%BE%D0%B3%D1%96%D1%87%D0%BD%D1%96_%D0%BD%D0%BE%D1%80%D0%BC%D0%B8&amp;action=edit&amp;redlink=1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uk.wikipedia.org/wiki/%D0%A5%D0%B0%D1%80%D1%87%D0%BE%D0%B2%D0%B8%D0%B9_%D0%BF%D1%80%D0%BE%D0%B4%D1%83%D0%BA%D1%82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k.wikipedia.org/wiki/%D0%9B%D1%8E%D0%B4%D0%B8%D0%BD%D0%B0" TargetMode="External"/><Relationship Id="rId5" Type="http://schemas.openxmlformats.org/officeDocument/2006/relationships/hyperlink" Target="http://uk.wikipedia.org/wiki/%D0%9E%D1%80%D0%B3%D0%B0%D0%BD%D1%96%D0%B7%D0%BC" TargetMode="External"/><Relationship Id="rId4" Type="http://schemas.openxmlformats.org/officeDocument/2006/relationships/hyperlink" Target="http://uk.wikipedia.org/wiki/%D0%A5%D0%B0%D1%80%D1%87%D1%83%D0%B2%D0%B0%D0%BD%D0%BD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643050"/>
            <a:ext cx="6858002" cy="135732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600" b="1" dirty="0" smtClean="0">
                <a:ln/>
                <a:solidFill>
                  <a:schemeClr val="accent3"/>
                </a:solidFill>
              </a:rPr>
              <a:t>Харчові добавки</a:t>
            </a:r>
            <a:endParaRPr lang="ru-RU" sz="6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16" y="4786322"/>
            <a:ext cx="2285984" cy="1000132"/>
          </a:xfrm>
        </p:spPr>
        <p:txBody>
          <a:bodyPr/>
          <a:lstStyle/>
          <a:p>
            <a:pPr algn="r"/>
            <a:r>
              <a:rPr lang="ru-RU" dirty="0" smtClean="0"/>
              <a:t>Виконав:</a:t>
            </a:r>
          </a:p>
          <a:p>
            <a:pPr algn="r"/>
            <a:r>
              <a:rPr lang="ru-RU" dirty="0" smtClean="0"/>
              <a:t>Учень 11 класу </a:t>
            </a:r>
            <a:endParaRPr lang="uk-UA" dirty="0" smtClean="0"/>
          </a:p>
          <a:p>
            <a:pPr algn="r"/>
            <a:r>
              <a:rPr lang="uk-UA" dirty="0" smtClean="0"/>
              <a:t>Авраменко Гліб</a:t>
            </a:r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21429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Брилівська загальноосвітня школа  І-ІІІ ступенів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64886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2015р.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14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858000" cy="1000132"/>
          </a:xfrm>
        </p:spPr>
        <p:txBody>
          <a:bodyPr/>
          <a:lstStyle/>
          <a:p>
            <a:r>
              <a:rPr lang="uk-UA" dirty="0" smtClean="0"/>
              <a:t>Види БАДів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785926"/>
          <a:ext cx="8215370" cy="414340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464611"/>
                <a:gridCol w="5750759"/>
              </a:tblGrid>
              <a:tr h="41434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Опис</a:t>
                      </a:r>
                      <a:endParaRPr lang="ru-RU" dirty="0"/>
                    </a:p>
                  </a:txBody>
                  <a:tcPr/>
                </a:tc>
              </a:tr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Нутрицевтики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Есенціальні біологічно активні речовини, які застосовуються для корекції хімічного складу раціону людини.</a:t>
                      </a:r>
                      <a:endParaRPr lang="ru-RU" dirty="0"/>
                    </a:p>
                  </a:txBody>
                  <a:tcPr/>
                </a:tc>
              </a:tr>
              <a:tr h="165736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Парафармацевтики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Біологічно активні речовини, які володіють певною фармакологічною активністю та застосовуються для підтримки у фізіологічних межах функціональної активності органів та систем, профілактики патологічних станів та допоміжної терапії.</a:t>
                      </a:r>
                      <a:endParaRPr lang="ru-RU" dirty="0"/>
                    </a:p>
                  </a:txBody>
                  <a:tcPr/>
                </a:tc>
              </a:tr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Еубіотики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Біологічно активні добавки, які містять живі мікроорганізми та нормалізують мікрофлору кишківника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142852"/>
            <a:ext cx="7132320" cy="6429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Харчові добавки і людина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857232"/>
            <a:ext cx="7000924" cy="21431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У наш час без харчових добавок їжу практично не виробляють.Нешкідливість харчових добавок контролюється </a:t>
            </a:r>
            <a:r>
              <a:rPr lang="ru-RU" dirty="0" smtClean="0">
                <a:solidFill>
                  <a:srgbClr val="00B0F0"/>
                </a:solidFill>
              </a:rPr>
              <a:t> Обєднаним комітетом експертів </a:t>
            </a:r>
            <a:r>
              <a:rPr lang="ru-RU" dirty="0" smtClean="0">
                <a:solidFill>
                  <a:srgbClr val="00B0F0"/>
                </a:solidFill>
              </a:rPr>
              <a:t>з харчових добавок (</a:t>
            </a:r>
            <a:r>
              <a:rPr lang="en-US" dirty="0" smtClean="0">
                <a:solidFill>
                  <a:srgbClr val="00B0F0"/>
                </a:solidFill>
              </a:rPr>
              <a:t>JECFA) </a:t>
            </a:r>
            <a:r>
              <a:rPr lang="ru-RU" dirty="0" smtClean="0">
                <a:solidFill>
                  <a:srgbClr val="00B0F0"/>
                </a:solidFill>
              </a:rPr>
              <a:t>ФАО-ВОЗ.Без схвалення цього комітету використання харчових добавок у </a:t>
            </a:r>
            <a:r>
              <a:rPr lang="ru-RU" dirty="0" smtClean="0">
                <a:solidFill>
                  <a:srgbClr val="00B0F0"/>
                </a:solidFill>
              </a:rPr>
              <a:t>харчовій промисловості </a:t>
            </a:r>
            <a:r>
              <a:rPr lang="ru-RU" dirty="0" smtClean="0">
                <a:solidFill>
                  <a:srgbClr val="00B0F0"/>
                </a:solidFill>
              </a:rPr>
              <a:t>не допускається. З 1991 р. ВООЗ затвердила </a:t>
            </a:r>
            <a:r>
              <a:rPr lang="ru-RU" dirty="0" smtClean="0">
                <a:solidFill>
                  <a:srgbClr val="00B0F0"/>
                </a:solidFill>
              </a:rPr>
              <a:t>спеціальну</a:t>
            </a:r>
            <a:r>
              <a:rPr lang="ru-RU" dirty="0" smtClean="0">
                <a:solidFill>
                  <a:srgbClr val="00B0F0"/>
                </a:solidFill>
              </a:rPr>
              <a:t> систему </a:t>
            </a:r>
            <a:r>
              <a:rPr lang="ru-RU" dirty="0" smtClean="0">
                <a:solidFill>
                  <a:srgbClr val="00B0F0"/>
                </a:solidFill>
              </a:rPr>
              <a:t>експертизи харчових добавок.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3357562"/>
            <a:ext cx="4143404" cy="30003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З медико-санітарної точки зору,багато харчовихдобавок (особливо штучні)розглядаються як джерело неминучого підвищення ризику </a:t>
            </a:r>
            <a:r>
              <a:rPr lang="ru-RU" dirty="0" smtClean="0">
                <a:solidFill>
                  <a:srgbClr val="00B0F0"/>
                </a:solidFill>
              </a:rPr>
              <a:t>несприятливого</a:t>
            </a:r>
            <a:r>
              <a:rPr lang="ru-RU" dirty="0" smtClean="0">
                <a:solidFill>
                  <a:srgbClr val="00B0F0"/>
                </a:solidFill>
              </a:rPr>
              <a:t> впливу на </a:t>
            </a:r>
            <a:r>
              <a:rPr lang="ru-RU" dirty="0" smtClean="0">
                <a:solidFill>
                  <a:srgbClr val="00B0F0"/>
                </a:solidFill>
              </a:rPr>
              <a:t>людину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1ffcdc2e95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928934"/>
            <a:ext cx="3024192" cy="3571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858000" cy="642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Продукти навколо нас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1285860"/>
            <a:ext cx="45005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E150d, E290, E330 -вважаються </a:t>
            </a:r>
            <a:r>
              <a:rPr lang="ru-RU" sz="2000" dirty="0" smtClean="0"/>
              <a:t>нешкідливими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E211 - канцероген, викликає алергію, </a:t>
            </a:r>
            <a:r>
              <a:rPr lang="ru-RU" sz="2000" dirty="0" smtClean="0"/>
              <a:t>астму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E950 - порушення роботи серцево- судинної </a:t>
            </a:r>
            <a:r>
              <a:rPr lang="ru-RU" sz="2000" dirty="0" smtClean="0"/>
              <a:t>системи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E951 - небезпечний, викликає сліпоту, мігрень 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E952-</a:t>
            </a:r>
            <a:r>
              <a:rPr lang="ru-RU" sz="2000" dirty="0" smtClean="0"/>
              <a:t>канцероген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E954 - в малих дозах нешкідливий</a:t>
            </a:r>
            <a:endParaRPr lang="ru-RU" sz="2000" dirty="0"/>
          </a:p>
        </p:txBody>
      </p:sp>
      <p:pic>
        <p:nvPicPr>
          <p:cNvPr id="6" name="Рисунок 5" descr="post-73285-1258907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500174"/>
            <a:ext cx="4143372" cy="4071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8580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Продукти навколо нас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214422"/>
            <a:ext cx="4357718" cy="478634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E316 - </a:t>
            </a:r>
            <a:r>
              <a:rPr lang="ru-RU" dirty="0" smtClean="0"/>
              <a:t>вважається </a:t>
            </a:r>
            <a:r>
              <a:rPr lang="ru-RU" dirty="0" smtClean="0"/>
              <a:t>нешкідливим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E339, E508 - викликає розлад </a:t>
            </a:r>
            <a:r>
              <a:rPr lang="ru-RU" dirty="0" smtClean="0"/>
              <a:t>шлунку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E407 - канцероген, викликає розлад кишечника </a:t>
            </a:r>
            <a:endParaRPr lang="ru-RU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E415 - </a:t>
            </a:r>
            <a:r>
              <a:rPr lang="ru-RU" dirty="0" smtClean="0"/>
              <a:t>напади астми, </a:t>
            </a:r>
            <a:r>
              <a:rPr lang="ru-RU" dirty="0" smtClean="0"/>
              <a:t>алергії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E452 - </a:t>
            </a:r>
            <a:r>
              <a:rPr lang="ru-RU" dirty="0" smtClean="0"/>
              <a:t>погіршення засвоєння кальцію, </a:t>
            </a:r>
            <a:r>
              <a:rPr lang="ru-RU" dirty="0" smtClean="0"/>
              <a:t>інтоксикація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E621- розлад нервової, травної </a:t>
            </a:r>
            <a:r>
              <a:rPr lang="ru-RU" dirty="0" smtClean="0"/>
              <a:t>системи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E331-</a:t>
            </a:r>
            <a:r>
              <a:rPr lang="ru-RU" dirty="0" smtClean="0"/>
              <a:t>нешкідливий в </a:t>
            </a:r>
            <a:r>
              <a:rPr lang="ru-RU" dirty="0" smtClean="0"/>
              <a:t>малихдозах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E338 -</a:t>
            </a:r>
            <a:r>
              <a:rPr lang="ru-RU" dirty="0" smtClean="0"/>
              <a:t>викликає </a:t>
            </a:r>
            <a:r>
              <a:rPr lang="ru-RU" dirty="0" smtClean="0"/>
              <a:t>розлад шлунку</a:t>
            </a:r>
            <a:r>
              <a:rPr lang="ru-RU" dirty="0" smtClean="0"/>
              <a:t>, карієс, остеопороз,подразнення шкірнихпокривів</a:t>
            </a:r>
            <a:endParaRPr lang="ru-RU" dirty="0"/>
          </a:p>
        </p:txBody>
      </p:sp>
      <p:pic>
        <p:nvPicPr>
          <p:cNvPr id="4" name="Рисунок 3" descr="Iata_de_ce_nu_reusesti_sa_slabesti!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785926"/>
            <a:ext cx="4143364" cy="3857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8580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Продукти навколо нас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1802" y="928670"/>
            <a:ext cx="3786214" cy="45720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•Е1442 </a:t>
            </a:r>
            <a:r>
              <a:rPr lang="ru-RU" dirty="0" smtClean="0"/>
              <a:t>- </a:t>
            </a:r>
            <a:r>
              <a:rPr lang="ru-RU" dirty="0" smtClean="0"/>
              <a:t>загусник, </a:t>
            </a:r>
            <a:r>
              <a:rPr lang="ru-RU" dirty="0" smtClean="0"/>
              <a:t>стабілізатор вязкості </a:t>
            </a:r>
            <a:r>
              <a:rPr lang="ru-RU" dirty="0" smtClean="0"/>
              <a:t>в молочних продуктах. Заборонено додавання цієї </a:t>
            </a:r>
            <a:r>
              <a:rPr lang="ru-RU" dirty="0" smtClean="0"/>
              <a:t>речовини в </a:t>
            </a:r>
            <a:r>
              <a:rPr lang="ru-RU" dirty="0" smtClean="0"/>
              <a:t>дитячі продукти (до 3-х років).Дуже небезпечний для </a:t>
            </a:r>
            <a:r>
              <a:rPr lang="ru-RU" dirty="0" smtClean="0"/>
              <a:t>підшлункової залози.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•</a:t>
            </a:r>
            <a:r>
              <a:rPr lang="ru-RU" dirty="0" smtClean="0"/>
              <a:t>Е330(Лимонна кислота) </a:t>
            </a:r>
            <a:r>
              <a:rPr lang="ru-RU" dirty="0" smtClean="0"/>
              <a:t>антиоксидант</a:t>
            </a:r>
            <a:r>
              <a:rPr lang="ru-RU" dirty="0" smtClean="0"/>
              <a:t>. У великих дозах має </a:t>
            </a:r>
            <a:r>
              <a:rPr lang="ru-RU" dirty="0" smtClean="0"/>
              <a:t>концерогенний </a:t>
            </a:r>
            <a:r>
              <a:rPr lang="ru-RU" dirty="0" smtClean="0"/>
              <a:t>ефект</a:t>
            </a:r>
            <a:r>
              <a:rPr lang="ru-RU" dirty="0" smtClean="0"/>
              <a:t>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•</a:t>
            </a:r>
            <a:r>
              <a:rPr lang="ru-RU" dirty="0" smtClean="0"/>
              <a:t>Ароматизатори,ідентичні </a:t>
            </a:r>
            <a:r>
              <a:rPr lang="ru-RU" dirty="0" smtClean="0"/>
              <a:t>натуральним зазвичай </a:t>
            </a:r>
            <a:r>
              <a:rPr lang="ru-RU" dirty="0" smtClean="0"/>
              <a:t>не </a:t>
            </a:r>
            <a:r>
              <a:rPr lang="ru-RU" dirty="0" smtClean="0"/>
              <a:t>вказується які </a:t>
            </a:r>
            <a:r>
              <a:rPr lang="ru-RU" dirty="0" smtClean="0"/>
              <a:t>саме Е-добавки.Добавки можуть бути небезпечними. </a:t>
            </a:r>
            <a:endParaRPr lang="ru-RU" dirty="0"/>
          </a:p>
        </p:txBody>
      </p:sp>
      <p:pic>
        <p:nvPicPr>
          <p:cNvPr id="4" name="Рисунок 3" descr="2214013_26081-7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3016250" cy="2960686"/>
          </a:xfrm>
          <a:prstGeom prst="rect">
            <a:avLst/>
          </a:prstGeom>
        </p:spPr>
      </p:pic>
      <p:pic>
        <p:nvPicPr>
          <p:cNvPr id="5" name="Рисунок 4" descr="4793505_12971496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3143248"/>
            <a:ext cx="2081210" cy="3438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68580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Продукти навколо нас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00108"/>
            <a:ext cx="8715404" cy="3071834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•E459 (</a:t>
            </a:r>
            <a:r>
              <a:rPr lang="ru-RU" sz="1800" dirty="0" smtClean="0"/>
              <a:t>Мальтодекстрин, циклодекстрин) - стабілізатор смаку. </a:t>
            </a:r>
            <a:r>
              <a:rPr lang="ru-RU" sz="1800" dirty="0" smtClean="0"/>
              <a:t>Генетично модифікована </a:t>
            </a:r>
            <a:r>
              <a:rPr lang="ru-RU" sz="1800" dirty="0" smtClean="0"/>
              <a:t>харчова добавка</a:t>
            </a:r>
            <a:r>
              <a:rPr lang="ru-RU" sz="1800" dirty="0" smtClean="0"/>
              <a:t>.</a:t>
            </a:r>
          </a:p>
          <a:p>
            <a:pPr algn="l"/>
            <a:r>
              <a:rPr lang="ru-RU" sz="1800" dirty="0" smtClean="0"/>
              <a:t>•</a:t>
            </a:r>
            <a:r>
              <a:rPr lang="ru-RU" sz="1800" dirty="0" smtClean="0"/>
              <a:t>Е576 (Глюконат Натрію, Натрій глюконат) - підсилювач смаку. Небезпечний </a:t>
            </a:r>
            <a:r>
              <a:rPr lang="ru-RU" sz="1800" dirty="0" smtClean="0"/>
              <a:t>для здоровя</a:t>
            </a:r>
            <a:r>
              <a:rPr lang="ru-RU" sz="1800" dirty="0" smtClean="0"/>
              <a:t>. Велике вживання може призвести до хвороби «синдром </a:t>
            </a:r>
            <a:r>
              <a:rPr lang="ru-RU" sz="1800" dirty="0" smtClean="0"/>
              <a:t>китайського ресторану</a:t>
            </a:r>
            <a:r>
              <a:rPr lang="ru-RU" sz="1800" dirty="0" smtClean="0"/>
              <a:t>» (головний біль, почервоніння обличчя, потовиділення, </a:t>
            </a:r>
            <a:r>
              <a:rPr lang="ru-RU" sz="1800" dirty="0" smtClean="0"/>
              <a:t>відчуття тяжкості </a:t>
            </a:r>
            <a:r>
              <a:rPr lang="ru-RU" sz="1800" dirty="0" smtClean="0"/>
              <a:t>в області рота і ін.) Речовина входить в список харчових добавок, які </a:t>
            </a:r>
            <a:r>
              <a:rPr lang="ru-RU" sz="1800" dirty="0" smtClean="0"/>
              <a:t>не мають </a:t>
            </a:r>
            <a:r>
              <a:rPr lang="ru-RU" sz="1800" dirty="0" smtClean="0"/>
              <a:t>дозволу для застосування в харчовій промисловості України. </a:t>
            </a:r>
            <a:endParaRPr lang="ru-RU" sz="1800" dirty="0" smtClean="0"/>
          </a:p>
          <a:p>
            <a:pPr algn="l"/>
            <a:r>
              <a:rPr lang="ru-RU" sz="1800" dirty="0" smtClean="0"/>
              <a:t>•</a:t>
            </a:r>
            <a:r>
              <a:rPr lang="ru-RU" sz="1800" dirty="0" smtClean="0"/>
              <a:t>Е621 (Глутамат натрію) - алерген, погіршує зір,небезпечний для </a:t>
            </a:r>
            <a:r>
              <a:rPr lang="ru-RU" sz="1800" dirty="0" smtClean="0"/>
              <a:t>дітей </a:t>
            </a:r>
            <a:r>
              <a:rPr lang="ru-RU" sz="1800" dirty="0" smtClean="0"/>
              <a:t>звиканням</a:t>
            </a:r>
            <a:r>
              <a:rPr lang="ru-RU" sz="1800" dirty="0" smtClean="0"/>
              <a:t>.</a:t>
            </a:r>
          </a:p>
        </p:txBody>
      </p:sp>
      <p:pic>
        <p:nvPicPr>
          <p:cNvPr id="4" name="Рисунок 3" descr="bk_info_orig_19543_14134315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562"/>
            <a:ext cx="6286512" cy="3286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0826" y="3643314"/>
            <a:ext cx="26431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•Е627 (гуанілат натрію двозаміщений) - порушує </a:t>
            </a:r>
            <a:r>
              <a:rPr lang="ru-RU" dirty="0" smtClean="0"/>
              <a:t>артеріальний тиск</a:t>
            </a:r>
            <a:r>
              <a:rPr lang="ru-RU" dirty="0" smtClean="0"/>
              <a:t>, веде до розладів шлунку.</a:t>
            </a:r>
          </a:p>
          <a:p>
            <a:r>
              <a:rPr lang="ru-RU" dirty="0" smtClean="0"/>
              <a:t>•Е631 (інозінат натрію двозаміщений) - порушує </a:t>
            </a:r>
            <a:r>
              <a:rPr lang="ru-RU" dirty="0" smtClean="0"/>
              <a:t>нормальний артеріальний </a:t>
            </a:r>
            <a:r>
              <a:rPr lang="ru-RU" dirty="0" smtClean="0"/>
              <a:t>тиск.Небезпечнийдля дітей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858000" cy="85724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accent2"/>
                </a:solidFill>
              </a:rPr>
              <a:t>Чи вважаєте ви, що вживання харчових добавок негативно впливають на здоров</a:t>
            </a:r>
            <a:r>
              <a:rPr lang="en-US" sz="2800" dirty="0" smtClean="0">
                <a:solidFill>
                  <a:schemeClr val="accent2"/>
                </a:solidFill>
              </a:rPr>
              <a:t>’</a:t>
            </a:r>
            <a:r>
              <a:rPr lang="uk-UA" sz="2800" dirty="0" smtClean="0">
                <a:solidFill>
                  <a:schemeClr val="accent2"/>
                </a:solidFill>
              </a:rPr>
              <a:t>я?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072074"/>
            <a:ext cx="5572132" cy="114300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1"/>
                </a:solidFill>
              </a:rPr>
              <a:t>Думка споживачів щодо впливу харчових добавок на здоров</a:t>
            </a:r>
            <a:r>
              <a:rPr lang="en-US" dirty="0" smtClean="0">
                <a:solidFill>
                  <a:schemeClr val="accent1"/>
                </a:solidFill>
              </a:rPr>
              <a:t>’</a:t>
            </a:r>
            <a:r>
              <a:rPr lang="uk-UA" dirty="0" smtClean="0">
                <a:solidFill>
                  <a:schemeClr val="accent1"/>
                </a:solidFill>
              </a:rPr>
              <a:t>я людини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71538" y="1071546"/>
          <a:ext cx="700092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858000" cy="1000116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 покупці продуктів харчування ви звертаєте увагу на інформацію про їх склад?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715000"/>
            <a:ext cx="6858000" cy="114300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1"/>
                </a:solidFill>
              </a:rPr>
              <a:t>Увага покупців до складу продуктів харчування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6199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132320" cy="1233424"/>
          </a:xfrm>
        </p:spPr>
        <p:txBody>
          <a:bodyPr/>
          <a:lstStyle/>
          <a:p>
            <a:pPr algn="ctr"/>
            <a:r>
              <a:rPr lang="ru-RU" dirty="0" smtClean="0"/>
              <a:t>Рекомендації щодо вживання продуктів харчування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7"/>
            <a:ext cx="5214974" cy="460084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Уважно </a:t>
            </a:r>
            <a:r>
              <a:rPr lang="ru-RU" dirty="0" smtClean="0"/>
              <a:t>читайте надписи на етикетці продукту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Не </a:t>
            </a:r>
            <a:r>
              <a:rPr lang="ru-RU" dirty="0" smtClean="0"/>
              <a:t>купуйте продукти з надто довгим терміном зберігання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Не </a:t>
            </a:r>
            <a:r>
              <a:rPr lang="ru-RU" dirty="0" smtClean="0"/>
              <a:t>купуйте продукти з неприродно </a:t>
            </a:r>
            <a:r>
              <a:rPr lang="ru-RU" dirty="0" smtClean="0"/>
              <a:t>яскравим забарвленням;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Не </a:t>
            </a:r>
            <a:r>
              <a:rPr lang="ru-RU" dirty="0" smtClean="0"/>
              <a:t>купуйте подфарбовану газовану воду, робіть соки самі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Не </a:t>
            </a:r>
            <a:r>
              <a:rPr lang="ru-RU" dirty="0" smtClean="0"/>
              <a:t>купуйте перероблених або законсервованих </a:t>
            </a:r>
            <a:r>
              <a:rPr lang="ru-RU" dirty="0" smtClean="0"/>
              <a:t>м’ясних продуктів </a:t>
            </a:r>
            <a:r>
              <a:rPr lang="ru-RU" dirty="0" smtClean="0"/>
              <a:t>(ковбаса, сосиски, тушонка</a:t>
            </a:r>
            <a:r>
              <a:rPr lang="ru-RU" dirty="0" smtClean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Не </a:t>
            </a:r>
            <a:r>
              <a:rPr lang="ru-RU" dirty="0" smtClean="0"/>
              <a:t>купуйте супи і каші швидкого приготування, готуйте </a:t>
            </a:r>
            <a:r>
              <a:rPr lang="ru-RU" dirty="0" smtClean="0"/>
              <a:t>їх </a:t>
            </a:r>
            <a:r>
              <a:rPr lang="ru-RU" dirty="0" smtClean="0"/>
              <a:t>власноруч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Не </a:t>
            </a:r>
            <a:r>
              <a:rPr lang="ru-RU" dirty="0" smtClean="0"/>
              <a:t>перекушуйте чіпсами, сухариками, замініть </a:t>
            </a:r>
            <a:r>
              <a:rPr lang="ru-RU" dirty="0" smtClean="0"/>
              <a:t>їх </a:t>
            </a:r>
            <a:r>
              <a:rPr lang="ru-RU" dirty="0" smtClean="0"/>
              <a:t>горіхами</a:t>
            </a:r>
            <a:r>
              <a:rPr lang="ru-RU" dirty="0" smtClean="0"/>
              <a:t>, ізюмом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</a:t>
            </a:r>
            <a:r>
              <a:rPr lang="ru-RU" dirty="0" smtClean="0"/>
              <a:t>харчуванні все повинно бути в міру, безпечно і поможливості різноманітно.</a:t>
            </a:r>
            <a:endParaRPr lang="ru-RU" dirty="0"/>
          </a:p>
        </p:txBody>
      </p:sp>
      <p:pic>
        <p:nvPicPr>
          <p:cNvPr id="4" name="Рисунок 3" descr="574939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785926"/>
            <a:ext cx="3857620" cy="3857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4613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Висновки та пропозиції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5"/>
            <a:ext cx="8001056" cy="2214577"/>
          </a:xfrm>
        </p:spPr>
        <p:txBody>
          <a:bodyPr>
            <a:normAutofit/>
          </a:bodyPr>
          <a:lstStyle/>
          <a:p>
            <a:r>
              <a:rPr lang="ru-RU" dirty="0" smtClean="0"/>
              <a:t>Більшу частину сучасних споживачів турбує питання якості </a:t>
            </a:r>
            <a:r>
              <a:rPr lang="ru-RU" dirty="0" smtClean="0"/>
              <a:t>та безпеки продуктів харчування</a:t>
            </a:r>
            <a:r>
              <a:rPr lang="ru-RU" dirty="0" smtClean="0"/>
              <a:t>. Покупці стали частіше звертати </a:t>
            </a:r>
            <a:r>
              <a:rPr lang="ru-RU" dirty="0" smtClean="0"/>
              <a:t>увагу на </a:t>
            </a:r>
            <a:r>
              <a:rPr lang="ru-RU" dirty="0" smtClean="0"/>
              <a:t>маркування продукту, втому числі на наявність в ньому </a:t>
            </a:r>
            <a:r>
              <a:rPr lang="ru-RU" dirty="0" smtClean="0"/>
              <a:t>харчових добавок</a:t>
            </a:r>
            <a:r>
              <a:rPr lang="ru-RU" dirty="0" smtClean="0"/>
              <a:t>. Їх наявність в </a:t>
            </a:r>
            <a:r>
              <a:rPr lang="ru-RU" dirty="0" smtClean="0"/>
              <a:t>продукті викликає </a:t>
            </a:r>
            <a:r>
              <a:rPr lang="ru-RU" dirty="0" smtClean="0"/>
              <a:t>побоювання з </a:t>
            </a:r>
            <a:r>
              <a:rPr lang="ru-RU" dirty="0" smtClean="0"/>
              <a:t>боку споживача</a:t>
            </a:r>
            <a:r>
              <a:rPr lang="ru-RU" dirty="0" smtClean="0"/>
              <a:t>. Ця тенденція впливає на </a:t>
            </a:r>
            <a:r>
              <a:rPr lang="ru-RU" dirty="0" smtClean="0"/>
              <a:t>збільшення виробниками </a:t>
            </a:r>
            <a:r>
              <a:rPr lang="ru-RU" dirty="0" smtClean="0"/>
              <a:t>випуску інгредієнтів натурального походження.</a:t>
            </a:r>
            <a:endParaRPr lang="ru-RU" dirty="0"/>
          </a:p>
        </p:txBody>
      </p:sp>
      <p:pic>
        <p:nvPicPr>
          <p:cNvPr id="4" name="Рисунок 3" descr="harch-rozdil-g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071810"/>
            <a:ext cx="7143800" cy="321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6858000" cy="857256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428736"/>
            <a:ext cx="6858000" cy="4214842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 Харчові </a:t>
            </a:r>
            <a:r>
              <a:rPr lang="ru-RU" dirty="0" smtClean="0"/>
              <a:t>добавки </a:t>
            </a:r>
            <a:r>
              <a:rPr lang="ru-RU" dirty="0" smtClean="0"/>
              <a:t>визначення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Причини </a:t>
            </a:r>
            <a:r>
              <a:rPr lang="ru-RU" dirty="0" smtClean="0"/>
              <a:t>використання харчових </a:t>
            </a:r>
            <a:r>
              <a:rPr lang="ru-RU" dirty="0" smtClean="0"/>
              <a:t>добавок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Види харчових добавок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en-US" dirty="0" smtClean="0"/>
              <a:t>E-</a:t>
            </a:r>
            <a:r>
              <a:rPr lang="ru-RU" dirty="0" smtClean="0"/>
              <a:t>числа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Класифікація за числовим рядом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 smtClean="0"/>
              <a:t> </a:t>
            </a:r>
            <a:r>
              <a:rPr lang="uk-UA" dirty="0" smtClean="0"/>
              <a:t>Біологічно </a:t>
            </a:r>
            <a:r>
              <a:rPr lang="uk-UA" dirty="0" smtClean="0"/>
              <a:t>активні </a:t>
            </a:r>
            <a:r>
              <a:rPr lang="uk-UA" dirty="0" smtClean="0"/>
              <a:t>добавки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dirty="0" smtClean="0"/>
              <a:t>Види БАДів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ru-RU" dirty="0" smtClean="0"/>
              <a:t>Харчові добавки і </a:t>
            </a:r>
            <a:r>
              <a:rPr lang="ru-RU" dirty="0" smtClean="0"/>
              <a:t>людина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ru-RU" dirty="0" smtClean="0"/>
              <a:t>Продукти навколо </a:t>
            </a:r>
            <a:r>
              <a:rPr lang="ru-RU" dirty="0" smtClean="0"/>
              <a:t>нас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ru-RU" dirty="0" smtClean="0"/>
              <a:t>Громадська </a:t>
            </a:r>
            <a:r>
              <a:rPr lang="ru-RU" dirty="0" smtClean="0"/>
              <a:t>думка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ru-RU" dirty="0" smtClean="0"/>
              <a:t>Рекомендації щодо вживання продуктів </a:t>
            </a:r>
            <a:r>
              <a:rPr lang="ru-RU" dirty="0" smtClean="0"/>
              <a:t>харчування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ru-RU" dirty="0" smtClean="0"/>
              <a:t>Висновки та </a:t>
            </a:r>
            <a:r>
              <a:rPr lang="ru-RU" dirty="0" smtClean="0"/>
              <a:t>пропозиції 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dirty="0" smtClean="0"/>
              <a:t>Література </a:t>
            </a:r>
            <a:endParaRPr lang="uk-UA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132320" cy="5715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Висновки та пропозиції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1"/>
            <a:ext cx="4071934" cy="35004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 метою підвищення безпеки </a:t>
            </a:r>
            <a:r>
              <a:rPr lang="ru-RU" dirty="0" smtClean="0"/>
              <a:t>продуктів харчування</a:t>
            </a:r>
            <a:r>
              <a:rPr lang="ru-RU" dirty="0" smtClean="0"/>
              <a:t>, що містять окремі </a:t>
            </a:r>
            <a:r>
              <a:rPr lang="ru-RU" dirty="0" smtClean="0"/>
              <a:t>харчові добавки</a:t>
            </a:r>
            <a:r>
              <a:rPr lang="ru-RU" dirty="0" smtClean="0"/>
              <a:t>, можна ввести до складу </a:t>
            </a:r>
            <a:r>
              <a:rPr lang="ru-RU" dirty="0" smtClean="0"/>
              <a:t>маркування наступні </a:t>
            </a:r>
            <a:r>
              <a:rPr lang="ru-RU" dirty="0" smtClean="0"/>
              <a:t>написи:«Не рекомендується людям з </a:t>
            </a:r>
            <a:r>
              <a:rPr lang="ru-RU" dirty="0" smtClean="0"/>
              <a:t>порушеннями роботи </a:t>
            </a:r>
            <a:r>
              <a:rPr lang="ru-RU" dirty="0" smtClean="0"/>
              <a:t>травної системи, а також </a:t>
            </a:r>
            <a:r>
              <a:rPr lang="ru-RU" dirty="0" smtClean="0"/>
              <a:t>з порушеннями </a:t>
            </a:r>
            <a:r>
              <a:rPr lang="ru-RU" dirty="0" smtClean="0"/>
              <a:t>функцій печінки та нирок(містить діоксид сірки Е220)». «</a:t>
            </a:r>
            <a:r>
              <a:rPr lang="ru-RU" dirty="0" smtClean="0"/>
              <a:t>Не рекомендується </a:t>
            </a:r>
            <a:r>
              <a:rPr lang="ru-RU" dirty="0" smtClean="0"/>
              <a:t>людям з порушенням </a:t>
            </a:r>
            <a:r>
              <a:rPr lang="ru-RU" dirty="0" smtClean="0"/>
              <a:t>артеріального тиску </a:t>
            </a:r>
            <a:r>
              <a:rPr lang="ru-RU" dirty="0" smtClean="0"/>
              <a:t>(містить </a:t>
            </a:r>
            <a:r>
              <a:rPr lang="ru-RU" dirty="0" smtClean="0"/>
              <a:t>нітрит натрію </a:t>
            </a:r>
            <a:r>
              <a:rPr lang="ru-RU" dirty="0" smtClean="0"/>
              <a:t>Е250)»</a:t>
            </a:r>
            <a:endParaRPr lang="ru-RU" dirty="0"/>
          </a:p>
        </p:txBody>
      </p:sp>
      <p:pic>
        <p:nvPicPr>
          <p:cNvPr id="4" name="Рисунок 3" descr="fmt_53_ostorozhno_eda_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785794"/>
            <a:ext cx="4572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4272677"/>
            <a:ext cx="5715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Для продукції, що містить найбільш </a:t>
            </a:r>
            <a:r>
              <a:rPr lang="ru-RU" dirty="0" smtClean="0">
                <a:solidFill>
                  <a:srgbClr val="002060"/>
                </a:solidFill>
              </a:rPr>
              <a:t>небезпечні </a:t>
            </a:r>
            <a:r>
              <a:rPr lang="ru-RU" dirty="0" smtClean="0">
                <a:solidFill>
                  <a:srgbClr val="002060"/>
                </a:solidFill>
              </a:rPr>
              <a:t>харчові добавки, </a:t>
            </a:r>
            <a:r>
              <a:rPr lang="ru-RU" dirty="0" smtClean="0">
                <a:solidFill>
                  <a:srgbClr val="002060"/>
                </a:solidFill>
              </a:rPr>
              <a:t>рекомендується вказувати </a:t>
            </a:r>
            <a:r>
              <a:rPr lang="ru-RU" dirty="0" smtClean="0">
                <a:solidFill>
                  <a:srgbClr val="002060"/>
                </a:solidFill>
              </a:rPr>
              <a:t>безпечний добовий рівень споживання з урахуванням фактичного змісту </a:t>
            </a:r>
            <a:r>
              <a:rPr lang="ru-RU" dirty="0" smtClean="0">
                <a:solidFill>
                  <a:srgbClr val="002060"/>
                </a:solidFill>
              </a:rPr>
              <a:t>речовини.Наприклад</a:t>
            </a:r>
            <a:r>
              <a:rPr lang="ru-RU" dirty="0" smtClean="0">
                <a:solidFill>
                  <a:srgbClr val="002060"/>
                </a:solidFill>
              </a:rPr>
              <a:t>, вино виноградне </a:t>
            </a:r>
            <a:r>
              <a:rPr lang="ru-RU" dirty="0" smtClean="0">
                <a:solidFill>
                  <a:srgbClr val="002060"/>
                </a:solidFill>
              </a:rPr>
              <a:t>напівсолодке червоне </a:t>
            </a:r>
            <a:r>
              <a:rPr lang="ru-RU" dirty="0" smtClean="0">
                <a:solidFill>
                  <a:srgbClr val="002060"/>
                </a:solidFill>
              </a:rPr>
              <a:t>з М.Д. загальної сірчистої </a:t>
            </a:r>
            <a:r>
              <a:rPr lang="ru-RU" dirty="0" smtClean="0">
                <a:solidFill>
                  <a:srgbClr val="002060"/>
                </a:solidFill>
              </a:rPr>
              <a:t>кислоти 92 </a:t>
            </a:r>
            <a:r>
              <a:rPr lang="ru-RU" dirty="0" smtClean="0">
                <a:solidFill>
                  <a:srgbClr val="002060"/>
                </a:solidFill>
              </a:rPr>
              <a:t>мг/дм3 </a:t>
            </a:r>
            <a:r>
              <a:rPr lang="ru-RU" dirty="0" smtClean="0">
                <a:solidFill>
                  <a:srgbClr val="002060"/>
                </a:solidFill>
              </a:rPr>
              <a:t>має додатково </a:t>
            </a:r>
            <a:r>
              <a:rPr lang="ru-RU" dirty="0" smtClean="0">
                <a:solidFill>
                  <a:srgbClr val="002060"/>
                </a:solidFill>
              </a:rPr>
              <a:t>мати маркування:«Рекомендований добовий рівень споживання -220 мл».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text-11915-42134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32"/>
            <a:ext cx="3214694" cy="2214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858000" cy="7858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8215370" cy="5143536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www.slideshare.net/damasta/ss-11817337</a:t>
            </a:r>
            <a:endParaRPr lang="uk-UA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gdz4you.com/prezentacii/prezentacii-biologija/1373-prezentacya-na-temu-harchov-dobavki-yih-vpliv-na-organzm-lyudini.html</a:t>
            </a:r>
            <a:endParaRPr lang="uk-UA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school-313.at.ua/blog/kharchovi_dobavki_v_produktakh_kharchuvannja/2013-03-24-28</a:t>
            </a:r>
            <a:endParaRPr lang="uk-UA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joywoman.ru/page/vpliv-na-organizm-harchovih-dobavok</a:t>
            </a:r>
            <a:endParaRPr lang="uk-UA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http://uk.wikipedia.org/wiki/%D0%91%D1%96%D0%BE%D0%BB%D0%BE%D0%B3%D1%96%D1%87%D0%BD%D0%BE_%D0%B0%D0%BA%D1%82%D0%B8%D0%B2%D0%BD%D1%96_%</a:t>
            </a:r>
            <a:r>
              <a:rPr lang="en-US" dirty="0" smtClean="0">
                <a:hlinkClick r:id="rId6"/>
              </a:rPr>
              <a:t>D0%B4%D0%BE%D0%B1%D0%B0%D0%B2%D0%BA%D0%B8</a:t>
            </a:r>
            <a:endParaRPr lang="uk-UA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http://uk.wikipedia.org/wiki/E-%</a:t>
            </a:r>
            <a:r>
              <a:rPr lang="en-US" dirty="0" smtClean="0">
                <a:hlinkClick r:id="rId7"/>
              </a:rPr>
              <a:t>D0%BD%D0%BE%D0%BC%D0%B5%D1%80</a:t>
            </a:r>
            <a:endParaRPr lang="uk-UA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132320" cy="57150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Харчові добавки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4357718" cy="5572164"/>
          </a:xfrm>
        </p:spPr>
        <p:txBody>
          <a:bodyPr>
            <a:normAutofit/>
          </a:bodyPr>
          <a:lstStyle/>
          <a:p>
            <a:r>
              <a:rPr lang="ru-RU" dirty="0" smtClean="0"/>
              <a:t>Харчові добавки —речовини,в нормальних </a:t>
            </a:r>
            <a:r>
              <a:rPr lang="ru-RU" dirty="0" smtClean="0"/>
              <a:t>умовах не </a:t>
            </a:r>
            <a:r>
              <a:rPr lang="ru-RU" dirty="0" smtClean="0"/>
              <a:t>використовуються як їжа або </a:t>
            </a:r>
            <a:r>
              <a:rPr lang="ru-RU" dirty="0" smtClean="0"/>
              <a:t>як типові харчові </a:t>
            </a:r>
            <a:r>
              <a:rPr lang="ru-RU" dirty="0" smtClean="0"/>
              <a:t>інгредієнти(незалежно від їх </a:t>
            </a:r>
            <a:r>
              <a:rPr lang="ru-RU" dirty="0" smtClean="0"/>
              <a:t>поживної цінності</a:t>
            </a:r>
            <a:r>
              <a:rPr lang="ru-RU" dirty="0" smtClean="0"/>
              <a:t>), які в </a:t>
            </a:r>
            <a:r>
              <a:rPr lang="ru-RU" dirty="0" smtClean="0"/>
              <a:t>технологічних цілях додаються </a:t>
            </a:r>
            <a:r>
              <a:rPr lang="ru-RU" dirty="0" smtClean="0"/>
              <a:t>в харчові продуктив процесі виробництва, </a:t>
            </a:r>
            <a:r>
              <a:rPr lang="ru-RU" dirty="0" smtClean="0"/>
              <a:t>упаковки,транспортування або </a:t>
            </a:r>
            <a:r>
              <a:rPr lang="ru-RU" dirty="0" smtClean="0"/>
              <a:t>зберігання для додання </a:t>
            </a:r>
            <a:r>
              <a:rPr lang="ru-RU" dirty="0" smtClean="0"/>
              <a:t>їм бажаних </a:t>
            </a:r>
            <a:r>
              <a:rPr lang="ru-RU" dirty="0" smtClean="0"/>
              <a:t>властивостей,наприклад,певного аромату (ароматизатори),кольору (барвники),</a:t>
            </a:r>
            <a:r>
              <a:rPr lang="ru-RU" dirty="0" smtClean="0"/>
              <a:t>тривалості зберігання </a:t>
            </a:r>
            <a:r>
              <a:rPr lang="ru-RU" dirty="0" smtClean="0"/>
              <a:t>(консерванти), смаку,консистенції і т. п. </a:t>
            </a:r>
            <a:endParaRPr lang="ru-RU" dirty="0"/>
          </a:p>
        </p:txBody>
      </p:sp>
      <p:pic>
        <p:nvPicPr>
          <p:cNvPr id="5" name="Содержимое 4" descr="3576290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714488"/>
            <a:ext cx="3881435" cy="333852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858000" cy="64294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Причини використання харчових добавок: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714908" cy="5072098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1800" dirty="0" smtClean="0"/>
              <a:t>необхідність збільшення термінів зберігання, тому що сучасні методи </a:t>
            </a:r>
            <a:r>
              <a:rPr lang="ru-RU" sz="1800" dirty="0" smtClean="0"/>
              <a:t>торгівлі припускають </a:t>
            </a:r>
            <a:r>
              <a:rPr lang="ru-RU" sz="1800" dirty="0" smtClean="0"/>
              <a:t>перевіз продуктів харчування на </a:t>
            </a:r>
            <a:r>
              <a:rPr lang="ru-RU" sz="1800" dirty="0" smtClean="0"/>
              <a:t>великі </a:t>
            </a:r>
            <a:r>
              <a:rPr lang="ru-RU" sz="1800" dirty="0" smtClean="0"/>
              <a:t>відстані</a:t>
            </a:r>
            <a:r>
              <a:rPr lang="ru-RU" sz="1800" dirty="0" smtClean="0"/>
              <a:t>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800" dirty="0" smtClean="0"/>
              <a:t>відмінності в індивідуальних вимогах сучасного споживача до продуктів харчування, включаючи їх смак, привабливий зовнішній вигляд, не високу вартість; </a:t>
            </a:r>
            <a:endParaRPr lang="ru-RU" sz="18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sz="1800" dirty="0" smtClean="0"/>
              <a:t>посилення тенденцій розвитку здорового харчування (зростання виробництва низькокалорійних продуктів зі зниженим вмістом цукру, жиру, дієтичного і лікувального призначення, але володіють тими ж смакови ми якостями, що й традиційні). </a:t>
            </a:r>
            <a:endParaRPr lang="en-US" sz="1800" noProof="1"/>
          </a:p>
        </p:txBody>
      </p:sp>
      <p:pic>
        <p:nvPicPr>
          <p:cNvPr id="4" name="Рисунок 3" descr="dobav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571612"/>
            <a:ext cx="3214710" cy="3857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6858000" cy="5238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Види харчових добавок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571480"/>
          <a:ext cx="8001056" cy="57053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1505"/>
                <a:gridCol w="5969551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Область дії</a:t>
                      </a:r>
                      <a:endParaRPr lang="ru-RU" dirty="0"/>
                    </a:p>
                  </a:txBody>
                  <a:tcPr/>
                </a:tc>
              </a:tr>
              <a:tr h="5868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Кислоти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Виступають в якості консервантів і антиоксидантів</a:t>
                      </a:r>
                      <a:endParaRPr lang="ru-RU" b="0" dirty="0"/>
                    </a:p>
                  </a:txBody>
                  <a:tcPr/>
                </a:tc>
              </a:tr>
              <a:tr h="831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Підкислювачі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Використовуються для зміни або для іншим чином контролювання </a:t>
                      </a:r>
                      <a:r>
                        <a:rPr lang="ru-RU" sz="1800" dirty="0" smtClean="0">
                          <a:hlinkClick r:id="rId2" tooltip="Кислотність"/>
                        </a:rPr>
                        <a:t>кислотності</a:t>
                      </a:r>
                      <a:r>
                        <a:rPr lang="ru-RU" sz="1800" dirty="0" smtClean="0"/>
                        <a:t> і </a:t>
                      </a:r>
                      <a:r>
                        <a:rPr lang="ru-RU" sz="1800" dirty="0" smtClean="0">
                          <a:hlinkClick r:id="rId3" tooltip="Лужність"/>
                        </a:rPr>
                        <a:t>лужності</a:t>
                      </a:r>
                      <a:r>
                        <a:rPr lang="ru-RU" sz="1800" dirty="0" smtClean="0"/>
                        <a:t> продуктів харчування.</a:t>
                      </a:r>
                      <a:endParaRPr lang="ru-RU" sz="1800" b="0" dirty="0"/>
                    </a:p>
                  </a:txBody>
                  <a:tcPr/>
                </a:tc>
              </a:tr>
              <a:tr h="6464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Піногасники</a:t>
                      </a:r>
                    </a:p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Зменшують або запобігають спінюванню в продуктах харчування.</a:t>
                      </a:r>
                      <a:endParaRPr lang="ru-RU" b="0" dirty="0"/>
                    </a:p>
                  </a:txBody>
                  <a:tcPr/>
                </a:tc>
              </a:tr>
              <a:tr h="5868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Антиоксиданти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Діють як консерванти, пригнічуючи наслідки впливу кисню на продукти харчування, і можуть бути корисними для </a:t>
                      </a:r>
                      <a:r>
                        <a:rPr lang="ru-RU" dirty="0" smtClean="0">
                          <a:hlinkClick r:id="rId4" tooltip="Здоров'я"/>
                        </a:rPr>
                        <a:t>здоров'я</a:t>
                      </a:r>
                      <a:r>
                        <a:rPr lang="ru-RU" dirty="0" smtClean="0"/>
                        <a:t>.</a:t>
                      </a:r>
                      <a:endParaRPr lang="ru-RU" b="0" dirty="0"/>
                    </a:p>
                  </a:txBody>
                  <a:tcPr/>
                </a:tc>
              </a:tr>
              <a:tr h="5868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Наповнювачі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є добавками, які збільшують об'єм основної частини їжі, не впливаючи істотно на її поживну цінність.</a:t>
                      </a:r>
                      <a:endParaRPr lang="ru-RU" b="0" dirty="0"/>
                    </a:p>
                  </a:txBody>
                  <a:tcPr/>
                </a:tc>
              </a:tr>
              <a:tr h="660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Харчові барвники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Барвники додаються в їжу для заміни кольору який втратився під час приготування їжі</a:t>
                      </a:r>
                      <a:endParaRPr lang="ru-RU" b="0" dirty="0"/>
                    </a:p>
                  </a:txBody>
                  <a:tcPr/>
                </a:tc>
              </a:tr>
              <a:tr h="5868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Емульгатори</a:t>
                      </a:r>
                    </a:p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Емульгатори допускають попадання води і масла, щоб залишитися змішаними в емульсію, як в майонезі, морозиві, і гомогенізованому молоці.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858000" cy="5000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Види харчових добавок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857232"/>
          <a:ext cx="7572428" cy="55374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33934"/>
                <a:gridCol w="5738494"/>
              </a:tblGrid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Ароматичні добавки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Надають їжі особливий смак або запах, і можуть бути отримані з натуральних інгредієнтів або створені штучно.</a:t>
                      </a:r>
                      <a:endParaRPr lang="ru-RU" b="0" dirty="0"/>
                    </a:p>
                  </a:txBody>
                  <a:tcPr/>
                </a:tc>
              </a:tr>
              <a:tr h="4429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Підсилювачі смаку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Підсилювачі смаку зміцнюють існуючі смаки їжі</a:t>
                      </a:r>
                      <a:endParaRPr lang="ru-RU" dirty="0"/>
                    </a:p>
                  </a:txBody>
                  <a:tcPr/>
                </a:tc>
              </a:tr>
              <a:tr h="5886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Агенти борошна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Додають до борошна для поліпшення його кольору або якостей його використання в випічці.</a:t>
                      </a:r>
                      <a:endParaRPr lang="ru-RU" dirty="0"/>
                    </a:p>
                  </a:txBody>
                  <a:tcPr/>
                </a:tc>
              </a:tr>
              <a:tr h="353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Зволожувачі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Сприяють запобіганню продуктів від висихання.</a:t>
                      </a:r>
                      <a:endParaRPr lang="ru-RU" dirty="0"/>
                    </a:p>
                  </a:txBody>
                  <a:tcPr/>
                </a:tc>
              </a:tr>
              <a:tr h="687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Консерванти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Запобігають або гальмують псування їжі від діяльності грибків, бактерій та інших мікроорганізмів.</a:t>
                      </a:r>
                      <a:endParaRPr lang="ru-RU" dirty="0"/>
                    </a:p>
                  </a:txBody>
                  <a:tcPr/>
                </a:tc>
              </a:tr>
              <a:tr h="478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Стабілізатори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Дають їжі більш міцну структуру</a:t>
                      </a:r>
                      <a:endParaRPr lang="ru-RU" dirty="0"/>
                    </a:p>
                  </a:txBody>
                  <a:tcPr/>
                </a:tc>
              </a:tr>
              <a:tr h="687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Підсолоджувачі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Додаються в їжу для ароматизації</a:t>
                      </a:r>
                      <a:endParaRPr lang="ru-RU" dirty="0"/>
                    </a:p>
                  </a:txBody>
                  <a:tcPr/>
                </a:tc>
              </a:tr>
              <a:tr h="687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Загусники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призводять до підвищення її в'язкості без істотної зміни інших властивостей суміші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132320" cy="675624"/>
          </a:xfrm>
        </p:spPr>
        <p:txBody>
          <a:bodyPr/>
          <a:lstStyle/>
          <a:p>
            <a:pPr algn="ctr"/>
            <a:r>
              <a:rPr lang="en-US" dirty="0" smtClean="0"/>
              <a:t>E-</a:t>
            </a:r>
            <a:r>
              <a:rPr lang="ru-RU" dirty="0" smtClean="0"/>
              <a:t>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071546"/>
            <a:ext cx="4077682" cy="4954350"/>
          </a:xfrm>
        </p:spPr>
        <p:txBody>
          <a:bodyPr>
            <a:normAutofit/>
          </a:bodyPr>
          <a:lstStyle/>
          <a:p>
            <a:r>
              <a:rPr lang="ru-RU" b="1" dirty="0" smtClean="0"/>
              <a:t>Е-номери</a:t>
            </a:r>
            <a:r>
              <a:rPr lang="ru-RU" dirty="0" smtClean="0"/>
              <a:t> (</a:t>
            </a:r>
            <a:r>
              <a:rPr lang="en-US" b="1" dirty="0" smtClean="0"/>
              <a:t>E-</a:t>
            </a:r>
            <a:r>
              <a:rPr lang="ru-RU" b="1" dirty="0" smtClean="0"/>
              <a:t>числа</a:t>
            </a:r>
            <a:r>
              <a:rPr lang="ru-RU" baseline="30000" dirty="0" smtClean="0">
                <a:hlinkClick r:id="rId2"/>
              </a:rPr>
              <a:t>[1]</a:t>
            </a:r>
            <a:r>
              <a:rPr lang="ru-RU" dirty="0" smtClean="0"/>
              <a:t>) є </a:t>
            </a:r>
            <a:r>
              <a:rPr lang="ru-RU" dirty="0" smtClean="0">
                <a:hlinkClick r:id="rId3" tooltip="Код"/>
              </a:rPr>
              <a:t>кодами</a:t>
            </a:r>
            <a:r>
              <a:rPr lang="ru-RU" dirty="0" smtClean="0"/>
              <a:t> </a:t>
            </a:r>
            <a:r>
              <a:rPr lang="ru-RU" dirty="0" smtClean="0">
                <a:hlinkClick r:id="rId4" tooltip="Харчові додатки"/>
              </a:rPr>
              <a:t>харчових додатків</a:t>
            </a:r>
            <a:r>
              <a:rPr lang="ru-RU" dirty="0" smtClean="0"/>
              <a:t>, які були засновані для використання в </a:t>
            </a:r>
            <a:r>
              <a:rPr lang="ru-RU" dirty="0" smtClean="0">
                <a:hlinkClick r:id="rId5" tooltip="Європейський Союз"/>
              </a:rPr>
              <a:t>Європейському Союзі</a:t>
            </a:r>
            <a:r>
              <a:rPr lang="ru-RU" dirty="0" smtClean="0"/>
              <a:t> («</a:t>
            </a:r>
            <a:r>
              <a:rPr lang="en-US" dirty="0" smtClean="0"/>
              <a:t>E» </a:t>
            </a:r>
            <a:r>
              <a:rPr lang="ru-RU" dirty="0" smtClean="0"/>
              <a:t>позначає приставку «Європа»).</a:t>
            </a:r>
            <a:r>
              <a:rPr lang="ru-RU" baseline="30000" dirty="0" smtClean="0">
                <a:hlinkClick r:id="rId2"/>
              </a:rPr>
              <a:t>[2]</a:t>
            </a:r>
            <a:r>
              <a:rPr lang="ru-RU" dirty="0" smtClean="0"/>
              <a:t> Е-числа — це найпоширеніші харчові додатки.</a:t>
            </a:r>
            <a:r>
              <a:rPr lang="ru-RU" baseline="30000" dirty="0" smtClean="0">
                <a:hlinkClick r:id="rId2"/>
              </a:rPr>
              <a:t>[1]</a:t>
            </a:r>
            <a:r>
              <a:rPr lang="ru-RU" dirty="0" smtClean="0"/>
              <a:t> Вони зазвичай знаходяться на </a:t>
            </a:r>
            <a:r>
              <a:rPr lang="ru-RU" dirty="0" smtClean="0">
                <a:hlinkClick r:id="rId6" tooltip="Етикетка"/>
              </a:rPr>
              <a:t>етикетках</a:t>
            </a:r>
            <a:r>
              <a:rPr lang="ru-RU" dirty="0" smtClean="0"/>
              <a:t> харчових продуктів в країнах Європейського Союзу.</a:t>
            </a:r>
            <a:r>
              <a:rPr lang="ru-RU" baseline="30000" dirty="0" smtClean="0">
                <a:hlinkClick r:id="rId2"/>
              </a:rPr>
              <a:t>[3]</a:t>
            </a:r>
            <a:r>
              <a:rPr lang="ru-RU" dirty="0" smtClean="0"/>
              <a:t> Оцінка безпеки та затвердження є обов'язком Європейського органу з безпеки харчових продуктів.</a:t>
            </a:r>
            <a:r>
              <a:rPr lang="ru-RU" baseline="30000" dirty="0" smtClean="0">
                <a:hlinkClick r:id="rId2"/>
              </a:rPr>
              <a:t>[4</a:t>
            </a:r>
            <a:r>
              <a:rPr lang="ru-RU" baseline="30000" dirty="0" smtClean="0">
                <a:hlinkClick r:id="rId2"/>
              </a:rPr>
              <a:t>]</a:t>
            </a:r>
            <a:endParaRPr lang="ru-RU" dirty="0"/>
          </a:p>
        </p:txBody>
      </p:sp>
      <p:pic>
        <p:nvPicPr>
          <p:cNvPr id="5" name="Содержимое 4" descr="207.jpg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708524" y="1214422"/>
            <a:ext cx="4078317" cy="438176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6858000" cy="5715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Класифікація за числовим рядом</a:t>
            </a:r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780118"/>
          <a:ext cx="792961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28654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Діапазон Е чисел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Опис</a:t>
                      </a:r>
                      <a:endParaRPr lang="ru-RU" dirty="0"/>
                    </a:p>
                  </a:txBody>
                  <a:tcPr/>
                </a:tc>
              </a:tr>
              <a:tr h="360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E100—199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Барвники. Підсилюють чи відновлюють колір продукту.</a:t>
                      </a:r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E200—299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Консерванти, антиокислювачі. Підвищують термін збереження продуктів, захищають їх від </a:t>
                      </a:r>
                      <a:r>
                        <a:rPr lang="ru-RU" dirty="0" smtClean="0">
                          <a:hlinkClick r:id="rId2" tooltip="Мікроб"/>
                        </a:rPr>
                        <a:t>мікробів</a:t>
                      </a:r>
                      <a:r>
                        <a:rPr lang="ru-RU" dirty="0" smtClean="0"/>
                        <a:t>, грибків, </a:t>
                      </a:r>
                      <a:r>
                        <a:rPr lang="ru-RU" dirty="0" smtClean="0">
                          <a:hlinkClick r:id="rId3" tooltip="Бактеріофаг"/>
                        </a:rPr>
                        <a:t>бактеріофагів</a:t>
                      </a:r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E300—399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Антиоксиданти і регулятори кислотності. Захищають від окислення, наприклад від згіркнення </a:t>
                      </a:r>
                      <a:r>
                        <a:rPr lang="ru-RU" dirty="0" smtClean="0">
                          <a:hlinkClick r:id="rId4" tooltip="Жир"/>
                        </a:rPr>
                        <a:t>жирів</a:t>
                      </a:r>
                      <a:r>
                        <a:rPr lang="ru-RU" dirty="0" smtClean="0"/>
                        <a:t> і зміни кольору.</a:t>
                      </a:r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E400—499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Загусники, стабілізатори консистенції та емульгатори. Стабілізатори — зберігають задану консистенцію.</a:t>
                      </a:r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E500—599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tooltip="Емульгатор"/>
                        </a:rPr>
                        <a:t>Емульгатори</a:t>
                      </a:r>
                      <a:r>
                        <a:rPr lang="ru-RU" dirty="0" smtClean="0"/>
                        <a:t>. Створюють однорідну суміш продуктів, що не змішуються (створюють однорідну суміш із фаз), наприклад </a:t>
                      </a:r>
                      <a:r>
                        <a:rPr lang="ru-RU" dirty="0" smtClean="0">
                          <a:hlinkClick r:id="rId6" tooltip="Вода"/>
                        </a:rPr>
                        <a:t>води</a:t>
                      </a:r>
                      <a:r>
                        <a:rPr lang="ru-RU" dirty="0" smtClean="0"/>
                        <a:t> й </a:t>
                      </a:r>
                      <a:r>
                        <a:rPr lang="ru-RU" dirty="0" smtClean="0">
                          <a:hlinkClick r:id="rId7" tooltip="Олія"/>
                        </a:rPr>
                        <a:t>олії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3143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E600—699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Підсилювачі смаку й аромату.</a:t>
                      </a:r>
                      <a:endParaRPr lang="ru-RU" dirty="0"/>
                    </a:p>
                  </a:txBody>
                  <a:tcPr/>
                </a:tc>
              </a:tr>
              <a:tr h="3057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E700—E799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Антибіотики.</a:t>
                      </a:r>
                      <a:endParaRPr lang="ru-RU" dirty="0"/>
                    </a:p>
                  </a:txBody>
                  <a:tcPr/>
                </a:tc>
              </a:tr>
              <a:tr h="2972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E900—999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Піногасники. Запобігають утворенню піни.</a:t>
                      </a:r>
                      <a:endParaRPr lang="ru-RU" dirty="0"/>
                    </a:p>
                  </a:txBody>
                  <a:tcPr/>
                </a:tc>
              </a:tr>
              <a:tr h="2886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E1000—E1599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(додаткові хімічні речовини)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04186"/>
          </a:xfrm>
        </p:spPr>
        <p:txBody>
          <a:bodyPr/>
          <a:lstStyle/>
          <a:p>
            <a:pPr algn="ctr"/>
            <a:r>
              <a:rPr lang="uk-UA" dirty="0" smtClean="0"/>
              <a:t>Біологічно активні добавки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006244" cy="4740036"/>
          </a:xfrm>
        </p:spPr>
        <p:txBody>
          <a:bodyPr>
            <a:normAutofit fontScale="85000" lnSpcReduction="20000"/>
          </a:bodyPr>
          <a:lstStyle/>
          <a:p>
            <a:r>
              <a:rPr lang="vi-VN" b="1" dirty="0" smtClean="0"/>
              <a:t>Біологі́чно акти́вна харчова́ доба́вка</a:t>
            </a:r>
            <a:r>
              <a:rPr lang="vi-VN" dirty="0" smtClean="0"/>
              <a:t> — спеціальний </a:t>
            </a:r>
            <a:r>
              <a:rPr lang="vi-VN" dirty="0" smtClean="0">
                <a:hlinkClick r:id="rId2" tooltip="Харчовий продукт"/>
              </a:rPr>
              <a:t>харчовий продукт</a:t>
            </a:r>
            <a:r>
              <a:rPr lang="vi-VN" dirty="0" smtClean="0"/>
              <a:t>, призначений для вживання або введення в межах </a:t>
            </a:r>
            <a:r>
              <a:rPr lang="vi-VN" dirty="0" smtClean="0">
                <a:hlinkClick r:id="rId3" tooltip="Фізіологічні норми (ще не написана)"/>
              </a:rPr>
              <a:t>фізіологічних норм</a:t>
            </a:r>
            <a:r>
              <a:rPr lang="vi-VN" dirty="0" smtClean="0"/>
              <a:t> до раціонів </a:t>
            </a:r>
            <a:r>
              <a:rPr lang="vi-VN" dirty="0" smtClean="0">
                <a:hlinkClick r:id="rId4" tooltip="Харчування"/>
              </a:rPr>
              <a:t>харчування</a:t>
            </a:r>
            <a:r>
              <a:rPr lang="vi-VN" dirty="0" smtClean="0"/>
              <a:t> чи харчових продуктів з метою надання їм дієтичних, оздоровчих, лікувально-профілактичних властивостей для забезпечення нормальних та відновлення порушених функцій </a:t>
            </a:r>
            <a:r>
              <a:rPr lang="vi-VN" dirty="0" smtClean="0">
                <a:hlinkClick r:id="rId5" tooltip="Організм"/>
              </a:rPr>
              <a:t>організму</a:t>
            </a:r>
            <a:r>
              <a:rPr lang="vi-VN" dirty="0" smtClean="0"/>
              <a:t> </a:t>
            </a:r>
            <a:r>
              <a:rPr lang="vi-VN" dirty="0" smtClean="0">
                <a:hlinkClick r:id="rId6" tooltip="Людина"/>
              </a:rPr>
              <a:t>людини</a:t>
            </a:r>
            <a:r>
              <a:rPr lang="vi-VN" dirty="0" smtClean="0"/>
              <a:t>. Біологічно активні добавки з'явилися в Україні близько 10 років тому. Сьогодні населенню України пропонують свою продукцію понад 200 фірм-виробників біологічно активних добавок. Володіючи таким арсеналом БАД, лікар може вводити їх у раціон дієтичного чи раціонального харчування для оптимізації обмінних процесів та функцій організму людини з урахуванням стану її здоров'я.</a:t>
            </a: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857752" y="1785926"/>
            <a:ext cx="3786214" cy="35004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1296</Words>
  <Application>Microsoft Office PowerPoint</Application>
  <PresentationFormat>Экран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Banded Design Blue 16x9</vt:lpstr>
      <vt:lpstr>Харчові добавки</vt:lpstr>
      <vt:lpstr>План</vt:lpstr>
      <vt:lpstr>Харчові добавки</vt:lpstr>
      <vt:lpstr>Причини використання харчових добавок: </vt:lpstr>
      <vt:lpstr>Види харчових добавок</vt:lpstr>
      <vt:lpstr>Види харчових добавок</vt:lpstr>
      <vt:lpstr>E-числа</vt:lpstr>
      <vt:lpstr>Класифікація за числовим рядом</vt:lpstr>
      <vt:lpstr>Біологічно активні добавки</vt:lpstr>
      <vt:lpstr>Види БАДів</vt:lpstr>
      <vt:lpstr>Харчові добавки і людина</vt:lpstr>
      <vt:lpstr>Продукти навколо нас</vt:lpstr>
      <vt:lpstr>Продукти навколо нас</vt:lpstr>
      <vt:lpstr>Продукти навколо нас</vt:lpstr>
      <vt:lpstr>Продукти навколо нас</vt:lpstr>
      <vt:lpstr>Чи вважаєте ви, що вживання харчових добавок негативно впливають на здоров’я?</vt:lpstr>
      <vt:lpstr>При покупці продуктів харчування ви звертаєте увагу на інформацію про їх склад?</vt:lpstr>
      <vt:lpstr>Рекомендації щодо вживання продуктів харчування</vt:lpstr>
      <vt:lpstr>Висновки та пропозиції</vt:lpstr>
      <vt:lpstr>Висновки та пропозиції</vt:lpstr>
      <vt:lpstr>Література</vt:lpstr>
    </vt:vector>
  </TitlesOfParts>
  <Company>Хата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Химерні організми</dc:title>
  <dc:creator>Яна</dc:creator>
  <cp:lastModifiedBy>ddd</cp:lastModifiedBy>
  <cp:revision>25</cp:revision>
  <dcterms:created xsi:type="dcterms:W3CDTF">2013-11-14T19:46:36Z</dcterms:created>
  <dcterms:modified xsi:type="dcterms:W3CDTF">2015-02-08T17:37:20Z</dcterms:modified>
</cp:coreProperties>
</file>