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78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5" r:id="rId11"/>
    <p:sldId id="269" r:id="rId12"/>
    <p:sldId id="270" r:id="rId13"/>
    <p:sldId id="271" r:id="rId14"/>
    <p:sldId id="267" r:id="rId15"/>
    <p:sldId id="263" r:id="rId16"/>
    <p:sldId id="272" r:id="rId17"/>
    <p:sldId id="273" r:id="rId18"/>
    <p:sldId id="274" r:id="rId19"/>
    <p:sldId id="277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434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83783783783791"/>
          <c:y val="8.8744588744588779E-2"/>
          <c:w val="0.58378378378378382"/>
          <c:h val="0.4675324675324675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94">
              <a:solidFill>
                <a:schemeClr val="tx1"/>
              </a:solidFill>
              <a:prstDash val="solid"/>
            </a:ln>
          </c:spPr>
          <c:dPt>
            <c:idx val="1"/>
            <c:bubble3D val="0"/>
            <c:spPr>
              <a:solidFill>
                <a:schemeClr val="accent2"/>
              </a:solidFill>
              <a:ln w="1269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94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Бiлки</c:v>
                </c:pt>
                <c:pt idx="1">
                  <c:v>Жири</c:v>
                </c:pt>
                <c:pt idx="2">
                  <c:v>Вуглеводи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16.600000000000001</c:v>
                </c:pt>
                <c:pt idx="1">
                  <c:v>16.600000000000001</c:v>
                </c:pt>
                <c:pt idx="2">
                  <c:v>66.8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94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69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94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Бiлки</c:v>
                </c:pt>
                <c:pt idx="1">
                  <c:v>Жири</c:v>
                </c:pt>
                <c:pt idx="2">
                  <c:v>Вуглеводи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694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694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2694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Бiлки</c:v>
                </c:pt>
                <c:pt idx="1">
                  <c:v>Жири</c:v>
                </c:pt>
                <c:pt idx="2">
                  <c:v>Вуглеводи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694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351351351351352"/>
          <c:y val="0.61038961038961059"/>
          <c:w val="0.59459459459459474"/>
          <c:h val="0.22077922077922082"/>
        </c:manualLayout>
      </c:layout>
      <c:overlay val="0"/>
      <c:spPr>
        <a:noFill/>
        <a:ln w="3174">
          <a:solidFill>
            <a:schemeClr val="tx1"/>
          </a:solidFill>
          <a:prstDash val="solid"/>
        </a:ln>
      </c:spPr>
      <c:txPr>
        <a:bodyPr/>
        <a:lstStyle/>
        <a:p>
          <a:pPr>
            <a:defRPr sz="1654" b="1" i="1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529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>
                <a:latin typeface="Arial" charset="0"/>
              </a:endParaRPr>
            </a:p>
          </p:txBody>
        </p:sp>
        <p:sp>
          <p:nvSpPr>
            <p:cNvPr id="5530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>
                <a:latin typeface="Arial" charset="0"/>
              </a:endParaRPr>
            </a:p>
          </p:txBody>
        </p:sp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>
                <a:latin typeface="Arial" charset="0"/>
              </a:endParaRPr>
            </a:p>
          </p:txBody>
        </p:sp>
        <p:grpSp>
          <p:nvGrpSpPr>
            <p:cNvPr id="55302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55303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5304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530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530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0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53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0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1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1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1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1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5531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5532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532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4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4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5534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5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>
                <a:latin typeface="Arial" charset="0"/>
              </a:endParaRPr>
            </a:p>
          </p:txBody>
        </p:sp>
        <p:sp>
          <p:nvSpPr>
            <p:cNvPr id="553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5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 sz="1800">
                <a:latin typeface="Arial" charset="0"/>
              </a:endParaRPr>
            </a:p>
          </p:txBody>
        </p:sp>
      </p:grpSp>
      <p:sp>
        <p:nvSpPr>
          <p:cNvPr id="5535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535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5355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5356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5357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073E77-774F-4B0B-8A3F-57901111AE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53" grpId="0" autoUpdateAnimBg="0"/>
      <p:bldP spid="55354" grpId="0" build="p" autoUpdateAnimBg="0" advAuto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53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43F96-35B7-4D2B-991D-4E663DC9C8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39C8B-4A6A-4D72-B986-38E87A4CFE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85E40C18-ED5F-4A96-9563-69BD703A7B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3860D-F9D0-467C-941B-22034473F0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1C728-53C6-466C-95FC-CB9631B1BE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A68B2-8EEE-4916-B60C-7A1FB393F6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46091-E7F9-4506-8A69-D665CFC140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9795B-6BF8-4892-82EF-9DBCF8BA93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6B58A-7B0F-4292-AE76-6C6787D512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9FFF9-A255-4EFA-801A-31154B9F26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7AD57-3AFE-410C-A3F3-E48DAFE277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427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>
                <a:latin typeface="Arial" charset="0"/>
              </a:endParaRPr>
            </a:p>
          </p:txBody>
        </p:sp>
        <p:sp>
          <p:nvSpPr>
            <p:cNvPr id="5427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>
                <a:latin typeface="Arial" charset="0"/>
              </a:endParaRPr>
            </a:p>
          </p:txBody>
        </p:sp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>
                <a:latin typeface="Arial" charset="0"/>
              </a:endParaRPr>
            </a:p>
          </p:txBody>
        </p:sp>
        <p:grpSp>
          <p:nvGrpSpPr>
            <p:cNvPr id="5427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54279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4280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428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428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28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428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285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286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287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288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289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54290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291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292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293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294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295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296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297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5429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429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1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1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1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1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1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1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1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1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54318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1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2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21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22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23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24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2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26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>
                <a:latin typeface="Arial" charset="0"/>
              </a:endParaRPr>
            </a:p>
          </p:txBody>
        </p:sp>
        <p:sp>
          <p:nvSpPr>
            <p:cNvPr id="5432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28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 sz="1800">
                <a:latin typeface="Arial" charset="0"/>
              </a:endParaRPr>
            </a:p>
          </p:txBody>
        </p:sp>
      </p:grpSp>
      <p:sp>
        <p:nvSpPr>
          <p:cNvPr id="54329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33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33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433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433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456CC015-8447-4D58-82B8-3D0DC2251D1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 advTm="300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755650" y="1773238"/>
            <a:ext cx="4752975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dirty="0"/>
              <a:t>ХІМІЯ </a:t>
            </a:r>
            <a:r>
              <a:rPr lang="ru-RU" sz="9600" dirty="0" smtClean="0"/>
              <a:t>ТА</a:t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/>
              <a:t>ЇЖА</a:t>
            </a:r>
            <a:endParaRPr lang="ru-RU" sz="9600" b="1" i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chemeClr val="tx2"/>
                  </a:gs>
                  <a:gs pos="100000">
                    <a:srgbClr val="325434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8" dist="17961" dir="13500000">
                  <a:srgbClr val="325434">
                    <a:gamma/>
                    <a:shade val="60000"/>
                    <a:invGamma/>
                  </a:srgbClr>
                </a:prstShdw>
              </a:effectLst>
              <a:latin typeface="Times New Roman"/>
              <a:cs typeface="Times New Roman"/>
            </a:endParaRPr>
          </a:p>
        </p:txBody>
      </p:sp>
      <p:pic>
        <p:nvPicPr>
          <p:cNvPr id="2053" name="Picture 5" descr="w250-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908050"/>
            <a:ext cx="1143000" cy="4352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Види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вуглеводів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Глюкоза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775"/>
            <a:ext cx="5148263" cy="4497388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dirty="0">
                <a:latin typeface="Times New Roman" pitchFamily="18" charset="0"/>
              </a:rPr>
              <a:t>     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Глюкоза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C6H12O6 (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виноградний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цукор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- моносахарид.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Ввідному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розчині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- 3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молекул: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циклічна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α-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форма,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лінійна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альдегідна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форма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циклічна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β-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форма. Легко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проникає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кров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транспортується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всередині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організму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У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клітинах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вона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окислюється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С6Н12О6 + 6О2 6СО2 + 6Н 2 О +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Легко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засвоюється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Підтримує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ослаблений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організм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нормалізує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травлення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крові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0,1% -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надлишок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недолік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шкідливі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організму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800" i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800" i="1" dirty="0">
              <a:latin typeface="Times New Roman" pitchFamily="18" charset="0"/>
            </a:endParaRPr>
          </a:p>
        </p:txBody>
      </p:sp>
      <p:pic>
        <p:nvPicPr>
          <p:cNvPr id="60423" name="Picture 7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205038"/>
            <a:ext cx="1774825" cy="2520950"/>
          </a:xfrm>
          <a:prstGeom prst="rect">
            <a:avLst/>
          </a:prstGeom>
          <a:noFill/>
        </p:spPr>
      </p:pic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2124075" y="378936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7477125" cy="1143000"/>
          </a:xfrm>
        </p:spPr>
        <p:txBody>
          <a:bodyPr/>
          <a:lstStyle/>
          <a:p>
            <a:pPr algn="ctr"/>
            <a:r>
              <a:rPr lang="ru-RU" sz="3200" b="1" i="1" dirty="0">
                <a:latin typeface="Times New Roman" pitchFamily="18" charset="0"/>
              </a:rPr>
              <a:t>Фруктоза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4524375" cy="4497387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</a:rPr>
              <a:t>    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Фруктоза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C6H12O6 (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плодовий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фруктовий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цукор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- моносахарид,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ізомер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глюкози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Міститься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фруктах,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нектарі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квітів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(в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меді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50%).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Краще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утримує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воду, на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відміну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звичайного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цукру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Її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додають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джеми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цукерки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запобігання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кристалізації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зацукровування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ru-RU" sz="2000" i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2000" i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2400" dirty="0">
              <a:latin typeface="Times New Roman" pitchFamily="18" charset="0"/>
            </a:endParaRPr>
          </a:p>
          <a:p>
            <a:endParaRPr lang="ru-RU" sz="2400" dirty="0"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5541" name="Picture 5" descr="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609725"/>
            <a:ext cx="2089150" cy="1566863"/>
          </a:xfrm>
          <a:prstGeom prst="rect">
            <a:avLst/>
          </a:prstGeom>
          <a:noFill/>
        </p:spPr>
      </p:pic>
      <p:pic>
        <p:nvPicPr>
          <p:cNvPr id="65542" name="Picture 6" descr="1706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933825"/>
            <a:ext cx="2160587" cy="1616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>
                <a:latin typeface="Times New Roman" pitchFamily="18" charset="0"/>
              </a:rPr>
              <a:t>                             Сахароза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6037263" cy="44973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 dirty="0">
                <a:latin typeface="Times New Roman" pitchFamily="18" charset="0"/>
              </a:rPr>
              <a:t>    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Сахароза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C12H22O11 -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дисахарид.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Звичайний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цукор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Міститься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більшості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рослин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особливо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багато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очереті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цукрових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буряках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організмі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гідролізу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утворюються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два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рівних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кількістю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моносахариду (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інвертний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цукор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C12H22O11 +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Н2О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ферменти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C6H12O6 + C6H12O6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глюкоза фруктоза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нагріванні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відбувається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розкладання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утвориться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карамель.</a:t>
            </a:r>
            <a:endParaRPr lang="ru-RU" sz="2000" i="1" baseline="66000" dirty="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2000" dirty="0">
                <a:latin typeface="Times New Roman" pitchFamily="18" charset="0"/>
              </a:rPr>
              <a:t>        </a:t>
            </a:r>
          </a:p>
          <a:p>
            <a:pPr algn="ctr"/>
            <a:endParaRPr lang="ru-RU" sz="2000" dirty="0"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3132138" y="3644900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6565" name="Picture 5" descr="4a2a650d05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5084763"/>
            <a:ext cx="1949450" cy="1462087"/>
          </a:xfrm>
          <a:prstGeom prst="rect">
            <a:avLst/>
          </a:prstGeom>
          <a:noFill/>
        </p:spPr>
      </p:pic>
      <p:pic>
        <p:nvPicPr>
          <p:cNvPr id="66566" name="Picture 6" descr="mc1406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5300663"/>
            <a:ext cx="1824038" cy="1058862"/>
          </a:xfrm>
          <a:prstGeom prst="rect">
            <a:avLst/>
          </a:prstGeom>
          <a:noFill/>
        </p:spPr>
      </p:pic>
      <p:pic>
        <p:nvPicPr>
          <p:cNvPr id="66567" name="Picture 7" descr="057218_4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157788"/>
            <a:ext cx="998538" cy="1482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7477125" cy="1143000"/>
          </a:xfrm>
        </p:spPr>
        <p:txBody>
          <a:bodyPr/>
          <a:lstStyle/>
          <a:p>
            <a:pPr algn="ctr"/>
            <a:r>
              <a:rPr lang="ru-RU" sz="2800" b="1" i="1" dirty="0">
                <a:latin typeface="Times New Roman" pitchFamily="18" charset="0"/>
              </a:rPr>
              <a:t>Лактоза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6300788" cy="53990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latin typeface="Times New Roman" pitchFamily="18" charset="0"/>
              </a:rPr>
              <a:t>    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Лактоза C12H22O11 - дисахарид,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молочний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цукор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(в основному в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молоці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тварин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Піддається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бродінню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чого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утворюються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речовини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предающие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молочним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продуктам особливого смаку.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Процес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утворення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кефіру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молоко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згортається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лактоза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гідролізується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моносахаридів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 при 18-20О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йде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молочнокисле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бродіння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лактоза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моносахариди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СН3-СН-СООН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ВІН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молочна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кислота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в)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після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охолодження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починається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спиртове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бродіння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 6-10О(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дуже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повільний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процес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глюкоза С2Н5ОН + СО2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готовому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кефірі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міститься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незначна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кількість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Етанолу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вуглекислого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газу.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Аналогічний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кумис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міститься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2,5% спирт).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Кумис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кефір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мають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бактерицидну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дію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рахунок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містяться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кислот</a:t>
            </a:r>
            <a:endParaRPr lang="ru-RU" sz="1800" dirty="0"/>
          </a:p>
        </p:txBody>
      </p:sp>
      <p:pic>
        <p:nvPicPr>
          <p:cNvPr id="67588" name="Picture 4" descr="113504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221163"/>
            <a:ext cx="1370012" cy="2020887"/>
          </a:xfrm>
          <a:prstGeom prst="rect">
            <a:avLst/>
          </a:prstGeom>
          <a:noFill/>
        </p:spPr>
      </p:pic>
      <p:pic>
        <p:nvPicPr>
          <p:cNvPr id="67589" name="Picture 5" descr="176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1844675"/>
            <a:ext cx="1423987" cy="1773238"/>
          </a:xfrm>
          <a:prstGeom prst="rect">
            <a:avLst/>
          </a:prstGeom>
          <a:noFill/>
        </p:spPr>
      </p:pic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4067175" y="35734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1331913" y="35734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3132138" y="35734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>
            <a:off x="1403350" y="50133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 flipV="1">
            <a:off x="3203575" y="48688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171450"/>
            <a:ext cx="7477125" cy="1143000"/>
          </a:xfrm>
        </p:spPr>
        <p:txBody>
          <a:bodyPr/>
          <a:lstStyle/>
          <a:p>
            <a:pPr algn="ctr"/>
            <a:r>
              <a:rPr lang="ru-RU" sz="2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Крохмаль</a:t>
            </a:r>
            <a:endParaRPr lang="ru-RU" sz="2800" b="1" i="1" dirty="0">
              <a:latin typeface="Times New Roman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20713"/>
            <a:ext cx="7386638" cy="48990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600" dirty="0">
                <a:latin typeface="Times New Roman" pitchFamily="18" charset="0"/>
              </a:rPr>
              <a:t>     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Крохмаль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C6H10O5)n -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полісахарид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Міститься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картоплі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l-GR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ω 20%),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зернових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пшениця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кукурудза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- 70%, рис - 80%).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Крохмаль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основний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вуглевод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їжі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Має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здатність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утворювати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водневі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зв'язки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молекулами води (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широке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застосування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кулінарії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набухання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крохмалю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взаємодії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водою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посилення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його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в'язкості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використовується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приготуванні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підлив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соусів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В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організмі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піддається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гідролізу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починається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пережовуванні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продовжується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шлунку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кишечнику;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кінцевий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продукт - глюкоза,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надлишок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якої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відкладається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печінці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вигляді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глікогену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якщо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надлишок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вигляді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жирових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клітин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Глікоген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(«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тваринний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крохмаль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»). За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будовою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схожий на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крохмаль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відрізняється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більшою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розгалуженістю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молекул.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Запасається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організмом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Використовується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між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прийомами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їжі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особливо при великих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фізичних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навантаженнях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Гідролізується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глюкози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міру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витрачання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її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клітинах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організму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600" i="1" dirty="0"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sz="1800" i="1" dirty="0"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sz="1800" baseline="-25000" dirty="0">
              <a:latin typeface="Times New Roman" pitchFamily="18" charset="0"/>
            </a:endParaRPr>
          </a:p>
        </p:txBody>
      </p:sp>
      <p:pic>
        <p:nvPicPr>
          <p:cNvPr id="62468" name="Picture 4" descr="cor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013325"/>
            <a:ext cx="2046287" cy="1365250"/>
          </a:xfrm>
          <a:prstGeom prst="rect">
            <a:avLst/>
          </a:prstGeom>
          <a:noFill/>
        </p:spPr>
      </p:pic>
      <p:pic>
        <p:nvPicPr>
          <p:cNvPr id="62469" name="Picture 5" descr="40355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941888"/>
            <a:ext cx="1550988" cy="1550987"/>
          </a:xfrm>
          <a:prstGeom prst="rect">
            <a:avLst/>
          </a:prstGeom>
          <a:noFill/>
        </p:spPr>
      </p:pic>
      <p:pic>
        <p:nvPicPr>
          <p:cNvPr id="62470" name="Picture 6" descr="m_99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5084763"/>
            <a:ext cx="1955800" cy="1466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Целюлоза</a:t>
            </a:r>
            <a:endParaRPr lang="ru-RU" sz="2800" b="1" i="1" dirty="0"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7386638" cy="47101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800" dirty="0">
                <a:latin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Целюлоза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клітковина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C6H10O5)n -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природний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полісахарид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Її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гігантські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молекули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лінійні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Клітковина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основний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будівельний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матеріал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оболонок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клітин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Чиста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целюлоза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промокальний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папір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бавовняна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вата.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Надходить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рослинною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їжею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До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шлунка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доходить практично не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змінюючись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Активно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засвоювати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її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можуть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тільки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травоїдні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комахи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терміти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(тому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шлунку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мешкають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бактерії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симбионты). З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організму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людини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виводиться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практично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неперетравленої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сприяє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виділенню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травних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соків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нормалізує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роботу кишечника.</a:t>
            </a:r>
            <a:endParaRPr lang="ru-RU" sz="1800" i="1" dirty="0">
              <a:latin typeface="Times New Roman" pitchFamily="18" charset="0"/>
            </a:endParaRPr>
          </a:p>
        </p:txBody>
      </p:sp>
      <p:pic>
        <p:nvPicPr>
          <p:cNvPr id="9221" name="Picture 5" descr="0_91ec_1d9c9038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4365625"/>
            <a:ext cx="1568450" cy="2079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7477125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БІЛКИ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7386638" cy="44973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Білки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високомолекулярні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сполуки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біополімери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складаються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із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залишків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α-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глюкози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Склад: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C, H, O, N, S, P, Fe, I,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Zn, Cu, Mg.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Білки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основа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всього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живого.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Містяться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тваринної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(молоко,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яйця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м'ясо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риба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в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найбільшій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кількості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рослинній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їжі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Гідролізуються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</a:t>
            </a:r>
            <a:r>
              <a:rPr lang="el-G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α-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амінокислот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незамінні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8-10 шт.(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обов'язкові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замінні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синтезуються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самим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організмом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печінці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)). Не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відкладаються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Надлишок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спалюється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організмом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супроводжується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виділенням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енергії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утворенням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сечовини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аміаку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вуглекислого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газу, води).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Молекули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здатні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утримувати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полярні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молекули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води,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сприятливо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мікроорганізмів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Гниє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виділенням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неприємного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запаху).</a:t>
            </a:r>
            <a:endParaRPr lang="el-GR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2" name="Picture 4" descr="bel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868863"/>
            <a:ext cx="2232025" cy="1674812"/>
          </a:xfrm>
          <a:prstGeom prst="rect">
            <a:avLst/>
          </a:prstGeom>
          <a:noFill/>
        </p:spPr>
      </p:pic>
      <p:pic>
        <p:nvPicPr>
          <p:cNvPr id="68613" name="Picture 5" descr="27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4941888"/>
            <a:ext cx="2160587" cy="1612900"/>
          </a:xfrm>
          <a:prstGeom prst="rect">
            <a:avLst/>
          </a:prstGeom>
          <a:noFill/>
        </p:spPr>
      </p:pic>
      <p:pic>
        <p:nvPicPr>
          <p:cNvPr id="68614" name="Picture 6" descr="242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4941888"/>
            <a:ext cx="2087563" cy="15668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477125" cy="1143000"/>
          </a:xfrm>
        </p:spPr>
        <p:txBody>
          <a:bodyPr/>
          <a:lstStyle/>
          <a:p>
            <a:pPr algn="ctr"/>
            <a:r>
              <a:rPr lang="ru-RU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Особливості</a:t>
            </a: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зберігання</a:t>
            </a: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та </a:t>
            </a:r>
            <a:r>
              <a:rPr lang="ru-RU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приготування</a:t>
            </a: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білкових</a:t>
            </a: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продуктів</a:t>
            </a: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ru-RU" sz="36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7386638" cy="449738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Зберігати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довго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тільки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зневоднені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білкові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продукти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сухе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молоко,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яєчний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порошок,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копченості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заселене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м'ясо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риба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тощо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варінні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продукти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необхідно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своєчасно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солити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інакше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всередину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потрапить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вода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продукти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розварюються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проте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благотворно для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бульйону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отримання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розсипчастого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картоплі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приготування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м'яса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2го страви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салату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його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поміщають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окріп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солять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через годину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після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варіння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м'ясо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розварюється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втрачає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пружність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зберігає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вітаміни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Консервування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Обробка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продуктів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понад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100о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призводить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повного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знищення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мікрофлори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Якщо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продукти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негайно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герметизувати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зберігати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їх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дуже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довго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Для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запобігання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розвитку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мікроорганізмів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використовуються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консерванти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як: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цукор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варення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компоти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джеми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оцтова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СН3СООН,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бензойну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є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журавлині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брусниці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С6Н5СООН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сорбінову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СН3-СН=СН-СН=СН-СООН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кислоти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800" i="1" dirty="0">
              <a:latin typeface="Times New Roman" pitchFamily="18" charset="0"/>
            </a:endParaRPr>
          </a:p>
        </p:txBody>
      </p:sp>
      <p:pic>
        <p:nvPicPr>
          <p:cNvPr id="69643" name="Picture 11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589588"/>
            <a:ext cx="1433513" cy="1076325"/>
          </a:xfrm>
          <a:prstGeom prst="rect">
            <a:avLst/>
          </a:prstGeom>
          <a:noFill/>
        </p:spPr>
      </p:pic>
      <p:pic>
        <p:nvPicPr>
          <p:cNvPr id="69644" name="Picture 12" descr="1016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5445125"/>
            <a:ext cx="1155700" cy="1196975"/>
          </a:xfrm>
          <a:prstGeom prst="rect">
            <a:avLst/>
          </a:prstGeom>
          <a:noFill/>
        </p:spPr>
      </p:pic>
      <p:pic>
        <p:nvPicPr>
          <p:cNvPr id="69645" name="Picture 13" descr="176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5445125"/>
            <a:ext cx="1511300" cy="1203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7477125" cy="1143000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Солі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6842125" cy="467995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Кухонна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сіль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NaCl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Питна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сода (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гідрокарбонат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натрію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Використовується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виготовленні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борошняних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виробів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печиво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оладки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додаванні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кисломолочного продукту. При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замішуванні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тіста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відбувається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реакція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СН3-СН-СООН +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NaHCO3 CH3-CH-COONa + H2O + CO2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ПРО, ПРО,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підвищенні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починає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розкладатися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питна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сода: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NaHCO3 t Na2CO3 + H2O + CO2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рахунок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газу,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виділяється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тісто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разрыхлятся. При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випічці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хліба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якості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розпушувача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використовують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карбонат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амонію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який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нагріванні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повністю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розкладається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леткі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речовини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NH4)2CO3 t 2NH3 + CO2 + H2O</a:t>
            </a:r>
            <a:endParaRPr lang="ru-RU" sz="1800" b="1" i="1" dirty="0">
              <a:latin typeface="Times New Roman" pitchFamily="18" charset="0"/>
            </a:endParaRPr>
          </a:p>
        </p:txBody>
      </p:sp>
      <p:pic>
        <p:nvPicPr>
          <p:cNvPr id="70660" name="Picture 4" descr="0_93f8_7a5b793c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908050"/>
            <a:ext cx="1366837" cy="1030288"/>
          </a:xfrm>
          <a:prstGeom prst="rect">
            <a:avLst/>
          </a:prstGeom>
          <a:noFill/>
        </p:spPr>
      </p:pic>
      <p:pic>
        <p:nvPicPr>
          <p:cNvPr id="70661" name="Picture 5" descr="13047_110039MOXZAJxVU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589588"/>
            <a:ext cx="1584325" cy="1057275"/>
          </a:xfrm>
          <a:prstGeom prst="rect">
            <a:avLst/>
          </a:prstGeom>
          <a:noFill/>
        </p:spPr>
      </p:pic>
      <p:pic>
        <p:nvPicPr>
          <p:cNvPr id="70662" name="Picture 6" descr="904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5516563"/>
            <a:ext cx="1511300" cy="1133475"/>
          </a:xfrm>
          <a:prstGeom prst="rect">
            <a:avLst/>
          </a:prstGeom>
          <a:noFill/>
        </p:spPr>
      </p:pic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2555875" y="6092825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3563938" y="31416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 flipV="1">
            <a:off x="6804025" y="29972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>
            <a:off x="1547813" y="31416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>
            <a:off x="4500563" y="31416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673" name="Line 17"/>
          <p:cNvSpPr>
            <a:spLocks noChangeShapeType="1"/>
          </p:cNvSpPr>
          <p:nvPr/>
        </p:nvSpPr>
        <p:spPr bwMode="auto">
          <a:xfrm>
            <a:off x="3059113" y="5373688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 flipV="1">
            <a:off x="4572000" y="52292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676" name="Line 20"/>
          <p:cNvSpPr>
            <a:spLocks noChangeShapeType="1"/>
          </p:cNvSpPr>
          <p:nvPr/>
        </p:nvSpPr>
        <p:spPr bwMode="auto">
          <a:xfrm>
            <a:off x="3059113" y="4005263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677" name="Line 21"/>
          <p:cNvSpPr>
            <a:spLocks noChangeShapeType="1"/>
          </p:cNvSpPr>
          <p:nvPr/>
        </p:nvSpPr>
        <p:spPr bwMode="auto">
          <a:xfrm flipV="1">
            <a:off x="5580063" y="3860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Пам'ятка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споживача</a:t>
            </a:r>
            <a:endParaRPr lang="ru-RU" b="1" i="1" u="sng" dirty="0">
              <a:latin typeface="Times New Roman" pitchFamily="18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Індекси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харчових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добавок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Кожна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країна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має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свої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стандарти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вмістом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харчових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добавок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продуктах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харчування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особливо таких,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можуть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завдати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шкоди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здоров'ю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людини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Багато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норми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застосування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харчових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добавок в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Росії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нижче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їх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аналогів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кордоном.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1)Е100 - Е182 -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барвники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2)Е200 - Е299 -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консерванти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3)Е300 - Е399 -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речовини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сповільнюють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процес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бродіння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окислення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продуктах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харчування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4)Е400 - Е409 -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стабілізатори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тривале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збереження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консистенції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5)Е500 - Е599 -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емульгатори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збереження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рівномірності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розподілу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дисперсної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фази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6)Е600 - Е699 -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ароматизатори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7)Е900 - Е999 -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антифламинги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(не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дозволяють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злежуватися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борошні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цукрового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піску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тощо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Індекси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шкідливих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харчових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добавок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1)Е131,Е141,Е215-Е218,Е230-Е232,Е239 -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алергени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2)Е121,Е123 -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викликають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шлунково-кишкові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розлади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або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отруєння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600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142852"/>
            <a:ext cx="2278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ПЛАН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928670"/>
            <a:ext cx="6786610" cy="77867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ЇЖА</a:t>
            </a:r>
          </a:p>
          <a:p>
            <a:pPr marL="457200" indent="-457200">
              <a:buAutoNum type="arabicPeriod"/>
            </a:pPr>
            <a:r>
              <a:rPr lang="ru-RU" dirty="0" err="1">
                <a:solidFill>
                  <a:schemeClr val="tx2"/>
                </a:solidFill>
              </a:rPr>
              <a:t>Щоденний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баланс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ЖИРИ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Холестерин: «за» </a:t>
            </a:r>
            <a:r>
              <a:rPr lang="ru-RU" dirty="0" err="1">
                <a:solidFill>
                  <a:schemeClr val="tx2"/>
                </a:solidFill>
              </a:rPr>
              <a:t>і</a:t>
            </a:r>
            <a:r>
              <a:rPr lang="ru-RU" dirty="0">
                <a:solidFill>
                  <a:schemeClr val="tx2"/>
                </a:solidFill>
              </a:rPr>
              <a:t> «</a:t>
            </a:r>
            <a:r>
              <a:rPr lang="ru-RU" dirty="0" err="1">
                <a:solidFill>
                  <a:schemeClr val="tx2"/>
                </a:solidFill>
              </a:rPr>
              <a:t>проти</a:t>
            </a:r>
            <a:r>
              <a:rPr lang="ru-RU" dirty="0" smtClean="0">
                <a:solidFill>
                  <a:schemeClr val="tx2"/>
                </a:solidFill>
              </a:rPr>
              <a:t>»</a:t>
            </a:r>
          </a:p>
          <a:p>
            <a:pPr marL="457200" indent="-457200">
              <a:buAutoNum type="arabicPeriod"/>
            </a:pPr>
            <a:r>
              <a:rPr lang="ru-RU" dirty="0" err="1">
                <a:solidFill>
                  <a:schemeClr val="tx2"/>
                </a:solidFill>
              </a:rPr>
              <a:t>Жири</a:t>
            </a:r>
            <a:r>
              <a:rPr lang="ru-RU" dirty="0">
                <a:solidFill>
                  <a:schemeClr val="tx2"/>
                </a:solidFill>
              </a:rPr>
              <a:t> - </a:t>
            </a:r>
            <a:r>
              <a:rPr lang="ru-RU" dirty="0" err="1">
                <a:solidFill>
                  <a:schemeClr val="tx2"/>
                </a:solidFill>
              </a:rPr>
              <a:t>швидкопсувні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продукти</a:t>
            </a:r>
            <a:endParaRPr lang="ru-RU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Склад </a:t>
            </a:r>
            <a:r>
              <a:rPr lang="ru-RU" dirty="0" err="1" smtClean="0">
                <a:solidFill>
                  <a:schemeClr val="tx2"/>
                </a:solidFill>
              </a:rPr>
              <a:t>жирів</a:t>
            </a:r>
            <a:endParaRPr lang="ru-RU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ВУГЛЕВОДИ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Глюкоза</a:t>
            </a:r>
          </a:p>
          <a:p>
            <a:pPr marL="457200" indent="-457200">
              <a:buAutoNum type="arabicPeriod"/>
            </a:pPr>
            <a:r>
              <a:rPr lang="ru-RU" b="1" i="1" dirty="0" smtClean="0">
                <a:solidFill>
                  <a:schemeClr val="tx2"/>
                </a:solidFill>
              </a:rPr>
              <a:t>Фруктоза</a:t>
            </a:r>
          </a:p>
          <a:p>
            <a:pPr marL="457200" indent="-457200">
              <a:buAutoNum type="arabicPeriod"/>
            </a:pPr>
            <a:r>
              <a:rPr lang="ru-RU" b="1" i="1" dirty="0" smtClean="0">
                <a:solidFill>
                  <a:schemeClr val="tx2"/>
                </a:solidFill>
              </a:rPr>
              <a:t>Сахароза</a:t>
            </a:r>
          </a:p>
          <a:p>
            <a:pPr marL="457200" indent="-457200">
              <a:buAutoNum type="arabicPeriod"/>
            </a:pPr>
            <a:r>
              <a:rPr lang="ru-RU" b="1" i="1" dirty="0" smtClean="0">
                <a:solidFill>
                  <a:schemeClr val="tx2"/>
                </a:solidFill>
              </a:rPr>
              <a:t>Лактоза</a:t>
            </a:r>
          </a:p>
          <a:p>
            <a:pPr marL="457200" indent="-457200">
              <a:buAutoNum type="arabicPeriod"/>
            </a:pPr>
            <a:r>
              <a:rPr lang="ru-RU" dirty="0" err="1" smtClean="0">
                <a:solidFill>
                  <a:schemeClr val="tx2"/>
                </a:solidFill>
              </a:rPr>
              <a:t>Крохмаль</a:t>
            </a:r>
            <a:endParaRPr lang="ru-RU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ru-RU" dirty="0" err="1" smtClean="0">
                <a:solidFill>
                  <a:schemeClr val="tx2"/>
                </a:solidFill>
              </a:rPr>
              <a:t>Целюлоза</a:t>
            </a:r>
            <a:endParaRPr lang="ru-RU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БІЛКИ</a:t>
            </a:r>
          </a:p>
          <a:p>
            <a:pPr marL="457200" indent="-457200">
              <a:buAutoNum type="arabicPeriod"/>
            </a:pPr>
            <a:r>
              <a:rPr lang="ru-RU" dirty="0" err="1">
                <a:solidFill>
                  <a:schemeClr val="tx2"/>
                </a:solidFill>
              </a:rPr>
              <a:t>Особливості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зберігання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приготування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білкових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продуктів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ru-RU" dirty="0" err="1" smtClean="0">
                <a:solidFill>
                  <a:schemeClr val="tx2"/>
                </a:solidFill>
              </a:rPr>
              <a:t>Солі</a:t>
            </a:r>
            <a:endParaRPr lang="ru-RU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ru-RU" dirty="0" err="1">
                <a:solidFill>
                  <a:schemeClr val="tx2"/>
                </a:solidFill>
              </a:rPr>
              <a:t>Пам'ятка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споживача</a:t>
            </a:r>
            <a:endParaRPr lang="ru-RU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7238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>
                <a:solidFill>
                  <a:schemeClr val="tx2"/>
                </a:solidFill>
              </a:rPr>
              <a:t>Використана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 </a:t>
            </a:r>
            <a:r>
              <a:rPr lang="ru-RU" sz="5400" dirty="0" err="1">
                <a:solidFill>
                  <a:schemeClr val="tx2"/>
                </a:solidFill>
              </a:rPr>
              <a:t>література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214422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wikipedia.org/wiki/</a:t>
            </a:r>
            <a:r>
              <a:rPr lang="ru-RU" dirty="0" smtClean="0">
                <a:solidFill>
                  <a:schemeClr val="tx2"/>
                </a:solidFill>
              </a:rPr>
              <a:t>Химия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7477125" cy="1143000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ЇЖА</a:t>
            </a:r>
            <a:endParaRPr lang="ru-RU" sz="4800" b="1" i="1" dirty="0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7386637" cy="4497388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000" dirty="0"/>
              <a:t>      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Їжа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--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паливо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людини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щоб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жити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йому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треба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їсти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Фундаментальний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закон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природи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--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закон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збереження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матерії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енергії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--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має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пряме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відношення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людини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витрати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речовини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енергії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люди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заповнюють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тільки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їжею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--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отже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людині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треба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їсти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стільки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щоб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між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одержуваним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ззовні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речовиною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витраченою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енергією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встановився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баланс.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Крім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енергетичної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цінності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їжі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яка повинна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становити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менше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1200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калорій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добу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більше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3500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калорій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треба,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щоб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раціон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харчування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був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різноманітним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містив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певну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кількість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білків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жирів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вуглеводів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також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вітамінів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мінеральних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речовин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2000" dirty="0"/>
          </a:p>
        </p:txBody>
      </p:sp>
      <p:pic>
        <p:nvPicPr>
          <p:cNvPr id="3076" name="Picture 4" descr="eda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941888"/>
            <a:ext cx="2303462" cy="1739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t"/>
            <a:r>
              <a:rPr lang="ru-RU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4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Щоденний</a:t>
            </a:r>
            <a:r>
              <a:rPr lang="ru-RU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баланс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Вважається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денному меню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співвідношення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основних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компонентів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--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білків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жирів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вуглеводів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масі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повинно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становити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: 1 : 4.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означає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продукти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містять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білки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повинні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оптимально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поєднуватися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рослинними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тваринними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жирами , а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також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вуглеводами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крохмалем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цукром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клітковиною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ru-RU" sz="2000" i="1" dirty="0">
              <a:latin typeface="Times New Roman" pitchFamily="18" charset="0"/>
            </a:endParaRPr>
          </a:p>
        </p:txBody>
      </p:sp>
      <p:graphicFrame>
        <p:nvGraphicFramePr>
          <p:cNvPr id="7" name="Object 11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3924300" y="1484313"/>
          <a:ext cx="3617913" cy="4494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ЖИРИ</a:t>
            </a:r>
            <a:endParaRPr lang="ru-RU" sz="4800" b="1" i="1" dirty="0"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14450"/>
            <a:ext cx="3527425" cy="5543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ru-RU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Складають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істотну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частину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нашої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їжі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Містяться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в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м'ясі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рибі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молочних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продуктах,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зернових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Відкладаються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"про запас"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служать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енергетичним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джерелом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довгострокового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користування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Крім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того,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мають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низьку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теплопровідність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оберігають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організм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переохолодження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Не дивно,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традиційному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раціоні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північних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народів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так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багато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тваринних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жирів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Для людей,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зайнятих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важкою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фізичною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працею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витрачену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енергію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теж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найпростіше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хоча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завжди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корисніше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компенсувати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жирною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їжею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Жири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входять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складу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клітинних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стінок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внутрішньоклітинних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утворень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до складу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нервової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тканини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800" i="1" dirty="0">
              <a:latin typeface="Times New Roman" pitchFamily="18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4005263"/>
            <a:ext cx="3617913" cy="2592387"/>
          </a:xfrm>
        </p:spPr>
        <p:txBody>
          <a:bodyPr/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Функція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жирів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організмі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людини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--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поставляти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тканини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організму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біологічно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активні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речовини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З жирами ми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отримує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незамінні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жирні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кислоти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без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яких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порушується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обмін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речовин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вітаміни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холестерин</a:t>
            </a:r>
            <a:r>
              <a:rPr lang="ru-RU" sz="1600" i="1" dirty="0" smtClean="0">
                <a:latin typeface="Times New Roman" pitchFamily="18" charset="0"/>
              </a:rPr>
              <a:t>. </a:t>
            </a:r>
            <a:endParaRPr lang="ru-RU" sz="1600" i="1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sz="1600" i="1" dirty="0"/>
          </a:p>
        </p:txBody>
      </p:sp>
      <p:pic>
        <p:nvPicPr>
          <p:cNvPr id="4102" name="Picture 6" descr="1208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484313"/>
            <a:ext cx="1905000" cy="1790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410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477125" cy="820738"/>
          </a:xfrm>
        </p:spPr>
        <p:txBody>
          <a:bodyPr/>
          <a:lstStyle/>
          <a:p>
            <a:pPr algn="ctr"/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Холестерин: «за» </a:t>
            </a:r>
            <a:r>
              <a:rPr lang="ru-RU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і</a:t>
            </a: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«</a:t>
            </a:r>
            <a:r>
              <a:rPr lang="ru-RU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проти</a:t>
            </a: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»</a:t>
            </a:r>
            <a:endParaRPr lang="ru-RU" sz="3600" b="1" i="1" dirty="0"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4608513" cy="5256212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Організм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сам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створювати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холестерин,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він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утворюється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печінці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Холестерин -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попередник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різних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гормонів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використовується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побудові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клітинних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мембран,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є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вихідною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речовиною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синтезу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сполук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входять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складу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жовчі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Однак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останнім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часом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частіше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говорять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 шкоду холестерину,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пов'язаному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його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роллю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розвитку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атеросклерозу. При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надлишку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крові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холестерин та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деякі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складні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вуглеводи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осідають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стінках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кровоносних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судин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утворюючи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бляшки,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частково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закупорюють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судини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обмежується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доступ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кисню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міокарда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розвивається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ішемічна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хвороба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серця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профілактики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необхідно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споживати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олію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(3-5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столових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ліжок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день)</a:t>
            </a:r>
            <a:endParaRPr lang="ru-RU" sz="1800" i="1" dirty="0">
              <a:latin typeface="Times New Roman" pitchFamily="18" charset="0"/>
            </a:endParaRPr>
          </a:p>
        </p:txBody>
      </p:sp>
      <p:pic>
        <p:nvPicPr>
          <p:cNvPr id="5124" name="Picture 4" descr="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268413"/>
            <a:ext cx="2381250" cy="1952625"/>
          </a:xfrm>
          <a:prstGeom prst="rect">
            <a:avLst/>
          </a:prstGeom>
          <a:noFill/>
        </p:spPr>
      </p:pic>
      <p:pic>
        <p:nvPicPr>
          <p:cNvPr id="5125" name="Picture 5" descr="063690_1с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225925"/>
            <a:ext cx="2708275" cy="1870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260350"/>
            <a:ext cx="8161338" cy="1143000"/>
          </a:xfrm>
        </p:spPr>
        <p:txBody>
          <a:bodyPr/>
          <a:lstStyle/>
          <a:p>
            <a:pPr algn="ctr"/>
            <a:r>
              <a:rPr lang="ru-RU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Жири</a:t>
            </a: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ru-RU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швидкопсувні</a:t>
            </a: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продукти</a:t>
            </a:r>
            <a:endParaRPr lang="ru-RU" sz="3600" b="1" i="1" dirty="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7386637" cy="449738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1400" dirty="0"/>
              <a:t>      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Швидка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псування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продуктів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відбувається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взаємодії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киснем. Тому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зберігати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їх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треба в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повітронепроникному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упаковці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скляній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/фарфоровому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посуді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вище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+12о,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краще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темряві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запобігаючи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утворенню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вільних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радикалів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прискорюють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процес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окислення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Після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закінчення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терміну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придатності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з'являється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кислий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смак (в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гідролізу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складних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ефірів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утворюється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кислота). При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старінні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так само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з'являється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неприємний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запах,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оскільки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різних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каталітичних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процесах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утворюються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альдегіди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кетони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прогоряння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жирів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).На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останньому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етапі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псування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утворюється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молочна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кислота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CH3-CH-COOH,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змінюється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колір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смак, запах,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мовою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OH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з'являється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сальний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присмак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</a:t>
            </a:r>
            <a:endParaRPr lang="ru-RU" sz="1800" i="1" baseline="50000" dirty="0">
              <a:latin typeface="Times New Roman" pitchFamily="18" charset="0"/>
            </a:endParaRPr>
          </a:p>
        </p:txBody>
      </p:sp>
      <p:pic>
        <p:nvPicPr>
          <p:cNvPr id="6151" name="Picture 7" descr="big_41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5445125"/>
            <a:ext cx="1800225" cy="1200150"/>
          </a:xfrm>
          <a:prstGeom prst="rect">
            <a:avLst/>
          </a:prstGeom>
          <a:noFill/>
        </p:spPr>
      </p:pic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1979613" y="44370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155" name="Picture 11" descr="063690_1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5399088"/>
            <a:ext cx="1800225" cy="12366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Склад </a:t>
            </a:r>
            <a:r>
              <a:rPr lang="ru-RU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жирів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598613"/>
            <a:ext cx="3629025" cy="4783137"/>
          </a:xfrm>
        </p:spPr>
        <p:txBody>
          <a:bodyPr/>
          <a:lstStyle/>
          <a:p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Тригліцериди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складні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ефіри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трехатомного спирту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гліцерину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карбонових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кислот.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Фосфатиди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складні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ефіри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залишками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фосфорної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кислоти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аминоспирта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(лецитин -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структурний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елемент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клітинних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мембран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вищих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організмів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добрий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емульгатор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Стерини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природні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поліциклічні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сполуки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дуже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складної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конфігурації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(холестерин/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провітамін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C23 H 46O.</a:t>
            </a:r>
            <a:endParaRPr lang="ru-RU" sz="1800" i="1" dirty="0">
              <a:latin typeface="Times New Roman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Вітаміни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містяться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великій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кількості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печінці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риби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морських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тварин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рослинних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жирах (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E, K),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вершковому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маслі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A, D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Пігменти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речовини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надають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забарвлення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жирів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конопляне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масло -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хлорофіл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блідо-зеленого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відтінку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Вершкове масло -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каротоноиды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жовтого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кольору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Носії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запаху -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дуже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різноманітні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складні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будовою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їх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більше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 в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складі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вершкового масла.</a:t>
            </a:r>
            <a:endParaRPr lang="ru-RU" sz="1800" i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8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42852"/>
            <a:ext cx="7477125" cy="1143000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ВУГЛЕВОДИ</a:t>
            </a:r>
            <a:endParaRPr lang="ru-RU" sz="4800" b="1" i="1" dirty="0"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5257800" cy="504031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>
                <a:latin typeface="Times New Roman" pitchFamily="18" charset="0"/>
              </a:rPr>
              <a:t>    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Вуглеводи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головні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постачальники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енергії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організму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людини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Ця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енергія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накопичилася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процесі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фотосинтезу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вуглекислого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газу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води на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світлі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зелених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клітинах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рослин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Містяться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зернових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бобових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картоплі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фруктах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овочах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У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м'ясі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їх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мало.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Фахівці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вважають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60% потреби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людини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енергії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повинні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забезпечуватися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вуглеводами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При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їх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недоліку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починають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згоряти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жири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білки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Людина в день повинен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отримувати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менше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500г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вуглеводів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8196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1096963" cy="1096963"/>
          </a:xfrm>
          <a:prstGeom prst="rect">
            <a:avLst/>
          </a:prstGeom>
          <a:noFill/>
        </p:spPr>
      </p:pic>
      <p:pic>
        <p:nvPicPr>
          <p:cNvPr id="8197" name="Picture 5" descr="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341438"/>
            <a:ext cx="1379537" cy="985837"/>
          </a:xfrm>
          <a:prstGeom prst="rect">
            <a:avLst/>
          </a:prstGeom>
          <a:noFill/>
        </p:spPr>
      </p:pic>
      <p:pic>
        <p:nvPicPr>
          <p:cNvPr id="8198" name="Picture 6" descr="goro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5445125"/>
            <a:ext cx="1260475" cy="1038225"/>
          </a:xfrm>
          <a:prstGeom prst="rect">
            <a:avLst/>
          </a:prstGeom>
          <a:noFill/>
        </p:spPr>
      </p:pic>
      <p:pic>
        <p:nvPicPr>
          <p:cNvPr id="8199" name="Picture 7" descr="Food__004000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5445125"/>
            <a:ext cx="1366838" cy="1025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uiExpand="1" build="p"/>
    </p:bldLst>
  </p:timing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374</TotalTime>
  <Words>801</Words>
  <Application>Microsoft Office PowerPoint</Application>
  <PresentationFormat>Экран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Кимоно</vt:lpstr>
      <vt:lpstr>Презентация PowerPoint</vt:lpstr>
      <vt:lpstr>Презентация PowerPoint</vt:lpstr>
      <vt:lpstr>ЇЖА</vt:lpstr>
      <vt:lpstr> Щоденний баланс</vt:lpstr>
      <vt:lpstr>ЖИРИ</vt:lpstr>
      <vt:lpstr>  Холестерин: «за» і «проти»</vt:lpstr>
      <vt:lpstr>Жири - швидкопсувні продукти</vt:lpstr>
      <vt:lpstr>Склад жирів</vt:lpstr>
      <vt:lpstr>ВУГЛЕВОДИ</vt:lpstr>
      <vt:lpstr>Види вуглеводів  Глюкоза</vt:lpstr>
      <vt:lpstr>Фруктоза</vt:lpstr>
      <vt:lpstr>                             Сахароза</vt:lpstr>
      <vt:lpstr>Лактоза</vt:lpstr>
      <vt:lpstr>Крохмаль</vt:lpstr>
      <vt:lpstr>Целюлоза</vt:lpstr>
      <vt:lpstr>БІЛКИ</vt:lpstr>
      <vt:lpstr>Особливості зберігання та приготування білкових продуктів.</vt:lpstr>
      <vt:lpstr>Солі</vt:lpstr>
      <vt:lpstr>Пам'ятка споживача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Дмитрий Завражный</cp:lastModifiedBy>
  <cp:revision>8</cp:revision>
  <dcterms:created xsi:type="dcterms:W3CDTF">2008-04-21T13:45:18Z</dcterms:created>
  <dcterms:modified xsi:type="dcterms:W3CDTF">2014-06-03T14:49:59Z</dcterms:modified>
</cp:coreProperties>
</file>