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7" r:id="rId6"/>
    <p:sldId id="267" r:id="rId7"/>
    <p:sldId id="265" r:id="rId8"/>
    <p:sldId id="272" r:id="rId9"/>
    <p:sldId id="260" r:id="rId10"/>
    <p:sldId id="261" r:id="rId11"/>
    <p:sldId id="262" r:id="rId12"/>
    <p:sldId id="269" r:id="rId13"/>
    <p:sldId id="270" r:id="rId14"/>
    <p:sldId id="263" r:id="rId15"/>
    <p:sldId id="264" r:id="rId16"/>
    <p:sldId id="275" r:id="rId17"/>
    <p:sldId id="271" r:id="rId18"/>
    <p:sldId id="266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2C6D027-C7A4-474B-BBF2-C95853EAA03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470025"/>
          </a:xfrm>
        </p:spPr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186106" cy="1143000"/>
          </a:xfrm>
        </p:spPr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254317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мають ядро і хвіст;</a:t>
            </a:r>
          </a:p>
          <a:p>
            <a:r>
              <a:rPr lang="uk-UA" sz="1800" dirty="0" smtClean="0"/>
              <a:t>рухаються по дуже витягнутих, еліпсоподібних орбітах навколо Сонця;</a:t>
            </a:r>
          </a:p>
          <a:p>
            <a:r>
              <a:rPr lang="uk-UA" sz="1800" dirty="0" smtClean="0"/>
              <a:t>переважна більшість комет знаходяться в хмарі </a:t>
            </a:r>
            <a:r>
              <a:rPr lang="uk-UA" sz="1800" dirty="0" err="1" smtClean="0"/>
              <a:t>Оорта</a:t>
            </a:r>
            <a:r>
              <a:rPr lang="uk-UA" sz="1800" dirty="0" smtClean="0"/>
              <a:t> (10</a:t>
            </a:r>
            <a:r>
              <a:rPr lang="uk-UA" sz="1800" baseline="30000" dirty="0" smtClean="0"/>
              <a:t>12</a:t>
            </a:r>
            <a:r>
              <a:rPr lang="uk-UA" sz="1800" dirty="0" smtClean="0"/>
              <a:t> – 10</a:t>
            </a:r>
            <a:r>
              <a:rPr lang="uk-UA" sz="1800" baseline="30000" dirty="0" smtClean="0"/>
              <a:t>13 </a:t>
            </a:r>
            <a:r>
              <a:rPr lang="uk-UA" sz="1800" dirty="0" smtClean="0"/>
              <a:t>штук) та поясі </a:t>
            </a:r>
            <a:r>
              <a:rPr lang="uk-UA" sz="1800" dirty="0" err="1" smtClean="0"/>
              <a:t>Копейра</a:t>
            </a:r>
            <a:r>
              <a:rPr lang="uk-UA" sz="1800" dirty="0" smtClean="0"/>
              <a:t> (35 тис. розмірами більше 100 км, інших – близько 1 млрд.)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2857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Комета – </a:t>
            </a:r>
            <a:r>
              <a:rPr lang="uk-UA" b="1" dirty="0" err="1" smtClean="0">
                <a:solidFill>
                  <a:srgbClr val="FF0000"/>
                </a:solidFill>
              </a:rPr>
              <a:t>“довговолоса”</a:t>
            </a:r>
            <a:r>
              <a:rPr lang="uk-UA" b="1" dirty="0" smtClean="0">
                <a:solidFill>
                  <a:srgbClr val="FF0000"/>
                </a:solidFill>
              </a:rPr>
              <a:t>, називають іменами вчених, які їх відкрили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Program Files\Physicon\Open Astronomy 2.5\content\chapter4\section11\paragraph3\images\0411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381372" cy="33813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428868"/>
            <a:ext cx="3857652" cy="385765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64293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Рух по орбіті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2614602" cy="1023608"/>
          </a:xfrm>
        </p:spPr>
        <p:txBody>
          <a:bodyPr>
            <a:normAutofit/>
          </a:bodyPr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pic>
        <p:nvPicPr>
          <p:cNvPr id="4" name="Рисунок 3" descr="04110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7864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Галлея в небі над штатом </a:t>
            </a:r>
            <a:r>
              <a:rPr lang="uk-UA" dirty="0" err="1" smtClean="0"/>
              <a:t>Джорджія</a:t>
            </a:r>
            <a:r>
              <a:rPr lang="uk-UA" dirty="0" smtClean="0"/>
              <a:t>, 1986 рік. Період обертання навколо Сонця – 76 років</a:t>
            </a:r>
            <a:endParaRPr lang="ru-RU" dirty="0"/>
          </a:p>
        </p:txBody>
      </p:sp>
      <p:pic>
        <p:nvPicPr>
          <p:cNvPr id="6" name="Рисунок 5" descr="04110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1429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736" y="4286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</a:t>
            </a:r>
            <a:r>
              <a:rPr lang="uk-UA" dirty="0" err="1" smtClean="0"/>
              <a:t>Хейла-Боппа</a:t>
            </a:r>
            <a:r>
              <a:rPr lang="uk-UA" dirty="0" smtClean="0"/>
              <a:t>, 1997 рік</a:t>
            </a:r>
            <a:endParaRPr lang="ru-RU" dirty="0"/>
          </a:p>
        </p:txBody>
      </p:sp>
      <p:pic>
        <p:nvPicPr>
          <p:cNvPr id="8" name="Рисунок 7" descr="0411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8"/>
            <a:ext cx="4286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Зіткнення комети </a:t>
            </a:r>
            <a:r>
              <a:rPr lang="uk-UA" dirty="0" err="1" smtClean="0"/>
              <a:t>Шумейкера-Леві</a:t>
            </a:r>
            <a:r>
              <a:rPr lang="uk-UA" dirty="0" smtClean="0"/>
              <a:t>-9 з Юпітером, 1992 рік</a:t>
            </a:r>
            <a:endParaRPr lang="ru-RU" dirty="0"/>
          </a:p>
        </p:txBody>
      </p:sp>
      <p:pic>
        <p:nvPicPr>
          <p:cNvPr id="10" name="Рисунок 9" descr="04110503.jpg"/>
          <p:cNvPicPr>
            <a:picLocks noChangeAspect="1"/>
          </p:cNvPicPr>
          <p:nvPr/>
        </p:nvPicPr>
        <p:blipFill>
          <a:blip r:embed="rId5"/>
          <a:srcRect t="22500" b="17500"/>
          <a:stretch>
            <a:fillRect/>
          </a:stretch>
        </p:blipFill>
        <p:spPr>
          <a:xfrm>
            <a:off x="3071802" y="2786058"/>
            <a:ext cx="3810000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Ядро та хвіст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/>
              <a:t>Комета видима в Австралії, 2007 рік</a:t>
            </a: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7525"/>
            <a:ext cx="9144000" cy="64849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3780" b="3780"/>
          <a:stretch>
            <a:fillRect/>
          </a:stretch>
        </p:blipFill>
        <p:spPr>
          <a:xfrm>
            <a:off x="928662" y="1000108"/>
            <a:ext cx="7339012" cy="550386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Деяку роль в утворенні гідросфери й атмосфери, можливо, також зіграли крижані ядра комет, що падали на ранню Землю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829312" cy="917596"/>
          </a:xfrm>
        </p:spPr>
        <p:txBody>
          <a:bodyPr>
            <a:normAutofit/>
          </a:bodyPr>
          <a:lstStyle/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1971676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пилу).</a:t>
            </a:r>
          </a:p>
          <a:p>
            <a:r>
              <a:rPr lang="uk-UA" sz="2000" dirty="0" smtClean="0"/>
              <a:t>Боліди – особливо яскраві метеори.</a:t>
            </a:r>
          </a:p>
          <a:p>
            <a:r>
              <a:rPr lang="uk-UA" sz="2000" dirty="0" smtClean="0"/>
              <a:t>Метеорити – метеорні тіла, які досягають Землі.</a:t>
            </a:r>
          </a:p>
          <a:p>
            <a:r>
              <a:rPr lang="uk-UA" sz="2000" dirty="0" smtClean="0"/>
              <a:t>Радіант – точка на небі, з якої розлітаються метеори.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Метеорні потоки: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Персеїди (20 липня – 20 серпня);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</a:t>
            </a:r>
            <a:r>
              <a:rPr lang="uk-UA" dirty="0" err="1" smtClean="0"/>
              <a:t>Ліріди</a:t>
            </a:r>
            <a:r>
              <a:rPr lang="uk-UA" dirty="0" smtClean="0"/>
              <a:t> (середина квітня);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 </a:t>
            </a:r>
            <a:r>
              <a:rPr lang="uk-UA" dirty="0" smtClean="0"/>
              <a:t>  Леоніди (середина листопада).</a:t>
            </a:r>
            <a:endParaRPr lang="ru-RU" dirty="0"/>
          </a:p>
        </p:txBody>
      </p:sp>
      <p:pic>
        <p:nvPicPr>
          <p:cNvPr id="5" name="Рисунок 4" descr="0411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71876"/>
            <a:ext cx="342902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585789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Спостереження боліда в штаті </a:t>
            </a:r>
            <a:r>
              <a:rPr lang="uk-UA" dirty="0" err="1" smtClean="0"/>
              <a:t>Вайомінг</a:t>
            </a:r>
            <a:r>
              <a:rPr lang="uk-UA" dirty="0" smtClean="0"/>
              <a:t>, 1972 рік (час 101 с).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757610" cy="6664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8" name="Рисунок 7" descr="04110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500990" cy="40914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507207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В 1908 році над </a:t>
            </a:r>
            <a:r>
              <a:rPr lang="uk-UA" dirty="0" err="1" smtClean="0"/>
              <a:t>Підкам’яною</a:t>
            </a:r>
            <a:r>
              <a:rPr lang="uk-UA" dirty="0" smtClean="0"/>
              <a:t> Тунгускою пролетів яскравий болід. Вибухова хвиля поклала дерева </a:t>
            </a:r>
            <a:r>
              <a:rPr lang="uk-UA" b="1" dirty="0" smtClean="0">
                <a:solidFill>
                  <a:srgbClr val="0033CC"/>
                </a:solidFill>
              </a:rPr>
              <a:t>на площі діаметром більше 100 км</a:t>
            </a:r>
            <a:r>
              <a:rPr lang="uk-UA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 Вчені не знайшли практично ніяких останків самого боліда. Швидше за все, </a:t>
            </a:r>
            <a:r>
              <a:rPr lang="uk-UA" b="1" i="1" dirty="0" smtClean="0"/>
              <a:t>Тунгуський метеорит</a:t>
            </a:r>
            <a:r>
              <a:rPr lang="uk-UA" dirty="0" smtClean="0"/>
              <a:t> був кометою або </a:t>
            </a:r>
            <a:r>
              <a:rPr lang="uk-UA" b="1" dirty="0" smtClean="0">
                <a:solidFill>
                  <a:srgbClr val="0033CC"/>
                </a:solidFill>
              </a:rPr>
              <a:t>невеликим (</a:t>
            </a:r>
            <a:r>
              <a:rPr lang="en-US" b="1" dirty="0" smtClean="0">
                <a:solidFill>
                  <a:srgbClr val="0033CC"/>
                </a:solidFill>
              </a:rPr>
              <a:t>~30 </a:t>
            </a:r>
            <a:r>
              <a:rPr lang="uk-UA" b="1" dirty="0" smtClean="0">
                <a:solidFill>
                  <a:srgbClr val="0033CC"/>
                </a:solidFill>
              </a:rPr>
              <a:t>м)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uk-UA" b="1" dirty="0" smtClean="0">
                <a:solidFill>
                  <a:srgbClr val="0033CC"/>
                </a:solidFill>
              </a:rPr>
              <a:t>астероїдом</a:t>
            </a:r>
            <a:r>
              <a:rPr lang="uk-UA" dirty="0" smtClean="0"/>
              <a:t>, що врізався в Землю.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80732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4" name="Picture 4" descr="Падение метеорита в Чика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500174"/>
            <a:ext cx="4714908" cy="3415606"/>
          </a:xfrm>
          <a:prstGeom prst="rect">
            <a:avLst/>
          </a:prstGeom>
          <a:ln/>
        </p:spPr>
      </p:pic>
      <p:pic>
        <p:nvPicPr>
          <p:cNvPr id="5" name="Рисунок 4" descr="04110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36"/>
            <a:ext cx="2250296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72166" y="457200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Слід від удару 12-кілограмового метеориту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24.07.2005 в Чикаго (США) </a:t>
            </a:r>
            <a:r>
              <a:rPr lang="ru-RU" dirty="0" err="1" smtClean="0"/>
              <a:t>Колбі</a:t>
            </a:r>
            <a:r>
              <a:rPr lang="ru-RU" dirty="0" smtClean="0"/>
              <a:t> </a:t>
            </a:r>
            <a:r>
              <a:rPr lang="ru-RU" dirty="0" err="1" smtClean="0"/>
              <a:t>Наварро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 </a:t>
            </a:r>
            <a:r>
              <a:rPr lang="ru-RU" dirty="0" err="1" smtClean="0"/>
              <a:t>компютері</a:t>
            </a:r>
            <a:r>
              <a:rPr lang="ru-RU" dirty="0" smtClean="0"/>
              <a:t>. Метеорит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en-US" dirty="0" smtClean="0"/>
              <a:t>~10</a:t>
            </a:r>
            <a:r>
              <a:rPr lang="ru-RU" dirty="0" smtClean="0"/>
              <a:t> см через стелю попав у принтер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відскочив</a:t>
            </a:r>
            <a:r>
              <a:rPr lang="ru-RU" dirty="0" smtClean="0"/>
              <a:t> до </a:t>
            </a:r>
            <a:r>
              <a:rPr lang="ru-RU" dirty="0" err="1" smtClean="0"/>
              <a:t>стінки</a:t>
            </a:r>
            <a:r>
              <a:rPr lang="ru-RU" dirty="0" smtClean="0"/>
              <a:t> (внизу на </a:t>
            </a:r>
            <a:r>
              <a:rPr lang="ru-RU" dirty="0" err="1" smtClean="0"/>
              <a:t>врізці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Місцезнаходження основних ударних кратерів - астроблем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4110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881861" cy="412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57610" cy="1023608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5" name="Рисунок 4" descr="04110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9" y="4357694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411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2500306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00926" y="271462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Кам’яний хондрит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26" y="4857760"/>
            <a:ext cx="150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Залізний метеорит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85723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Залізно-кам’яний метеорит</a:t>
            </a:r>
            <a:endParaRPr lang="ru-RU" dirty="0"/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71678"/>
            <a:ext cx="5334014" cy="35509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ло Лугова розкинулося якраз у центрі метеоритного кратера. (Фото автора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643570" cy="30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b="1" u="sng" dirty="0" smtClean="0"/>
              <a:t>У нас в Україні, у Вінницькій області</a:t>
            </a:r>
            <a:r>
              <a:rPr lang="uk-UA" dirty="0" smtClean="0"/>
              <a:t>, </a:t>
            </a:r>
            <a:r>
              <a:rPr lang="uk-UA" b="1" dirty="0" smtClean="0"/>
              <a:t>430 млн. років тому в результаті падіння невеликого астероїда близько 100 м у поперечнику утворилося заглиблення, яке мало глибину 700 метрів і діаметр 4 х 10 кілометрів. Нині воно має назву </a:t>
            </a:r>
            <a:r>
              <a:rPr lang="uk-UA" b="1" dirty="0" err="1" smtClean="0">
                <a:solidFill>
                  <a:srgbClr val="240694"/>
                </a:solidFill>
              </a:rPr>
              <a:t>Ільїнецький</a:t>
            </a:r>
            <a:r>
              <a:rPr lang="uk-UA" b="1" dirty="0" smtClean="0">
                <a:solidFill>
                  <a:srgbClr val="240694"/>
                </a:solidFill>
              </a:rPr>
              <a:t> кратер</a:t>
            </a:r>
            <a:r>
              <a:rPr lang="uk-UA" b="1" dirty="0" smtClean="0"/>
              <a:t>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/>
              <a:t>	В 1851 р. </a:t>
            </a:r>
            <a:r>
              <a:rPr lang="ru-RU" b="1" dirty="0" err="1" smtClean="0"/>
              <a:t>професор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</a:t>
            </a:r>
            <a:r>
              <a:rPr lang="ru-RU" b="1" dirty="0" err="1" smtClean="0"/>
              <a:t>К.Феофілактов</a:t>
            </a:r>
            <a:r>
              <a:rPr lang="ru-RU" b="1" dirty="0" smtClean="0"/>
              <a:t> </a:t>
            </a:r>
            <a:r>
              <a:rPr lang="ru-RU" b="1" dirty="0" err="1" smtClean="0"/>
              <a:t>шукав</a:t>
            </a:r>
            <a:r>
              <a:rPr lang="ru-RU" b="1" dirty="0" smtClean="0"/>
              <a:t> у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місцях</a:t>
            </a:r>
            <a:r>
              <a:rPr lang="ru-RU" b="1" dirty="0" smtClean="0"/>
              <a:t> </a:t>
            </a:r>
            <a:r>
              <a:rPr lang="ru-RU" b="1" dirty="0" err="1" smtClean="0"/>
              <a:t>поклади</a:t>
            </a:r>
            <a:r>
              <a:rPr lang="ru-RU" b="1" dirty="0" smtClean="0"/>
              <a:t> горючих </a:t>
            </a:r>
            <a:r>
              <a:rPr lang="ru-RU" b="1" dirty="0" err="1" smtClean="0"/>
              <a:t>корисних</a:t>
            </a:r>
            <a:r>
              <a:rPr lang="ru-RU" b="1" dirty="0" smtClean="0"/>
              <a:t> </a:t>
            </a:r>
            <a:r>
              <a:rPr lang="ru-RU" b="1" dirty="0" err="1" smtClean="0"/>
              <a:t>копалин</a:t>
            </a:r>
            <a:r>
              <a:rPr lang="ru-RU" b="1" dirty="0" smtClean="0"/>
              <a:t>.</a:t>
            </a:r>
            <a:r>
              <a:rPr lang="uk-UA" dirty="0" smtClean="0"/>
              <a:t> </a:t>
            </a:r>
            <a:r>
              <a:rPr lang="uk-UA" b="1" dirty="0" smtClean="0"/>
              <a:t>	</a:t>
            </a:r>
          </a:p>
          <a:p>
            <a:pPr algn="just">
              <a:lnSpc>
                <a:spcPct val="90000"/>
              </a:lnSpc>
            </a:pPr>
            <a:r>
              <a:rPr lang="uk-UA" b="1" dirty="0" smtClean="0"/>
              <a:t>	Вчених</a:t>
            </a:r>
            <a:r>
              <a:rPr lang="ru-RU" b="1" dirty="0" smtClean="0"/>
              <a:t> </a:t>
            </a:r>
            <a:r>
              <a:rPr lang="ru-RU" b="1" dirty="0" err="1" smtClean="0"/>
              <a:t>здивувало</a:t>
            </a:r>
            <a:r>
              <a:rPr lang="ru-RU" b="1" dirty="0" smtClean="0"/>
              <a:t>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мінерали</a:t>
            </a:r>
            <a:r>
              <a:rPr lang="ru-RU" b="1" dirty="0" smtClean="0"/>
              <a:t> </a:t>
            </a:r>
            <a:r>
              <a:rPr lang="ru-RU" b="1" dirty="0" err="1" smtClean="0"/>
              <a:t>мали</a:t>
            </a:r>
            <a:r>
              <a:rPr lang="ru-RU" b="1" dirty="0" smtClean="0"/>
              <a:t> </a:t>
            </a:r>
            <a:r>
              <a:rPr lang="ru-RU" b="1" dirty="0" err="1" smtClean="0"/>
              <a:t>незвичайну</a:t>
            </a:r>
            <a:r>
              <a:rPr lang="ru-RU" b="1" dirty="0" smtClean="0"/>
              <a:t> форму —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ніби</a:t>
            </a:r>
            <a:r>
              <a:rPr lang="ru-RU" b="1" dirty="0" smtClean="0"/>
              <a:t> </a:t>
            </a:r>
            <a:r>
              <a:rPr lang="ru-RU" b="1" dirty="0" err="1" smtClean="0"/>
              <a:t>сплюснутими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дією</a:t>
            </a:r>
            <a:r>
              <a:rPr lang="ru-RU" b="1" dirty="0" smtClean="0"/>
              <a:t> </a:t>
            </a:r>
            <a:r>
              <a:rPr lang="ru-RU" b="1" dirty="0" err="1" smtClean="0"/>
              <a:t>величезного</a:t>
            </a:r>
            <a:r>
              <a:rPr lang="ru-RU" b="1" dirty="0" smtClean="0"/>
              <a:t> </a:t>
            </a:r>
            <a:r>
              <a:rPr lang="ru-RU" b="1" dirty="0" err="1" smtClean="0"/>
              <a:t>тиску</a:t>
            </a:r>
            <a:r>
              <a:rPr lang="ru-RU" b="1" dirty="0" smtClean="0"/>
              <a:t>. А за </a:t>
            </a:r>
            <a:r>
              <a:rPr lang="ru-RU" b="1" dirty="0" err="1" smtClean="0"/>
              <a:t>кілометр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на </a:t>
            </a:r>
            <a:r>
              <a:rPr lang="ru-RU" b="1" dirty="0" err="1" smtClean="0"/>
              <a:t>поверхню</a:t>
            </a:r>
            <a:r>
              <a:rPr lang="ru-RU" b="1" dirty="0" smtClean="0"/>
              <a:t> </a:t>
            </a:r>
            <a:r>
              <a:rPr lang="ru-RU" b="1" dirty="0" err="1" smtClean="0"/>
              <a:t>виходила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крихка</a:t>
            </a:r>
            <a:r>
              <a:rPr lang="ru-RU" b="1" dirty="0" smtClean="0"/>
              <a:t> порода, </a:t>
            </a:r>
            <a:r>
              <a:rPr lang="ru-RU" b="1" dirty="0" err="1" smtClean="0"/>
              <a:t>найвірогідніше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r>
              <a:rPr lang="ru-RU" b="1" dirty="0" smtClean="0"/>
              <a:t> </a:t>
            </a:r>
            <a:r>
              <a:rPr lang="ru-RU" b="1" dirty="0" err="1" smtClean="0"/>
              <a:t>високої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3600" dirty="0" smtClean="0"/>
              <a:t>астрономічні об'єкти Сонячної системи менші за планети.</a:t>
            </a:r>
            <a:endParaRPr lang="uk-UA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ЗУСТРІЧ” КОСМІЧНИХ ТІЛ ІЗ ЗЕМЛЕЮ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28680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Font typeface="Wingdings" pitchFamily="2" charset="2"/>
              <a:buNone/>
            </a:pPr>
            <a:r>
              <a:rPr lang="uk-UA" sz="1600" b="1" dirty="0" smtClean="0"/>
              <a:t> </a:t>
            </a:r>
            <a:endParaRPr lang="uk-UA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700"/>
              </a:spcBef>
            </a:pPr>
            <a:endParaRPr lang="uk-UA" b="1" dirty="0" smtClean="0"/>
          </a:p>
          <a:p>
            <a:pPr>
              <a:spcBef>
                <a:spcPts val="700"/>
              </a:spcBef>
            </a:pPr>
            <a:r>
              <a:rPr lang="uk-UA" b="1" dirty="0" smtClean="0"/>
              <a:t>Щодня на Землю надходить від </a:t>
            </a:r>
            <a:r>
              <a:rPr lang="uk-UA" b="1" dirty="0" smtClean="0">
                <a:solidFill>
                  <a:srgbClr val="FF0000"/>
                </a:solidFill>
              </a:rPr>
              <a:t>100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1000</a:t>
            </a:r>
            <a:r>
              <a:rPr lang="uk-UA" b="1" dirty="0" smtClean="0"/>
              <a:t> т неземної речовини.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тільки 1% від цієї кількості представлено великими уламками, що мають можливість долетіти до її поверхні.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Тобто, щодня на Землю падає від </a:t>
            </a:r>
            <a:r>
              <a:rPr lang="uk-UA" b="1" dirty="0" smtClean="0">
                <a:solidFill>
                  <a:srgbClr val="FF0000"/>
                </a:solidFill>
              </a:rPr>
              <a:t>1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</a:t>
            </a:r>
            <a:r>
              <a:rPr lang="uk-UA" b="1" dirty="0" smtClean="0"/>
              <a:t> т метеоритів(!). Але падають вони переважно в місцях, де людина її не бачить (океани, ліси).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Якщо маса тіла невелика, то продовжується подальше зменшення його швидкості до величини 50-150 м/с. З такими швидкостями на Землю упала більшість метеоритів.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при великій масі тіло не встигає ні згоріти, ні сильно загальмуватися і тому зіштовхується з поверхнею з космічною швидкістю. У цьому випадку відбувається вибух, викликаний переходом великої кінетичної енергії тіла в теплову, механічну й інші види енергії, а на земній поверхні утвориться вибуховий кратер. В результаті значна частина речовини плавиться і випаровується.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846158"/>
          </a:xfrm>
        </p:spPr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7467600" cy="290036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розміри від 1 км до 1500 км;</a:t>
            </a:r>
          </a:p>
          <a:p>
            <a:r>
              <a:rPr lang="uk-UA" dirty="0" smtClean="0"/>
              <a:t>відсутня атмосфера і гідросфера;</a:t>
            </a:r>
          </a:p>
          <a:p>
            <a:r>
              <a:rPr lang="uk-UA" dirty="0" smtClean="0"/>
              <a:t>різна форма: від кульової до сигароподібної;</a:t>
            </a:r>
          </a:p>
          <a:p>
            <a:r>
              <a:rPr lang="uk-UA" dirty="0" smtClean="0"/>
              <a:t>різна структура поверхні, здатність відбивати світло;</a:t>
            </a:r>
          </a:p>
          <a:p>
            <a:r>
              <a:rPr lang="uk-UA" dirty="0" smtClean="0"/>
              <a:t>різні періоди осьового обертання: від декількох годин до декількох діб.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Загальна кількість астероїдів – 30-50 тисяч, розміром більше 200 км – близько 30 штук, від 80 до 200 км – близько тисячі. </a:t>
            </a:r>
          </a:p>
          <a:p>
            <a:r>
              <a:rPr lang="uk-UA" dirty="0" smtClean="0"/>
              <a:t>Найбільший астероїд – </a:t>
            </a:r>
            <a:r>
              <a:rPr lang="uk-UA" dirty="0" err="1" smtClean="0"/>
              <a:t>Церера</a:t>
            </a:r>
            <a:r>
              <a:rPr lang="uk-UA" dirty="0" smtClean="0"/>
              <a:t>, радіус 470 км.</a:t>
            </a:r>
          </a:p>
          <a:p>
            <a:r>
              <a:rPr lang="uk-UA" dirty="0" smtClean="0"/>
              <a:t>Найближчі до Сонця астероїди – Фаетон і Ікар, найбільш віддалений – </a:t>
            </a:r>
            <a:r>
              <a:rPr lang="uk-UA" dirty="0" err="1" smtClean="0"/>
              <a:t>Хірон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 астероїді </a:t>
            </a:r>
            <a:r>
              <a:rPr lang="uk-UA" dirty="0" err="1" smtClean="0"/>
              <a:t>Гаспра</a:t>
            </a:r>
            <a:r>
              <a:rPr lang="uk-UA" dirty="0" smtClean="0"/>
              <a:t> є магнітне поле.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60370" y="548680"/>
            <a:ext cx="3854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Астероїд – </a:t>
            </a:r>
            <a:r>
              <a:rPr lang="uk-UA" b="1" dirty="0" err="1" smtClean="0">
                <a:solidFill>
                  <a:srgbClr val="FF0000"/>
                </a:solidFill>
              </a:rPr>
              <a:t>“зіркоподібний”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Імена астероїдів – назви божеств, відомих людей, часто спереду вказують рік відкриття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4762500" cy="38100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Орбіти астероїдів</a:t>
            </a:r>
            <a:endParaRPr lang="ru-RU" dirty="0"/>
          </a:p>
        </p:txBody>
      </p:sp>
      <p:pic>
        <p:nvPicPr>
          <p:cNvPr id="4" name="Рисунок 3" descr="0411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571612"/>
            <a:ext cx="3786214" cy="379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51" t="35237" r="54945" b="41969"/>
          <a:stretch>
            <a:fillRect/>
          </a:stretch>
        </p:blipFill>
        <p:spPr>
          <a:xfrm>
            <a:off x="214282" y="1500174"/>
            <a:ext cx="5661173" cy="4714884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6000760" y="150017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Орбіти 100 найкрупніших астероїдів, що перетинають орбіту Землі, показану червоним еліпсом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Орбіти астероїдів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800125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8645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Найбільший астероїд  - </a:t>
            </a:r>
            <a:r>
              <a:rPr lang="uk-UA" dirty="0" err="1" smtClean="0"/>
              <a:t>Церера</a:t>
            </a:r>
            <a:r>
              <a:rPr lang="uk-UA" dirty="0" smtClean="0"/>
              <a:t>. Діаметр – близько 1030 км.</a:t>
            </a:r>
            <a:r>
              <a:rPr lang="en-US" dirty="0" smtClean="0"/>
              <a:t> </a:t>
            </a:r>
            <a:r>
              <a:rPr lang="uk-UA" dirty="0" smtClean="0"/>
              <a:t>За гіпотезою має чистий лід.</a:t>
            </a:r>
            <a:endParaRPr lang="ru-RU" dirty="0"/>
          </a:p>
        </p:txBody>
      </p:sp>
      <p:pic>
        <p:nvPicPr>
          <p:cNvPr id="6" name="Рисунок 5" descr="0411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2952744" cy="22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250030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</a:t>
            </a:r>
            <a:r>
              <a:rPr lang="uk-UA" dirty="0" err="1" smtClean="0"/>
              <a:t>Гаспра</a:t>
            </a:r>
            <a:r>
              <a:rPr lang="uk-UA" dirty="0" smtClean="0"/>
              <a:t>. Має кратери розміром до 160 м. Має магнітне поле.</a:t>
            </a:r>
            <a:endParaRPr lang="ru-RU" dirty="0"/>
          </a:p>
        </p:txBody>
      </p:sp>
      <p:pic>
        <p:nvPicPr>
          <p:cNvPr id="8" name="Рисунок 7" descr="largest_aster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00108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10" name="Рисунок 9" descr="e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2500330" cy="186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43438" y="57864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Ерос – перший астероїд,  який досліджений космічною станцією </a:t>
            </a:r>
            <a:r>
              <a:rPr lang="en-US" dirty="0" smtClean="0"/>
              <a:t>NEAR</a:t>
            </a:r>
            <a:endParaRPr lang="ru-RU" dirty="0"/>
          </a:p>
        </p:txBody>
      </p:sp>
      <p:pic>
        <p:nvPicPr>
          <p:cNvPr id="12" name="Рисунок 11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24853" y="3890791"/>
            <a:ext cx="1982913" cy="13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 l="8820" t="3149" r="6299" b="1575"/>
          <a:stretch>
            <a:fillRect/>
          </a:stretch>
        </p:blipFill>
        <p:spPr>
          <a:xfrm>
            <a:off x="0" y="3071810"/>
            <a:ext cx="2888226" cy="259279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tilda_Na1200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7178091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3643314"/>
            <a:ext cx="5214974" cy="22860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Астеро</a:t>
            </a:r>
            <a:r>
              <a:rPr lang="uk-UA" dirty="0" smtClean="0"/>
              <a:t>їд</a:t>
            </a:r>
            <a:r>
              <a:rPr lang="ru-RU" dirty="0" smtClean="0"/>
              <a:t> Мат</a:t>
            </a:r>
            <a:r>
              <a:rPr lang="uk-UA" dirty="0" smtClean="0"/>
              <a:t>і</a:t>
            </a:r>
            <a:r>
              <a:rPr lang="ru-RU" dirty="0" smtClean="0"/>
              <a:t>льда 253 </a:t>
            </a:r>
            <a:r>
              <a:rPr lang="uk-UA" dirty="0" smtClean="0"/>
              <a:t>з відстані</a:t>
            </a:r>
            <a:r>
              <a:rPr lang="ru-RU" dirty="0" smtClean="0"/>
              <a:t> 1200 км. </a:t>
            </a:r>
            <a:r>
              <a:rPr lang="ru-RU" dirty="0" err="1" smtClean="0"/>
              <a:t>Знімок</a:t>
            </a:r>
            <a:r>
              <a:rPr lang="ru-RU" dirty="0" smtClean="0"/>
              <a:t> б</a:t>
            </a:r>
            <a:r>
              <a:rPr lang="uk-UA" dirty="0" smtClean="0"/>
              <a:t>у</a:t>
            </a:r>
            <a:r>
              <a:rPr lang="ru-RU" dirty="0" err="1" smtClean="0"/>
              <a:t>ло</a:t>
            </a:r>
            <a:r>
              <a:rPr lang="ru-RU" dirty="0" smtClean="0"/>
              <a:t> </a:t>
            </a:r>
            <a:r>
              <a:rPr lang="uk-UA" dirty="0" smtClean="0"/>
              <a:t>отримано з КА </a:t>
            </a:r>
            <a:r>
              <a:rPr lang="ru-RU" dirty="0" smtClean="0"/>
              <a:t>27</a:t>
            </a:r>
            <a:r>
              <a:rPr lang="uk-UA" dirty="0" smtClean="0"/>
              <a:t>.06.</a:t>
            </a:r>
            <a:r>
              <a:rPr lang="ru-RU" dirty="0" smtClean="0"/>
              <a:t>1997 </a:t>
            </a:r>
            <a:r>
              <a:rPr lang="uk-UA" dirty="0" smtClean="0"/>
              <a:t>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На видим</a:t>
            </a:r>
            <a:r>
              <a:rPr lang="uk-UA" dirty="0" smtClean="0"/>
              <a:t>і</a:t>
            </a:r>
            <a:r>
              <a:rPr lang="ru-RU" dirty="0" err="1" smtClean="0"/>
              <a:t>й</a:t>
            </a:r>
            <a:r>
              <a:rPr lang="ru-RU" dirty="0" smtClean="0"/>
              <a:t> части</a:t>
            </a:r>
            <a:r>
              <a:rPr lang="uk-UA" dirty="0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астеро</a:t>
            </a:r>
            <a:r>
              <a:rPr lang="uk-UA" dirty="0" smtClean="0"/>
              <a:t>ї</a:t>
            </a:r>
            <a:r>
              <a:rPr lang="ru-RU" dirty="0" smtClean="0"/>
              <a:t>да </a:t>
            </a:r>
            <a:r>
              <a:rPr lang="ru-RU" dirty="0" err="1" smtClean="0"/>
              <a:t>видн</a:t>
            </a:r>
            <a:r>
              <a:rPr lang="uk-UA" dirty="0" smtClean="0"/>
              <a:t>і численні </a:t>
            </a:r>
            <a:r>
              <a:rPr lang="ru-RU" dirty="0" err="1" smtClean="0"/>
              <a:t>ударн</a:t>
            </a:r>
            <a:r>
              <a:rPr lang="uk-UA" dirty="0" smtClean="0"/>
              <a:t>і</a:t>
            </a:r>
            <a:r>
              <a:rPr lang="ru-RU" dirty="0" smtClean="0"/>
              <a:t> кратер</a:t>
            </a:r>
            <a:r>
              <a:rPr lang="uk-UA" dirty="0" smtClean="0"/>
              <a:t>и з</a:t>
            </a:r>
            <a:r>
              <a:rPr lang="ru-RU" dirty="0" smtClean="0"/>
              <a:t> </a:t>
            </a:r>
            <a:r>
              <a:rPr lang="ru-RU" dirty="0" err="1" smtClean="0"/>
              <a:t>разм</a:t>
            </a:r>
            <a:r>
              <a:rPr lang="uk-UA" dirty="0" smtClean="0"/>
              <a:t>і</a:t>
            </a:r>
            <a:r>
              <a:rPr lang="ru-RU" dirty="0" err="1" smtClean="0"/>
              <a:t>р</a:t>
            </a:r>
            <a:r>
              <a:rPr lang="uk-UA" dirty="0" err="1" smtClean="0"/>
              <a:t>ами</a:t>
            </a:r>
            <a:r>
              <a:rPr lang="ru-RU" dirty="0" smtClean="0"/>
              <a:t> </a:t>
            </a:r>
            <a:r>
              <a:rPr lang="uk-UA" dirty="0" smtClean="0"/>
              <a:t>від</a:t>
            </a:r>
            <a:r>
              <a:rPr lang="ru-RU" dirty="0" smtClean="0"/>
              <a:t> 0,5 до 30 км. </a:t>
            </a:r>
            <a:r>
              <a:rPr lang="uk-UA" dirty="0" smtClean="0"/>
              <a:t>На видимій поверхні є </a:t>
            </a:r>
            <a:r>
              <a:rPr lang="ru-RU" dirty="0" smtClean="0"/>
              <a:t>5 кратер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uk-UA" dirty="0" smtClean="0"/>
              <a:t>з </a:t>
            </a:r>
            <a:r>
              <a:rPr lang="ru-RU" dirty="0" err="1" smtClean="0"/>
              <a:t>д</a:t>
            </a:r>
            <a:r>
              <a:rPr lang="uk-UA" dirty="0" smtClean="0"/>
              <a:t>і</a:t>
            </a:r>
            <a:r>
              <a:rPr lang="ru-RU" dirty="0" err="1" smtClean="0"/>
              <a:t>аметром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б</a:t>
            </a:r>
            <a:r>
              <a:rPr lang="uk-UA" dirty="0" smtClean="0"/>
              <a:t>і</a:t>
            </a:r>
            <a:r>
              <a:rPr lang="ru-RU" dirty="0" err="1" smtClean="0"/>
              <a:t>льше</a:t>
            </a:r>
            <a:r>
              <a:rPr lang="ru-RU" dirty="0" smtClean="0"/>
              <a:t> 20 км (!)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3429000"/>
            <a:ext cx="364520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14942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Великий кратер астероїда Ерос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4" name="Рисунок 3" descr="0411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Іда (40 км) та її супутник Дактиль (1,5 км). Обертається на відстані 100 км від Іди</a:t>
            </a:r>
          </a:p>
          <a:p>
            <a:endParaRPr lang="ru-RU" dirty="0"/>
          </a:p>
        </p:txBody>
      </p:sp>
      <p:pic>
        <p:nvPicPr>
          <p:cNvPr id="7" name="Рисунок 6" descr="0411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14290"/>
            <a:ext cx="3810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31432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Тутатіс</a:t>
            </a:r>
            <a:r>
              <a:rPr lang="uk-UA" dirty="0" smtClean="0"/>
              <a:t> – подвійний астероїд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Небезпека:</a:t>
            </a:r>
            <a:r>
              <a:rPr lang="uk-UA" dirty="0" smtClean="0"/>
              <a:t> близько тисячі астероїдів мають орбіти, які перетинають орбіту Землі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607220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Аризонський</a:t>
            </a:r>
            <a:r>
              <a:rPr lang="uk-UA" dirty="0" smtClean="0"/>
              <a:t> кратер – утворився від падіння небесного тіла вагою 10 000 т.</a:t>
            </a:r>
            <a:endParaRPr lang="ru-RU" dirty="0"/>
          </a:p>
        </p:txBody>
      </p:sp>
      <p:pic>
        <p:nvPicPr>
          <p:cNvPr id="12" name="Рисунок 11" descr="04110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000396" cy="22502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</TotalTime>
  <Words>750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Малі тіла сонячної системи</vt:lpstr>
      <vt:lpstr>Малі тіла сонячної системи</vt:lpstr>
      <vt:lpstr>Астероїди</vt:lpstr>
      <vt:lpstr>Орбіти астероїдів</vt:lpstr>
      <vt:lpstr>Презентация PowerPoint</vt:lpstr>
      <vt:lpstr>Астероїди</vt:lpstr>
      <vt:lpstr>Астероїди</vt:lpstr>
      <vt:lpstr>Астероїди</vt:lpstr>
      <vt:lpstr>Астероїди</vt:lpstr>
      <vt:lpstr>Комети</vt:lpstr>
      <vt:lpstr>Комети</vt:lpstr>
      <vt:lpstr>Комета видима в Австралії, 2007 рік</vt:lpstr>
      <vt:lpstr>Презентация PowerPoint</vt:lpstr>
      <vt:lpstr>Метеори й метеорити</vt:lpstr>
      <vt:lpstr>Метеорити</vt:lpstr>
      <vt:lpstr>Метеорити</vt:lpstr>
      <vt:lpstr>Місцезнаходження основних ударних кратерів - астроблем </vt:lpstr>
      <vt:lpstr>Метеорити</vt:lpstr>
      <vt:lpstr>Презентация PowerPoint</vt:lpstr>
      <vt:lpstr>ЗУСТРІЧ” КОСМІЧНИХ ТІЛ ІЗ ЗЕМЛЕЮ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dc:creator>Elsic</dc:creator>
  <cp:lastModifiedBy>Я</cp:lastModifiedBy>
  <cp:revision>25</cp:revision>
  <dcterms:created xsi:type="dcterms:W3CDTF">2010-03-11T18:26:03Z</dcterms:created>
  <dcterms:modified xsi:type="dcterms:W3CDTF">2015-01-14T06:02:02Z</dcterms:modified>
</cp:coreProperties>
</file>