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37948" y="764704"/>
            <a:ext cx="9036496" cy="2232248"/>
          </a:xfrm>
        </p:spPr>
        <p:txBody>
          <a:bodyPr/>
          <a:lstStyle/>
          <a:p>
            <a:pPr marL="182880" indent="0">
              <a:buNone/>
            </a:pPr>
            <a:r>
              <a:rPr lang="uk-UA" sz="4400" dirty="0" smtClean="0">
                <a:solidFill>
                  <a:schemeClr val="tx1"/>
                </a:solidFill>
              </a:rPr>
              <a:t>Життя та наукова діяльність</a:t>
            </a:r>
            <a:br>
              <a:rPr lang="uk-UA" sz="4400" dirty="0" smtClean="0">
                <a:solidFill>
                  <a:schemeClr val="tx1"/>
                </a:solidFill>
              </a:rPr>
            </a:br>
            <a:r>
              <a:rPr lang="uk-UA" sz="4400" dirty="0" smtClean="0">
                <a:solidFill>
                  <a:schemeClr val="tx1"/>
                </a:solidFill>
              </a:rPr>
              <a:t>         Д.І.Менделєєва     </a:t>
            </a:r>
            <a:endParaRPr lang="ru-RU" sz="44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636912"/>
            <a:ext cx="2286000" cy="325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851920" y="3789040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«</a:t>
            </a:r>
            <a:r>
              <a:rPr lang="ru-RU" dirty="0" err="1"/>
              <a:t>Найближчий</a:t>
            </a:r>
            <a:r>
              <a:rPr lang="ru-RU" dirty="0"/>
              <a:t> предмет </a:t>
            </a:r>
            <a:r>
              <a:rPr lang="ru-RU" dirty="0" err="1"/>
              <a:t>хімії</a:t>
            </a:r>
            <a:r>
              <a:rPr lang="ru-RU" dirty="0"/>
              <a:t> </a:t>
            </a:r>
            <a:r>
              <a:rPr lang="ru-RU" dirty="0" err="1"/>
              <a:t>складає</a:t>
            </a:r>
            <a:r>
              <a:rPr lang="ru-RU" dirty="0"/>
              <a:t> </a:t>
            </a:r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однорідних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, з </a:t>
            </a:r>
            <a:r>
              <a:rPr lang="ru-RU" dirty="0" err="1"/>
              <a:t>додаванням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складені</a:t>
            </a:r>
            <a:r>
              <a:rPr lang="ru-RU" dirty="0"/>
              <a:t>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тіла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, </a:t>
            </a:r>
            <a:r>
              <a:rPr lang="ru-RU" dirty="0" err="1"/>
              <a:t>перетворень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один в одного і </a:t>
            </a:r>
            <a:r>
              <a:rPr lang="ru-RU" dirty="0" err="1"/>
              <a:t>явищ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супроводжують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перетворення</a:t>
            </a:r>
            <a:r>
              <a:rPr lang="ru-RU" dirty="0"/>
              <a:t>»</a:t>
            </a:r>
          </a:p>
          <a:p>
            <a:r>
              <a:rPr lang="ru-RU" dirty="0"/>
              <a:t>— </a:t>
            </a:r>
            <a:r>
              <a:rPr lang="ru-RU" dirty="0" err="1"/>
              <a:t>Дмитро</a:t>
            </a:r>
            <a:r>
              <a:rPr lang="ru-RU" dirty="0"/>
              <a:t> </a:t>
            </a:r>
            <a:r>
              <a:rPr lang="ru-RU" dirty="0" err="1"/>
              <a:t>Менделєєв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15335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16632"/>
            <a:ext cx="8712968" cy="6480720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ru-RU" sz="2300" dirty="0" err="1">
                <a:solidFill>
                  <a:schemeClr val="tx1"/>
                </a:solidFill>
              </a:rPr>
              <a:t>Наукове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значення</a:t>
            </a:r>
            <a:r>
              <a:rPr lang="ru-RU" sz="2300" dirty="0" smtClean="0">
                <a:solidFill>
                  <a:schemeClr val="tx1"/>
                </a:solidFill>
              </a:rPr>
              <a:t>.</a:t>
            </a:r>
            <a:br>
              <a:rPr lang="ru-RU" sz="2300" dirty="0" smtClean="0">
                <a:solidFill>
                  <a:schemeClr val="tx1"/>
                </a:solidFill>
              </a:rPr>
            </a:br>
            <a:r>
              <a:rPr lang="ru-RU" sz="2300" dirty="0" smtClean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Відомо</a:t>
            </a:r>
            <a:r>
              <a:rPr lang="ru-RU" sz="2300" dirty="0">
                <a:solidFill>
                  <a:schemeClr val="tx1"/>
                </a:solidFill>
              </a:rPr>
              <a:t>, </a:t>
            </a:r>
            <a:r>
              <a:rPr lang="ru-RU" sz="2300" dirty="0" err="1">
                <a:solidFill>
                  <a:schemeClr val="tx1"/>
                </a:solidFill>
              </a:rPr>
              <a:t>що</a:t>
            </a:r>
            <a:r>
              <a:rPr lang="ru-RU" sz="2300" dirty="0">
                <a:solidFill>
                  <a:schemeClr val="tx1"/>
                </a:solidFill>
              </a:rPr>
              <a:t> до Д. І. </a:t>
            </a:r>
            <a:r>
              <a:rPr lang="ru-RU" sz="2300" dirty="0" err="1">
                <a:solidFill>
                  <a:schemeClr val="tx1"/>
                </a:solidFill>
              </a:rPr>
              <a:t>Менделєєва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вчення</a:t>
            </a:r>
            <a:r>
              <a:rPr lang="ru-RU" sz="2300" dirty="0">
                <a:solidFill>
                  <a:schemeClr val="tx1"/>
                </a:solidFill>
              </a:rPr>
              <a:t> про </a:t>
            </a:r>
            <a:r>
              <a:rPr lang="ru-RU" sz="2300" dirty="0" err="1">
                <a:solidFill>
                  <a:schemeClr val="tx1"/>
                </a:solidFill>
              </a:rPr>
              <a:t>хімічні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елементи</a:t>
            </a:r>
            <a:r>
              <a:rPr lang="ru-RU" sz="2300" dirty="0">
                <a:solidFill>
                  <a:schemeClr val="tx1"/>
                </a:solidFill>
              </a:rPr>
              <a:t> являло собою </a:t>
            </a:r>
            <a:r>
              <a:rPr lang="ru-RU" sz="2300" dirty="0" err="1">
                <a:solidFill>
                  <a:schemeClr val="tx1"/>
                </a:solidFill>
              </a:rPr>
              <a:t>сукупність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розрізнених</a:t>
            </a:r>
            <a:r>
              <a:rPr lang="ru-RU" sz="2300" dirty="0">
                <a:solidFill>
                  <a:schemeClr val="tx1"/>
                </a:solidFill>
              </a:rPr>
              <a:t>, мало </a:t>
            </a:r>
            <a:r>
              <a:rPr lang="ru-RU" sz="2300" dirty="0" err="1">
                <a:solidFill>
                  <a:schemeClr val="tx1"/>
                </a:solidFill>
              </a:rPr>
              <a:t>зв'язаних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між</a:t>
            </a:r>
            <a:r>
              <a:rPr lang="ru-RU" sz="2300" dirty="0">
                <a:solidFill>
                  <a:schemeClr val="tx1"/>
                </a:solidFill>
              </a:rPr>
              <a:t> собою </a:t>
            </a:r>
            <a:r>
              <a:rPr lang="ru-RU" sz="2300" dirty="0" err="1">
                <a:solidFill>
                  <a:schemeClr val="tx1"/>
                </a:solidFill>
              </a:rPr>
              <a:t>знань</a:t>
            </a:r>
            <a:r>
              <a:rPr lang="ru-RU" sz="2300" dirty="0">
                <a:solidFill>
                  <a:schemeClr val="tx1"/>
                </a:solidFill>
              </a:rPr>
              <a:t>. </a:t>
            </a:r>
            <a:r>
              <a:rPr lang="ru-RU" sz="2300" dirty="0" err="1">
                <a:solidFill>
                  <a:schemeClr val="tx1"/>
                </a:solidFill>
              </a:rPr>
              <a:t>Завдання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щодо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об'єднання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цих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знань</a:t>
            </a:r>
            <a:r>
              <a:rPr lang="ru-RU" sz="2300" dirty="0">
                <a:solidFill>
                  <a:schemeClr val="tx1"/>
                </a:solidFill>
              </a:rPr>
              <a:t> у струнку </a:t>
            </a:r>
            <a:r>
              <a:rPr lang="ru-RU" sz="2300" dirty="0" err="1">
                <a:solidFill>
                  <a:schemeClr val="tx1"/>
                </a:solidFill>
              </a:rPr>
              <a:t>цілісну</a:t>
            </a:r>
            <a:r>
              <a:rPr lang="ru-RU" sz="2300" dirty="0">
                <a:solidFill>
                  <a:schemeClr val="tx1"/>
                </a:solidFill>
              </a:rPr>
              <a:t> систему </a:t>
            </a:r>
            <a:r>
              <a:rPr lang="ru-RU" sz="2300" dirty="0" err="1">
                <a:solidFill>
                  <a:schemeClr val="tx1"/>
                </a:solidFill>
              </a:rPr>
              <a:t>блискуче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виконав</a:t>
            </a:r>
            <a:r>
              <a:rPr lang="ru-RU" sz="2300" dirty="0">
                <a:solidFill>
                  <a:schemeClr val="tx1"/>
                </a:solidFill>
              </a:rPr>
              <a:t> Д. І. </a:t>
            </a:r>
            <a:r>
              <a:rPr lang="ru-RU" sz="2300" dirty="0" err="1">
                <a:solidFill>
                  <a:schemeClr val="tx1"/>
                </a:solidFill>
              </a:rPr>
              <a:t>Менделєєв</a:t>
            </a:r>
            <a:r>
              <a:rPr lang="ru-RU" sz="2300" dirty="0">
                <a:solidFill>
                  <a:schemeClr val="tx1"/>
                </a:solidFill>
              </a:rPr>
              <a:t>, </a:t>
            </a:r>
            <a:r>
              <a:rPr lang="ru-RU" sz="2300" dirty="0" err="1">
                <a:solidFill>
                  <a:schemeClr val="tx1"/>
                </a:solidFill>
              </a:rPr>
              <a:t>відкривши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періодичний</a:t>
            </a:r>
            <a:r>
              <a:rPr lang="ru-RU" sz="2300" dirty="0">
                <a:solidFill>
                  <a:schemeClr val="tx1"/>
                </a:solidFill>
              </a:rPr>
              <a:t> закон, </a:t>
            </a:r>
            <a:r>
              <a:rPr lang="ru-RU" sz="2300" dirty="0" err="1">
                <a:solidFill>
                  <a:schemeClr val="tx1"/>
                </a:solidFill>
              </a:rPr>
              <a:t>який</a:t>
            </a:r>
            <a:r>
              <a:rPr lang="ru-RU" sz="2300" dirty="0">
                <a:solidFill>
                  <a:schemeClr val="tx1"/>
                </a:solidFill>
              </a:rPr>
              <a:t>, за </a:t>
            </a:r>
            <a:r>
              <a:rPr lang="ru-RU" sz="2300" dirty="0" err="1">
                <a:solidFill>
                  <a:schemeClr val="tx1"/>
                </a:solidFill>
              </a:rPr>
              <a:t>визначенням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академіка</a:t>
            </a:r>
            <a:r>
              <a:rPr lang="ru-RU" sz="2300" dirty="0">
                <a:solidFill>
                  <a:schemeClr val="tx1"/>
                </a:solidFill>
              </a:rPr>
              <a:t> О. М. Баха, послужив і </a:t>
            </a:r>
            <a:r>
              <a:rPr lang="ru-RU" sz="2300" dirty="0" err="1">
                <a:solidFill>
                  <a:schemeClr val="tx1"/>
                </a:solidFill>
              </a:rPr>
              <a:t>продовжує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слугувати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провідною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зіркою</a:t>
            </a:r>
            <a:r>
              <a:rPr lang="ru-RU" sz="2300" dirty="0">
                <a:solidFill>
                  <a:schemeClr val="tx1"/>
                </a:solidFill>
              </a:rPr>
              <a:t> для </a:t>
            </a:r>
            <a:r>
              <a:rPr lang="ru-RU" sz="2300" dirty="0" err="1">
                <a:solidFill>
                  <a:schemeClr val="tx1"/>
                </a:solidFill>
              </a:rPr>
              <a:t>тисячі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нових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досліджень</a:t>
            </a:r>
            <a:r>
              <a:rPr lang="ru-RU" sz="2300" dirty="0">
                <a:solidFill>
                  <a:schemeClr val="tx1"/>
                </a:solidFill>
              </a:rPr>
              <a:t> і </a:t>
            </a:r>
            <a:r>
              <a:rPr lang="ru-RU" sz="2300" dirty="0" err="1">
                <a:solidFill>
                  <a:schemeClr val="tx1"/>
                </a:solidFill>
              </a:rPr>
              <a:t>творчих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пошуків</a:t>
            </a:r>
            <a:r>
              <a:rPr lang="ru-RU" sz="2300" dirty="0">
                <a:solidFill>
                  <a:schemeClr val="tx1"/>
                </a:solidFill>
              </a:rPr>
              <a:t> у </a:t>
            </a:r>
            <a:r>
              <a:rPr lang="ru-RU" sz="2300" dirty="0" err="1">
                <a:solidFill>
                  <a:schemeClr val="tx1"/>
                </a:solidFill>
              </a:rPr>
              <a:t>найрізноманітніших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галузях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природознавства</a:t>
            </a:r>
            <a:r>
              <a:rPr lang="ru-RU" sz="2300" dirty="0">
                <a:solidFill>
                  <a:schemeClr val="tx1"/>
                </a:solidFill>
              </a:rPr>
              <a:t>. </a:t>
            </a:r>
            <a:r>
              <a:rPr lang="ru-RU" sz="2300" dirty="0" err="1">
                <a:solidFill>
                  <a:schemeClr val="tx1"/>
                </a:solidFill>
              </a:rPr>
              <a:t>Велич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наукового</a:t>
            </a:r>
            <a:r>
              <a:rPr lang="ru-RU" sz="2300" dirty="0">
                <a:solidFill>
                  <a:schemeClr val="tx1"/>
                </a:solidFill>
              </a:rPr>
              <a:t> подвигу Д. І. </a:t>
            </a:r>
            <a:r>
              <a:rPr lang="ru-RU" sz="2300" dirty="0" err="1">
                <a:solidFill>
                  <a:schemeClr val="tx1"/>
                </a:solidFill>
              </a:rPr>
              <a:t>Менделєєва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полягає</a:t>
            </a:r>
            <a:r>
              <a:rPr lang="ru-RU" sz="2300" dirty="0">
                <a:solidFill>
                  <a:schemeClr val="tx1"/>
                </a:solidFill>
              </a:rPr>
              <a:t> в </a:t>
            </a:r>
            <a:r>
              <a:rPr lang="ru-RU" sz="2300" dirty="0" err="1">
                <a:solidFill>
                  <a:schemeClr val="tx1"/>
                </a:solidFill>
              </a:rPr>
              <a:t>тім</a:t>
            </a:r>
            <a:r>
              <a:rPr lang="ru-RU" sz="2300" dirty="0">
                <a:solidFill>
                  <a:schemeClr val="tx1"/>
                </a:solidFill>
              </a:rPr>
              <a:t>, </a:t>
            </a:r>
            <a:r>
              <a:rPr lang="ru-RU" sz="2300" dirty="0" err="1">
                <a:solidFill>
                  <a:schemeClr val="tx1"/>
                </a:solidFill>
              </a:rPr>
              <a:t>що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він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розкрив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внутрішній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об'єктивний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зв'язок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між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хімічними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елементами</a:t>
            </a:r>
            <a:r>
              <a:rPr lang="ru-RU" sz="2300" dirty="0">
                <a:solidFill>
                  <a:schemeClr val="tx1"/>
                </a:solidFill>
              </a:rPr>
              <a:t>, закон </a:t>
            </a:r>
            <a:r>
              <a:rPr lang="ru-RU" sz="2300" dirty="0" err="1">
                <a:solidFill>
                  <a:schemeClr val="tx1"/>
                </a:solidFill>
              </a:rPr>
              <a:t>їх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розвитку</a:t>
            </a:r>
            <a:r>
              <a:rPr lang="ru-RU" sz="2300" dirty="0">
                <a:solidFill>
                  <a:schemeClr val="tx1"/>
                </a:solidFill>
              </a:rPr>
              <a:t>.</a:t>
            </a:r>
            <a:br>
              <a:rPr lang="ru-RU" sz="2300" dirty="0">
                <a:solidFill>
                  <a:schemeClr val="tx1"/>
                </a:solidFill>
              </a:rPr>
            </a:br>
            <a:r>
              <a:rPr lang="ru-RU" sz="2300" dirty="0" err="1">
                <a:solidFill>
                  <a:schemeClr val="tx1"/>
                </a:solidFill>
              </a:rPr>
              <a:t>Періодичний</a:t>
            </a:r>
            <a:r>
              <a:rPr lang="ru-RU" sz="2300" dirty="0">
                <a:solidFill>
                  <a:schemeClr val="tx1"/>
                </a:solidFill>
              </a:rPr>
              <a:t> закон </a:t>
            </a:r>
            <a:r>
              <a:rPr lang="ru-RU" sz="2300" dirty="0" err="1">
                <a:solidFill>
                  <a:schemeClr val="tx1"/>
                </a:solidFill>
              </a:rPr>
              <a:t>озброює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дослідників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надійним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засобом</a:t>
            </a:r>
            <a:r>
              <a:rPr lang="ru-RU" sz="2300" dirty="0">
                <a:solidFill>
                  <a:schemeClr val="tx1"/>
                </a:solidFill>
              </a:rPr>
              <a:t> для </a:t>
            </a:r>
            <a:r>
              <a:rPr lang="ru-RU" sz="2300" dirty="0" err="1">
                <a:solidFill>
                  <a:schemeClr val="tx1"/>
                </a:solidFill>
              </a:rPr>
              <a:t>пояснення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явищ</a:t>
            </a:r>
            <a:r>
              <a:rPr lang="ru-RU" sz="2300" dirty="0">
                <a:solidFill>
                  <a:schemeClr val="tx1"/>
                </a:solidFill>
              </a:rPr>
              <a:t>, у </a:t>
            </a:r>
            <a:r>
              <a:rPr lang="ru-RU" sz="2300" dirty="0" err="1">
                <a:solidFill>
                  <a:schemeClr val="tx1"/>
                </a:solidFill>
              </a:rPr>
              <a:t>яких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беруть</a:t>
            </a:r>
            <a:r>
              <a:rPr lang="ru-RU" sz="2300" dirty="0">
                <a:solidFill>
                  <a:schemeClr val="tx1"/>
                </a:solidFill>
              </a:rPr>
              <a:t> участь </a:t>
            </a:r>
            <a:r>
              <a:rPr lang="ru-RU" sz="2300" dirty="0" err="1">
                <a:solidFill>
                  <a:schemeClr val="tx1"/>
                </a:solidFill>
              </a:rPr>
              <a:t>хімічні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елементи</a:t>
            </a:r>
            <a:r>
              <a:rPr lang="ru-RU" sz="2300" dirty="0">
                <a:solidFill>
                  <a:schemeClr val="tx1"/>
                </a:solidFill>
              </a:rPr>
              <a:t>, і для </a:t>
            </a:r>
            <a:r>
              <a:rPr lang="ru-RU" sz="2300" dirty="0" err="1">
                <a:solidFill>
                  <a:schemeClr val="tx1"/>
                </a:solidFill>
              </a:rPr>
              <a:t>передбачення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нових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фактів</a:t>
            </a:r>
            <a:r>
              <a:rPr lang="ru-RU" sz="2300" dirty="0">
                <a:solidFill>
                  <a:schemeClr val="tx1"/>
                </a:solidFill>
              </a:rPr>
              <a:t>. А </a:t>
            </a:r>
            <a:r>
              <a:rPr lang="ru-RU" sz="2300" dirty="0" err="1">
                <a:solidFill>
                  <a:schemeClr val="tx1"/>
                </a:solidFill>
              </a:rPr>
              <a:t>це</a:t>
            </a:r>
            <a:r>
              <a:rPr lang="ru-RU" sz="2300" dirty="0">
                <a:solidFill>
                  <a:schemeClr val="tx1"/>
                </a:solidFill>
              </a:rPr>
              <a:t> є </a:t>
            </a:r>
            <a:r>
              <a:rPr lang="ru-RU" sz="2300" dirty="0" err="1">
                <a:solidFill>
                  <a:schemeClr val="tx1"/>
                </a:solidFill>
              </a:rPr>
              <a:t>найсуттєвішою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ознакою</a:t>
            </a:r>
            <a:r>
              <a:rPr lang="ru-RU" sz="2300" dirty="0">
                <a:solidFill>
                  <a:schemeClr val="tx1"/>
                </a:solidFill>
              </a:rPr>
              <a:t> будь-</a:t>
            </a:r>
            <a:r>
              <a:rPr lang="ru-RU" sz="2300" dirty="0" err="1">
                <a:solidFill>
                  <a:schemeClr val="tx1"/>
                </a:solidFill>
              </a:rPr>
              <a:t>якої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наукової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теорії</a:t>
            </a:r>
            <a:r>
              <a:rPr lang="ru-RU" sz="2300" dirty="0">
                <a:solidFill>
                  <a:schemeClr val="tx1"/>
                </a:solidFill>
              </a:rPr>
              <a:t>.</a:t>
            </a:r>
          </a:p>
          <a:p>
            <a:pPr marL="45720" indent="0">
              <a:buNone/>
            </a:pPr>
            <a:r>
              <a:rPr lang="ru-RU" sz="2300" dirty="0" err="1">
                <a:solidFill>
                  <a:schemeClr val="tx1"/>
                </a:solidFill>
              </a:rPr>
              <a:t>Передбачувальна</a:t>
            </a:r>
            <a:r>
              <a:rPr lang="ru-RU" sz="2300" dirty="0">
                <a:solidFill>
                  <a:schemeClr val="tx1"/>
                </a:solidFill>
              </a:rPr>
              <a:t> сила </a:t>
            </a:r>
            <a:r>
              <a:rPr lang="ru-RU" sz="2300" dirty="0" err="1">
                <a:solidFill>
                  <a:schemeClr val="tx1"/>
                </a:solidFill>
              </a:rPr>
              <a:t>періодичного</a:t>
            </a:r>
            <a:r>
              <a:rPr lang="ru-RU" sz="2300" dirty="0">
                <a:solidFill>
                  <a:schemeClr val="tx1"/>
                </a:solidFill>
              </a:rPr>
              <a:t> закону </a:t>
            </a:r>
            <a:r>
              <a:rPr lang="ru-RU" sz="2300" dirty="0" err="1">
                <a:solidFill>
                  <a:schemeClr val="tx1"/>
                </a:solidFill>
              </a:rPr>
              <a:t>повною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мірою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виявилася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ще</a:t>
            </a:r>
            <a:r>
              <a:rPr lang="ru-RU" sz="2300" dirty="0">
                <a:solidFill>
                  <a:schemeClr val="tx1"/>
                </a:solidFill>
              </a:rPr>
              <a:t> за </a:t>
            </a:r>
            <a:r>
              <a:rPr lang="ru-RU" sz="2300" dirty="0" err="1">
                <a:solidFill>
                  <a:schemeClr val="tx1"/>
                </a:solidFill>
              </a:rPr>
              <a:t>життя</a:t>
            </a:r>
            <a:r>
              <a:rPr lang="ru-RU" sz="2300" dirty="0">
                <a:solidFill>
                  <a:schemeClr val="tx1"/>
                </a:solidFill>
              </a:rPr>
              <a:t> Д. І. </a:t>
            </a:r>
            <a:r>
              <a:rPr lang="ru-RU" sz="2300" dirty="0" err="1">
                <a:solidFill>
                  <a:schemeClr val="tx1"/>
                </a:solidFill>
              </a:rPr>
              <a:t>Менделєєва</a:t>
            </a:r>
            <a:r>
              <a:rPr lang="ru-RU" sz="23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802396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88640"/>
            <a:ext cx="8712968" cy="640871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300" dirty="0" err="1">
                <a:solidFill>
                  <a:schemeClr val="tx1"/>
                </a:solidFill>
              </a:rPr>
              <a:t>Він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указував</a:t>
            </a:r>
            <a:r>
              <a:rPr lang="ru-RU" sz="2300" dirty="0">
                <a:solidFill>
                  <a:schemeClr val="tx1"/>
                </a:solidFill>
              </a:rPr>
              <a:t> на </a:t>
            </a:r>
            <a:r>
              <a:rPr lang="ru-RU" sz="2300" dirty="0" err="1">
                <a:solidFill>
                  <a:schemeClr val="tx1"/>
                </a:solidFill>
              </a:rPr>
              <a:t>можливість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існування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багатьох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невідомих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елементів</a:t>
            </a:r>
            <a:r>
              <a:rPr lang="ru-RU" sz="2300" dirty="0">
                <a:solidFill>
                  <a:schemeClr val="tx1"/>
                </a:solidFill>
              </a:rPr>
              <a:t>, </a:t>
            </a:r>
            <a:r>
              <a:rPr lang="ru-RU" sz="2300" dirty="0" err="1">
                <a:solidFill>
                  <a:schemeClr val="tx1"/>
                </a:solidFill>
              </a:rPr>
              <a:t>відкриття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яких</a:t>
            </a:r>
            <a:r>
              <a:rPr lang="ru-RU" sz="2300" dirty="0">
                <a:solidFill>
                  <a:schemeClr val="tx1"/>
                </a:solidFill>
              </a:rPr>
              <a:t> (особливо </a:t>
            </a:r>
            <a:r>
              <a:rPr lang="ru-RU" sz="2300" dirty="0" err="1">
                <a:solidFill>
                  <a:schemeClr val="tx1"/>
                </a:solidFill>
              </a:rPr>
              <a:t>Галію</a:t>
            </a:r>
            <a:r>
              <a:rPr lang="ru-RU" sz="2300" dirty="0">
                <a:solidFill>
                  <a:schemeClr val="tx1"/>
                </a:solidFill>
              </a:rPr>
              <a:t>, </a:t>
            </a:r>
            <a:r>
              <a:rPr lang="ru-RU" sz="2300" dirty="0" err="1">
                <a:solidFill>
                  <a:schemeClr val="tx1"/>
                </a:solidFill>
              </a:rPr>
              <a:t>Скандію</a:t>
            </a:r>
            <a:r>
              <a:rPr lang="ru-RU" sz="2300" dirty="0">
                <a:solidFill>
                  <a:schemeClr val="tx1"/>
                </a:solidFill>
              </a:rPr>
              <a:t>, </a:t>
            </a:r>
            <a:r>
              <a:rPr lang="ru-RU" sz="2300" dirty="0" err="1">
                <a:solidFill>
                  <a:schemeClr val="tx1"/>
                </a:solidFill>
              </a:rPr>
              <a:t>Германію</a:t>
            </a:r>
            <a:r>
              <a:rPr lang="ru-RU" sz="2300" dirty="0">
                <a:solidFill>
                  <a:schemeClr val="tx1"/>
                </a:solidFill>
              </a:rPr>
              <a:t>) </a:t>
            </a:r>
            <a:r>
              <a:rPr lang="ru-RU" sz="2300" dirty="0" err="1">
                <a:solidFill>
                  <a:schemeClr val="tx1"/>
                </a:solidFill>
              </a:rPr>
              <a:t>продемонструвало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велике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прогностичне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значення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періодичного</a:t>
            </a:r>
            <a:r>
              <a:rPr lang="ru-RU" sz="2300" dirty="0">
                <a:solidFill>
                  <a:schemeClr val="tx1"/>
                </a:solidFill>
              </a:rPr>
              <a:t> закону і </a:t>
            </a:r>
            <a:r>
              <a:rPr lang="ru-RU" sz="2300" dirty="0" err="1">
                <a:solidFill>
                  <a:schemeClr val="tx1"/>
                </a:solidFill>
              </a:rPr>
              <a:t>періодичної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системи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елементів</a:t>
            </a:r>
            <a:r>
              <a:rPr lang="ru-RU" sz="2300" dirty="0">
                <a:solidFill>
                  <a:schemeClr val="tx1"/>
                </a:solidFill>
              </a:rPr>
              <a:t> для </a:t>
            </a:r>
            <a:r>
              <a:rPr lang="ru-RU" sz="2300" dirty="0" err="1">
                <a:solidFill>
                  <a:schemeClr val="tx1"/>
                </a:solidFill>
              </a:rPr>
              <a:t>подальших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досліджень</a:t>
            </a:r>
            <a:r>
              <a:rPr lang="ru-RU" sz="2300" dirty="0">
                <a:solidFill>
                  <a:schemeClr val="tx1"/>
                </a:solidFill>
              </a:rPr>
              <a:t>. На </a:t>
            </a:r>
            <a:r>
              <a:rPr lang="ru-RU" sz="2300" dirty="0" err="1">
                <a:solidFill>
                  <a:schemeClr val="tx1"/>
                </a:solidFill>
              </a:rPr>
              <a:t>підставі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періодичного</a:t>
            </a:r>
            <a:r>
              <a:rPr lang="ru-RU" sz="2300" dirty="0">
                <a:solidFill>
                  <a:schemeClr val="tx1"/>
                </a:solidFill>
              </a:rPr>
              <a:t> закону Д. І. </a:t>
            </a:r>
            <a:r>
              <a:rPr lang="ru-RU" sz="2300" dirty="0" err="1">
                <a:solidFill>
                  <a:schemeClr val="tx1"/>
                </a:solidFill>
              </a:rPr>
              <a:t>Менделєєв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виправив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відносні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атомні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маси</a:t>
            </a:r>
            <a:r>
              <a:rPr lang="ru-RU" sz="2300" dirty="0">
                <a:solidFill>
                  <a:schemeClr val="tx1"/>
                </a:solidFill>
              </a:rPr>
              <a:t> 9-ти </a:t>
            </a:r>
            <a:r>
              <a:rPr lang="ru-RU" sz="2300" dirty="0" err="1">
                <a:solidFill>
                  <a:schemeClr val="tx1"/>
                </a:solidFill>
              </a:rPr>
              <a:t>елементів</a:t>
            </a:r>
            <a:r>
              <a:rPr lang="ru-RU" sz="2300" dirty="0">
                <a:solidFill>
                  <a:schemeClr val="tx1"/>
                </a:solidFill>
              </a:rPr>
              <a:t>, </a:t>
            </a:r>
            <a:r>
              <a:rPr lang="ru-RU" sz="2300" dirty="0" err="1">
                <a:solidFill>
                  <a:schemeClr val="tx1"/>
                </a:solidFill>
              </a:rPr>
              <a:t>що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були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визначені</a:t>
            </a:r>
            <a:r>
              <a:rPr lang="ru-RU" sz="2300" dirty="0">
                <a:solidFill>
                  <a:schemeClr val="tx1"/>
                </a:solidFill>
              </a:rPr>
              <a:t> неточно, і </a:t>
            </a:r>
            <a:r>
              <a:rPr lang="ru-RU" sz="2300" dirty="0" err="1">
                <a:solidFill>
                  <a:schemeClr val="tx1"/>
                </a:solidFill>
              </a:rPr>
              <a:t>передбачив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існування</a:t>
            </a:r>
            <a:r>
              <a:rPr lang="ru-RU" sz="2300" dirty="0">
                <a:solidFill>
                  <a:schemeClr val="tx1"/>
                </a:solidFill>
              </a:rPr>
              <a:t> 10-ти </a:t>
            </a:r>
            <a:r>
              <a:rPr lang="ru-RU" sz="2300" dirty="0" err="1">
                <a:solidFill>
                  <a:schemeClr val="tx1"/>
                </a:solidFill>
              </a:rPr>
              <a:t>елементів</a:t>
            </a:r>
            <a:r>
              <a:rPr lang="ru-RU" sz="2300" dirty="0">
                <a:solidFill>
                  <a:schemeClr val="tx1"/>
                </a:solidFill>
              </a:rPr>
              <a:t>. </a:t>
            </a:r>
            <a:r>
              <a:rPr lang="ru-RU" sz="2300" dirty="0" err="1">
                <a:solidFill>
                  <a:schemeClr val="tx1"/>
                </a:solidFill>
              </a:rPr>
              <a:t>Ці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прогнози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повністю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справдилися</a:t>
            </a:r>
            <a:r>
              <a:rPr lang="ru-RU" sz="2300" dirty="0">
                <a:solidFill>
                  <a:schemeClr val="tx1"/>
                </a:solidFill>
              </a:rPr>
              <a:t>.</a:t>
            </a:r>
          </a:p>
          <a:p>
            <a:pPr marL="45720" indent="0">
              <a:buNone/>
            </a:pPr>
            <a:r>
              <a:rPr lang="ru-RU" sz="2300" dirty="0">
                <a:solidFill>
                  <a:schemeClr val="tx1"/>
                </a:solidFill>
              </a:rPr>
              <a:t>Д. І. </a:t>
            </a:r>
            <a:r>
              <a:rPr lang="ru-RU" sz="2300" dirty="0" err="1">
                <a:solidFill>
                  <a:schemeClr val="tx1"/>
                </a:solidFill>
              </a:rPr>
              <a:t>Менделєєв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усвідомлював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об'єктивність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відкритого</a:t>
            </a:r>
            <a:r>
              <a:rPr lang="ru-RU" sz="2300" dirty="0">
                <a:solidFill>
                  <a:schemeClr val="tx1"/>
                </a:solidFill>
              </a:rPr>
              <a:t> закону і </a:t>
            </a:r>
            <a:r>
              <a:rPr lang="ru-RU" sz="2300" dirty="0" err="1">
                <a:solidFill>
                  <a:schemeClr val="tx1"/>
                </a:solidFill>
              </a:rPr>
              <a:t>вірив</a:t>
            </a:r>
            <a:r>
              <a:rPr lang="ru-RU" sz="2300" dirty="0">
                <a:solidFill>
                  <a:schemeClr val="tx1"/>
                </a:solidFill>
              </a:rPr>
              <a:t> у </a:t>
            </a:r>
            <a:r>
              <a:rPr lang="ru-RU" sz="2300" dirty="0" err="1">
                <a:solidFill>
                  <a:schemeClr val="tx1"/>
                </a:solidFill>
              </a:rPr>
              <a:t>його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майбутнє</a:t>
            </a:r>
            <a:r>
              <a:rPr lang="ru-RU" sz="2300" dirty="0">
                <a:solidFill>
                  <a:schemeClr val="tx1"/>
                </a:solidFill>
              </a:rPr>
              <a:t>. </a:t>
            </a:r>
            <a:r>
              <a:rPr lang="ru-RU" sz="2300" dirty="0" err="1">
                <a:solidFill>
                  <a:schemeClr val="tx1"/>
                </a:solidFill>
              </a:rPr>
              <a:t>Він</a:t>
            </a:r>
            <a:r>
              <a:rPr lang="ru-RU" sz="2300" dirty="0">
                <a:solidFill>
                  <a:schemeClr val="tx1"/>
                </a:solidFill>
              </a:rPr>
              <a:t> писав, </a:t>
            </a:r>
            <a:r>
              <a:rPr lang="ru-RU" sz="2300" dirty="0" err="1">
                <a:solidFill>
                  <a:schemeClr val="tx1"/>
                </a:solidFill>
              </a:rPr>
              <a:t>що</a:t>
            </a:r>
            <a:r>
              <a:rPr lang="ru-RU" sz="2300" dirty="0">
                <a:solidFill>
                  <a:schemeClr val="tx1"/>
                </a:solidFill>
              </a:rPr>
              <a:t> «... </a:t>
            </a:r>
            <a:r>
              <a:rPr lang="ru-RU" sz="2300" dirty="0" err="1">
                <a:solidFill>
                  <a:schemeClr val="tx1"/>
                </a:solidFill>
              </a:rPr>
              <a:t>періодичному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законові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майбутнє</a:t>
            </a:r>
            <a:r>
              <a:rPr lang="ru-RU" sz="2300" dirty="0">
                <a:solidFill>
                  <a:schemeClr val="tx1"/>
                </a:solidFill>
              </a:rPr>
              <a:t> не </a:t>
            </a:r>
            <a:r>
              <a:rPr lang="ru-RU" sz="2300" dirty="0" err="1">
                <a:solidFill>
                  <a:schemeClr val="tx1"/>
                </a:solidFill>
              </a:rPr>
              <a:t>загрожує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руйнуванням</a:t>
            </a:r>
            <a:r>
              <a:rPr lang="ru-RU" sz="2300" dirty="0">
                <a:solidFill>
                  <a:schemeClr val="tx1"/>
                </a:solidFill>
              </a:rPr>
              <a:t>, а </a:t>
            </a:r>
            <a:r>
              <a:rPr lang="ru-RU" sz="2300" dirty="0" err="1">
                <a:solidFill>
                  <a:schemeClr val="tx1"/>
                </a:solidFill>
              </a:rPr>
              <a:t>тільки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надбудова</a:t>
            </a:r>
            <a:r>
              <a:rPr lang="ru-RU" sz="2300" dirty="0">
                <a:solidFill>
                  <a:schemeClr val="tx1"/>
                </a:solidFill>
              </a:rPr>
              <a:t> і </a:t>
            </a:r>
            <a:r>
              <a:rPr lang="ru-RU" sz="2300" dirty="0" err="1">
                <a:solidFill>
                  <a:schemeClr val="tx1"/>
                </a:solidFill>
              </a:rPr>
              <a:t>розвиток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передбачаються</a:t>
            </a:r>
            <a:r>
              <a:rPr lang="ru-RU" sz="2300" dirty="0">
                <a:solidFill>
                  <a:schemeClr val="tx1"/>
                </a:solidFill>
              </a:rPr>
              <a:t>». Так, Д. І. </a:t>
            </a:r>
            <a:r>
              <a:rPr lang="ru-RU" sz="2300" dirty="0" err="1">
                <a:solidFill>
                  <a:schemeClr val="tx1"/>
                </a:solidFill>
              </a:rPr>
              <a:t>Менделєєв</a:t>
            </a:r>
            <a:r>
              <a:rPr lang="ru-RU" sz="2300" dirty="0">
                <a:solidFill>
                  <a:schemeClr val="tx1"/>
                </a:solidFill>
              </a:rPr>
              <a:t> не </a:t>
            </a:r>
            <a:r>
              <a:rPr lang="ru-RU" sz="2300" dirty="0" err="1">
                <a:solidFill>
                  <a:schemeClr val="tx1"/>
                </a:solidFill>
              </a:rPr>
              <a:t>вважав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періодичну</a:t>
            </a:r>
            <a:r>
              <a:rPr lang="ru-RU" sz="2300" dirty="0">
                <a:solidFill>
                  <a:schemeClr val="tx1"/>
                </a:solidFill>
              </a:rPr>
              <a:t> систему </a:t>
            </a:r>
            <a:r>
              <a:rPr lang="ru-RU" sz="2300" dirty="0" err="1">
                <a:solidFill>
                  <a:schemeClr val="tx1"/>
                </a:solidFill>
              </a:rPr>
              <a:t>завершеною</a:t>
            </a:r>
            <a:r>
              <a:rPr lang="ru-RU" sz="2300" dirty="0">
                <a:solidFill>
                  <a:schemeClr val="tx1"/>
                </a:solidFill>
              </a:rPr>
              <a:t> 92-м </a:t>
            </a:r>
            <a:r>
              <a:rPr lang="ru-RU" sz="2300" dirty="0" err="1">
                <a:solidFill>
                  <a:schemeClr val="tx1"/>
                </a:solidFill>
              </a:rPr>
              <a:t>елементом</a:t>
            </a:r>
            <a:r>
              <a:rPr lang="ru-RU" sz="2300" dirty="0">
                <a:solidFill>
                  <a:schemeClr val="tx1"/>
                </a:solidFill>
              </a:rPr>
              <a:t> (Ураном). </a:t>
            </a:r>
            <a:r>
              <a:rPr lang="ru-RU" sz="2300" dirty="0" err="1">
                <a:solidFill>
                  <a:schemeClr val="tx1"/>
                </a:solidFill>
              </a:rPr>
              <a:t>Він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передбачав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можливість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існування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зауранових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елементів</a:t>
            </a:r>
            <a:r>
              <a:rPr lang="ru-RU" sz="2300" dirty="0">
                <a:solidFill>
                  <a:schemeClr val="tx1"/>
                </a:solidFill>
              </a:rPr>
              <a:t>. </a:t>
            </a:r>
            <a:r>
              <a:rPr lang="ru-RU" sz="2300" dirty="0" err="1">
                <a:solidFill>
                  <a:schemeClr val="tx1"/>
                </a:solidFill>
              </a:rPr>
              <a:t>Усі</a:t>
            </a:r>
            <a:r>
              <a:rPr lang="ru-RU" sz="2300" dirty="0">
                <a:solidFill>
                  <a:schemeClr val="tx1"/>
                </a:solidFill>
              </a:rPr>
              <a:t> вони </a:t>
            </a:r>
            <a:r>
              <a:rPr lang="ru-RU" sz="2300" dirty="0" err="1">
                <a:solidFill>
                  <a:schemeClr val="tx1"/>
                </a:solidFill>
              </a:rPr>
              <a:t>тепер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добуті</a:t>
            </a:r>
            <a:r>
              <a:rPr lang="ru-RU" sz="2300" dirty="0">
                <a:solidFill>
                  <a:schemeClr val="tx1"/>
                </a:solidFill>
              </a:rPr>
              <a:t> штучно в </a:t>
            </a:r>
            <a:r>
              <a:rPr lang="ru-RU" sz="2300" dirty="0" err="1">
                <a:solidFill>
                  <a:schemeClr val="tx1"/>
                </a:solidFill>
              </a:rPr>
              <a:t>результаті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ядерних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перетворень</a:t>
            </a:r>
            <a:r>
              <a:rPr lang="ru-RU" sz="2300" dirty="0">
                <a:solidFill>
                  <a:schemeClr val="tx1"/>
                </a:solidFill>
              </a:rPr>
              <a:t>. </a:t>
            </a:r>
            <a:r>
              <a:rPr lang="ru-RU" sz="2300" dirty="0" err="1">
                <a:solidFill>
                  <a:schemeClr val="tx1"/>
                </a:solidFill>
              </a:rPr>
              <a:t>Сьогодні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відомо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вже</a:t>
            </a:r>
            <a:r>
              <a:rPr lang="ru-RU" sz="2300" dirty="0">
                <a:solidFill>
                  <a:schemeClr val="tx1"/>
                </a:solidFill>
              </a:rPr>
              <a:t> 112 </a:t>
            </a:r>
            <a:r>
              <a:rPr lang="ru-RU" sz="2300" dirty="0" err="1">
                <a:solidFill>
                  <a:schemeClr val="tx1"/>
                </a:solidFill>
              </a:rPr>
              <a:t>хімічних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елементів</a:t>
            </a:r>
            <a:r>
              <a:rPr lang="ru-RU" sz="23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028943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88640"/>
            <a:ext cx="8712968" cy="6264696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ru-RU" sz="2300" dirty="0" err="1">
                <a:solidFill>
                  <a:schemeClr val="tx1"/>
                </a:solidFill>
              </a:rPr>
              <a:t>Велику</a:t>
            </a:r>
            <a:r>
              <a:rPr lang="ru-RU" sz="2300" dirty="0">
                <a:solidFill>
                  <a:schemeClr val="tx1"/>
                </a:solidFill>
              </a:rPr>
              <a:t> роль </a:t>
            </a:r>
            <a:r>
              <a:rPr lang="ru-RU" sz="2300" dirty="0" err="1">
                <a:solidFill>
                  <a:schemeClr val="tx1"/>
                </a:solidFill>
              </a:rPr>
              <a:t>відіграв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періодичний</a:t>
            </a:r>
            <a:r>
              <a:rPr lang="ru-RU" sz="2300" dirty="0">
                <a:solidFill>
                  <a:schemeClr val="tx1"/>
                </a:solidFill>
              </a:rPr>
              <a:t> закон у </a:t>
            </a:r>
            <a:r>
              <a:rPr lang="ru-RU" sz="2300" dirty="0" err="1">
                <a:solidFill>
                  <a:schemeClr val="tx1"/>
                </a:solidFill>
              </a:rPr>
              <a:t>розвитку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теорії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будови</a:t>
            </a:r>
            <a:r>
              <a:rPr lang="ru-RU" sz="2300" dirty="0">
                <a:solidFill>
                  <a:schemeClr val="tx1"/>
                </a:solidFill>
              </a:rPr>
              <a:t> атома. </a:t>
            </a:r>
            <a:r>
              <a:rPr lang="ru-RU" sz="2300" dirty="0" err="1">
                <a:solidFill>
                  <a:schemeClr val="tx1"/>
                </a:solidFill>
              </a:rPr>
              <a:t>Вказавши</a:t>
            </a:r>
            <a:r>
              <a:rPr lang="ru-RU" sz="2300" dirty="0">
                <a:solidFill>
                  <a:schemeClr val="tx1"/>
                </a:solidFill>
              </a:rPr>
              <a:t> на </a:t>
            </a:r>
            <a:r>
              <a:rPr lang="ru-RU" sz="2300" dirty="0" err="1">
                <a:solidFill>
                  <a:schemeClr val="tx1"/>
                </a:solidFill>
              </a:rPr>
              <a:t>глибокий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внутрішній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зв'язок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між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елементами</a:t>
            </a:r>
            <a:r>
              <a:rPr lang="ru-RU" sz="2300" dirty="0">
                <a:solidFill>
                  <a:schemeClr val="tx1"/>
                </a:solidFill>
              </a:rPr>
              <a:t>, </a:t>
            </a:r>
            <a:r>
              <a:rPr lang="ru-RU" sz="2300" dirty="0" err="1">
                <a:solidFill>
                  <a:schemeClr val="tx1"/>
                </a:solidFill>
              </a:rPr>
              <a:t>він</a:t>
            </a:r>
            <a:r>
              <a:rPr lang="ru-RU" sz="2300" dirty="0">
                <a:solidFill>
                  <a:schemeClr val="tx1"/>
                </a:solidFill>
              </a:rPr>
              <a:t> дав </a:t>
            </a:r>
            <a:r>
              <a:rPr lang="ru-RU" sz="2300" dirty="0" err="1">
                <a:solidFill>
                  <a:schemeClr val="tx1"/>
                </a:solidFill>
              </a:rPr>
              <a:t>змогу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зробити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висновок</a:t>
            </a:r>
            <a:r>
              <a:rPr lang="ru-RU" sz="2300" dirty="0">
                <a:solidFill>
                  <a:schemeClr val="tx1"/>
                </a:solidFill>
              </a:rPr>
              <a:t>, </a:t>
            </a:r>
            <a:r>
              <a:rPr lang="ru-RU" sz="2300" dirty="0" err="1">
                <a:solidFill>
                  <a:schemeClr val="tx1"/>
                </a:solidFill>
              </a:rPr>
              <a:t>що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всі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атоми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побудовані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принципово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однаково</a:t>
            </a:r>
            <a:r>
              <a:rPr lang="ru-RU" sz="2300" dirty="0">
                <a:solidFill>
                  <a:schemeClr val="tx1"/>
                </a:solidFill>
              </a:rPr>
              <a:t>. Тому </a:t>
            </a:r>
            <a:r>
              <a:rPr lang="ru-RU" sz="2300" dirty="0" err="1">
                <a:solidFill>
                  <a:schemeClr val="tx1"/>
                </a:solidFill>
              </a:rPr>
              <a:t>створення</a:t>
            </a:r>
            <a:r>
              <a:rPr lang="ru-RU" sz="2300" dirty="0">
                <a:solidFill>
                  <a:schemeClr val="tx1"/>
                </a:solidFill>
              </a:rPr>
              <a:t> моделей </a:t>
            </a:r>
            <a:r>
              <a:rPr lang="ru-RU" sz="2300" dirty="0" err="1">
                <a:solidFill>
                  <a:schemeClr val="tx1"/>
                </a:solidFill>
              </a:rPr>
              <a:t>атомів</a:t>
            </a:r>
            <a:r>
              <a:rPr lang="ru-RU" sz="2300" dirty="0">
                <a:solidFill>
                  <a:schemeClr val="tx1"/>
                </a:solidFill>
              </a:rPr>
              <a:t> стало </a:t>
            </a:r>
            <a:r>
              <a:rPr lang="ru-RU" sz="2300" dirty="0" err="1">
                <a:solidFill>
                  <a:schemeClr val="tx1"/>
                </a:solidFill>
              </a:rPr>
              <a:t>можливим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лише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після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відкриття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періодичного</a:t>
            </a:r>
            <a:r>
              <a:rPr lang="ru-RU" sz="2300" dirty="0">
                <a:solidFill>
                  <a:schemeClr val="tx1"/>
                </a:solidFill>
              </a:rPr>
              <a:t> закону і </a:t>
            </a:r>
            <a:r>
              <a:rPr lang="ru-RU" sz="2300" dirty="0" err="1">
                <a:solidFill>
                  <a:schemeClr val="tx1"/>
                </a:solidFill>
              </a:rPr>
              <a:t>створення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періодичної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системи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елементів</a:t>
            </a:r>
            <a:r>
              <a:rPr lang="ru-RU" sz="2300" dirty="0">
                <a:solidFill>
                  <a:schemeClr val="tx1"/>
                </a:solidFill>
              </a:rPr>
              <a:t>. У свою </a:t>
            </a:r>
            <a:r>
              <a:rPr lang="ru-RU" sz="2300" dirty="0" err="1">
                <a:solidFill>
                  <a:schemeClr val="tx1"/>
                </a:solidFill>
              </a:rPr>
              <a:t>чергу</a:t>
            </a:r>
            <a:r>
              <a:rPr lang="ru-RU" sz="2300" dirty="0">
                <a:solidFill>
                  <a:schemeClr val="tx1"/>
                </a:solidFill>
              </a:rPr>
              <a:t>, </a:t>
            </a:r>
            <a:r>
              <a:rPr lang="ru-RU" sz="2300" dirty="0" err="1">
                <a:solidFill>
                  <a:schemeClr val="tx1"/>
                </a:solidFill>
              </a:rPr>
              <a:t>знання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будови</a:t>
            </a:r>
            <a:r>
              <a:rPr lang="ru-RU" sz="2300" dirty="0">
                <a:solidFill>
                  <a:schemeClr val="tx1"/>
                </a:solidFill>
              </a:rPr>
              <a:t> атома дало </a:t>
            </a:r>
            <a:r>
              <a:rPr lang="ru-RU" sz="2300" dirty="0" err="1">
                <a:solidFill>
                  <a:schemeClr val="tx1"/>
                </a:solidFill>
              </a:rPr>
              <a:t>змогу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глибше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зрозуміти</a:t>
            </a:r>
            <a:r>
              <a:rPr lang="ru-RU" sz="2300" dirty="0">
                <a:solidFill>
                  <a:schemeClr val="tx1"/>
                </a:solidFill>
              </a:rPr>
              <a:t> суть </a:t>
            </a:r>
            <a:r>
              <a:rPr lang="ru-RU" sz="2300" dirty="0" err="1">
                <a:solidFill>
                  <a:schemeClr val="tx1"/>
                </a:solidFill>
              </a:rPr>
              <a:t>періодичного</a:t>
            </a:r>
            <a:r>
              <a:rPr lang="ru-RU" sz="2300" dirty="0">
                <a:solidFill>
                  <a:schemeClr val="tx1"/>
                </a:solidFill>
              </a:rPr>
              <a:t> закону і </a:t>
            </a:r>
            <a:r>
              <a:rPr lang="ru-RU" sz="2300" dirty="0" err="1">
                <a:solidFill>
                  <a:schemeClr val="tx1"/>
                </a:solidFill>
              </a:rPr>
              <a:t>періодичної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системи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елементів</a:t>
            </a:r>
            <a:r>
              <a:rPr lang="ru-RU" sz="2300" dirty="0">
                <a:solidFill>
                  <a:schemeClr val="tx1"/>
                </a:solidFill>
              </a:rPr>
              <a:t>, </a:t>
            </a:r>
            <a:r>
              <a:rPr lang="ru-RU" sz="2300" dirty="0" err="1">
                <a:solidFill>
                  <a:schemeClr val="tx1"/>
                </a:solidFill>
              </a:rPr>
              <a:t>пояснити</a:t>
            </a:r>
            <a:r>
              <a:rPr lang="ru-RU" sz="2300" dirty="0">
                <a:solidFill>
                  <a:schemeClr val="tx1"/>
                </a:solidFill>
              </a:rPr>
              <a:t> причину </a:t>
            </a:r>
            <a:r>
              <a:rPr lang="ru-RU" sz="2300" dirty="0" err="1">
                <a:solidFill>
                  <a:schemeClr val="tx1"/>
                </a:solidFill>
              </a:rPr>
              <a:t>періодичності</a:t>
            </a:r>
            <a:r>
              <a:rPr lang="ru-RU" sz="2300" dirty="0">
                <a:solidFill>
                  <a:schemeClr val="tx1"/>
                </a:solidFill>
              </a:rPr>
              <a:t> у </a:t>
            </a:r>
            <a:r>
              <a:rPr lang="ru-RU" sz="2300" dirty="0" err="1">
                <a:solidFill>
                  <a:schemeClr val="tx1"/>
                </a:solidFill>
              </a:rPr>
              <a:t>зміні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властивостей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хімічних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елементів</a:t>
            </a:r>
            <a:r>
              <a:rPr lang="ru-RU" sz="2300" dirty="0">
                <a:solidFill>
                  <a:schemeClr val="tx1"/>
                </a:solidFill>
              </a:rPr>
              <a:t>.</a:t>
            </a:r>
            <a:br>
              <a:rPr lang="ru-RU" sz="2300" dirty="0">
                <a:solidFill>
                  <a:schemeClr val="tx1"/>
                </a:solidFill>
              </a:rPr>
            </a:br>
            <a:r>
              <a:rPr lang="ru-RU" sz="2300" dirty="0" err="1">
                <a:solidFill>
                  <a:schemeClr val="tx1"/>
                </a:solidFill>
              </a:rPr>
              <a:t>Світоглядне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значення</a:t>
            </a:r>
            <a:r>
              <a:rPr lang="ru-RU" sz="2300" dirty="0" smtClean="0">
                <a:solidFill>
                  <a:schemeClr val="tx1"/>
                </a:solidFill>
              </a:rPr>
              <a:t>.</a:t>
            </a:r>
            <a:br>
              <a:rPr lang="ru-RU" sz="2300" dirty="0" smtClean="0">
                <a:solidFill>
                  <a:schemeClr val="tx1"/>
                </a:solidFill>
              </a:rPr>
            </a:br>
            <a:r>
              <a:rPr lang="ru-RU" sz="2300" dirty="0" smtClean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Крім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наукового</a:t>
            </a:r>
            <a:r>
              <a:rPr lang="ru-RU" sz="2300" dirty="0">
                <a:solidFill>
                  <a:schemeClr val="tx1"/>
                </a:solidFill>
              </a:rPr>
              <a:t>, </a:t>
            </a:r>
            <a:r>
              <a:rPr lang="ru-RU" sz="2300" dirty="0" err="1">
                <a:solidFill>
                  <a:schemeClr val="tx1"/>
                </a:solidFill>
              </a:rPr>
              <a:t>періодичний</a:t>
            </a:r>
            <a:r>
              <a:rPr lang="ru-RU" sz="2300" dirty="0">
                <a:solidFill>
                  <a:schemeClr val="tx1"/>
                </a:solidFill>
              </a:rPr>
              <a:t> закон і </a:t>
            </a:r>
            <a:r>
              <a:rPr lang="ru-RU" sz="2300" dirty="0" err="1">
                <a:solidFill>
                  <a:schemeClr val="tx1"/>
                </a:solidFill>
              </a:rPr>
              <a:t>періодична</a:t>
            </a:r>
            <a:r>
              <a:rPr lang="ru-RU" sz="2300" dirty="0">
                <a:solidFill>
                  <a:schemeClr val="tx1"/>
                </a:solidFill>
              </a:rPr>
              <a:t> система </a:t>
            </a:r>
            <a:r>
              <a:rPr lang="ru-RU" sz="2300" dirty="0" err="1">
                <a:solidFill>
                  <a:schemeClr val="tx1"/>
                </a:solidFill>
              </a:rPr>
              <a:t>елементів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мають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суттєве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світоглядне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значення</a:t>
            </a:r>
            <a:r>
              <a:rPr lang="ru-RU" sz="2300" dirty="0">
                <a:solidFill>
                  <a:schemeClr val="tx1"/>
                </a:solidFill>
              </a:rPr>
              <a:t>. Вони </a:t>
            </a:r>
            <a:r>
              <a:rPr lang="ru-RU" sz="2300" dirty="0" err="1">
                <a:solidFill>
                  <a:schemeClr val="tx1"/>
                </a:solidFill>
              </a:rPr>
              <a:t>показують</a:t>
            </a:r>
            <a:r>
              <a:rPr lang="ru-RU" sz="2300" dirty="0">
                <a:solidFill>
                  <a:schemeClr val="tx1"/>
                </a:solidFill>
              </a:rPr>
              <a:t>, </a:t>
            </a:r>
            <a:r>
              <a:rPr lang="ru-RU" sz="2300" dirty="0" err="1">
                <a:solidFill>
                  <a:schemeClr val="tx1"/>
                </a:solidFill>
              </a:rPr>
              <a:t>що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всі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елементи</a:t>
            </a:r>
            <a:r>
              <a:rPr lang="ru-RU" sz="2300" dirty="0">
                <a:solidFill>
                  <a:schemeClr val="tx1"/>
                </a:solidFill>
              </a:rPr>
              <a:t> як </a:t>
            </a:r>
            <a:r>
              <a:rPr lang="ru-RU" sz="2300" dirty="0" err="1">
                <a:solidFill>
                  <a:schemeClr val="tx1"/>
                </a:solidFill>
              </a:rPr>
              <a:t>подібні</a:t>
            </a:r>
            <a:r>
              <a:rPr lang="ru-RU" sz="2300" dirty="0">
                <a:solidFill>
                  <a:schemeClr val="tx1"/>
                </a:solidFill>
              </a:rPr>
              <a:t>, так і </a:t>
            </a:r>
            <a:r>
              <a:rPr lang="ru-RU" sz="2300" dirty="0" err="1">
                <a:solidFill>
                  <a:schemeClr val="tx1"/>
                </a:solidFill>
              </a:rPr>
              <a:t>відмінні</a:t>
            </a:r>
            <a:r>
              <a:rPr lang="ru-RU" sz="2300" dirty="0">
                <a:solidFill>
                  <a:schemeClr val="tx1"/>
                </a:solidFill>
              </a:rPr>
              <a:t> за </a:t>
            </a:r>
            <a:r>
              <a:rPr lang="ru-RU" sz="2300" dirty="0" err="1">
                <a:solidFill>
                  <a:schemeClr val="tx1"/>
                </a:solidFill>
              </a:rPr>
              <a:t>властивостями</a:t>
            </a:r>
            <a:r>
              <a:rPr lang="ru-RU" sz="2300" dirty="0">
                <a:solidFill>
                  <a:schemeClr val="tx1"/>
                </a:solidFill>
              </a:rPr>
              <a:t>, </a:t>
            </a:r>
            <a:r>
              <a:rPr lang="ru-RU" sz="2300" dirty="0" err="1">
                <a:solidFill>
                  <a:schemeClr val="tx1"/>
                </a:solidFill>
              </a:rPr>
              <a:t>містяться</a:t>
            </a:r>
            <a:r>
              <a:rPr lang="ru-RU" sz="2300" dirty="0">
                <a:solidFill>
                  <a:schemeClr val="tx1"/>
                </a:solidFill>
              </a:rPr>
              <a:t> в </a:t>
            </a:r>
            <a:r>
              <a:rPr lang="ru-RU" sz="2300" dirty="0" err="1">
                <a:solidFill>
                  <a:schemeClr val="tx1"/>
                </a:solidFill>
              </a:rPr>
              <a:t>єдиній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системі</a:t>
            </a:r>
            <a:r>
              <a:rPr lang="ru-RU" sz="2300" dirty="0">
                <a:solidFill>
                  <a:schemeClr val="tx1"/>
                </a:solidFill>
              </a:rPr>
              <a:t>, де </a:t>
            </a:r>
            <a:r>
              <a:rPr lang="ru-RU" sz="2300" dirty="0" err="1">
                <a:solidFill>
                  <a:schemeClr val="tx1"/>
                </a:solidFill>
              </a:rPr>
              <a:t>їх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властивості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змінюються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закономірно</a:t>
            </a:r>
            <a:r>
              <a:rPr lang="ru-RU" sz="2300" dirty="0">
                <a:solidFill>
                  <a:schemeClr val="tx1"/>
                </a:solidFill>
              </a:rPr>
              <a:t>, шляхом переходу </a:t>
            </a:r>
            <a:r>
              <a:rPr lang="ru-RU" sz="2300" dirty="0" err="1">
                <a:solidFill>
                  <a:schemeClr val="tx1"/>
                </a:solidFill>
              </a:rPr>
              <a:t>кількісних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змін</a:t>
            </a:r>
            <a:r>
              <a:rPr lang="ru-RU" sz="2300" dirty="0">
                <a:solidFill>
                  <a:schemeClr val="tx1"/>
                </a:solidFill>
              </a:rPr>
              <a:t> (заряд ядра) у </a:t>
            </a:r>
            <a:r>
              <a:rPr lang="ru-RU" sz="2300" dirty="0" err="1">
                <a:solidFill>
                  <a:schemeClr val="tx1"/>
                </a:solidFill>
              </a:rPr>
              <a:t>якісні</a:t>
            </a:r>
            <a:r>
              <a:rPr lang="ru-RU" sz="2300" dirty="0">
                <a:solidFill>
                  <a:schemeClr val="tx1"/>
                </a:solidFill>
              </a:rPr>
              <a:t> (</a:t>
            </a:r>
            <a:r>
              <a:rPr lang="ru-RU" sz="2300" dirty="0" err="1">
                <a:solidFill>
                  <a:schemeClr val="tx1"/>
                </a:solidFill>
              </a:rPr>
              <a:t>властивості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елементів</a:t>
            </a:r>
            <a:r>
              <a:rPr lang="ru-RU" sz="2300" dirty="0">
                <a:solidFill>
                  <a:schemeClr val="tx1"/>
                </a:solidFill>
              </a:rPr>
              <a:t>). </a:t>
            </a:r>
            <a:r>
              <a:rPr lang="ru-RU" sz="2300" dirty="0" err="1">
                <a:solidFill>
                  <a:schemeClr val="tx1"/>
                </a:solidFill>
              </a:rPr>
              <a:t>Властивості</a:t>
            </a:r>
            <a:r>
              <a:rPr lang="ru-RU" sz="2300" dirty="0">
                <a:solidFill>
                  <a:schemeClr val="tx1"/>
                </a:solidFill>
              </a:rPr>
              <a:t> будь-</a:t>
            </a:r>
            <a:r>
              <a:rPr lang="ru-RU" sz="2300" dirty="0" err="1">
                <a:solidFill>
                  <a:schemeClr val="tx1"/>
                </a:solidFill>
              </a:rPr>
              <a:t>якого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елемента</a:t>
            </a:r>
            <a:r>
              <a:rPr lang="ru-RU" sz="2300" dirty="0">
                <a:solidFill>
                  <a:schemeClr val="tx1"/>
                </a:solidFill>
              </a:rPr>
              <a:t> в </a:t>
            </a:r>
            <a:r>
              <a:rPr lang="ru-RU" sz="2300" dirty="0" err="1">
                <a:solidFill>
                  <a:schemeClr val="tx1"/>
                </a:solidFill>
              </a:rPr>
              <a:t>періодичній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системі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виявляються</a:t>
            </a:r>
            <a:r>
              <a:rPr lang="ru-RU" sz="2300" dirty="0">
                <a:solidFill>
                  <a:schemeClr val="tx1"/>
                </a:solidFill>
              </a:rPr>
              <a:t> у </a:t>
            </a:r>
            <a:r>
              <a:rPr lang="ru-RU" sz="2300" dirty="0" err="1">
                <a:solidFill>
                  <a:schemeClr val="tx1"/>
                </a:solidFill>
              </a:rPr>
              <a:t>зв'язку</a:t>
            </a:r>
            <a:r>
              <a:rPr lang="ru-RU" sz="2300" dirty="0">
                <a:solidFill>
                  <a:schemeClr val="tx1"/>
                </a:solidFill>
              </a:rPr>
              <a:t> з </a:t>
            </a:r>
            <a:r>
              <a:rPr lang="ru-RU" sz="2300" dirty="0" err="1">
                <a:solidFill>
                  <a:schemeClr val="tx1"/>
                </a:solidFill>
              </a:rPr>
              <a:t>іншими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елементами</a:t>
            </a:r>
            <a:r>
              <a:rPr lang="ru-RU" sz="23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044938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16632"/>
            <a:ext cx="8568952" cy="633670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300" dirty="0" err="1">
                <a:solidFill>
                  <a:schemeClr val="tx1"/>
                </a:solidFill>
              </a:rPr>
              <a:t>Отже</a:t>
            </a:r>
            <a:r>
              <a:rPr lang="ru-RU" sz="2300" dirty="0">
                <a:solidFill>
                  <a:schemeClr val="tx1"/>
                </a:solidFill>
              </a:rPr>
              <a:t>, </a:t>
            </a:r>
            <a:r>
              <a:rPr lang="ru-RU" sz="2300" dirty="0" err="1">
                <a:solidFill>
                  <a:schemeClr val="tx1"/>
                </a:solidFill>
              </a:rPr>
              <a:t>періодична</a:t>
            </a:r>
            <a:r>
              <a:rPr lang="ru-RU" sz="2300" dirty="0">
                <a:solidFill>
                  <a:schemeClr val="tx1"/>
                </a:solidFill>
              </a:rPr>
              <a:t> система </a:t>
            </a:r>
            <a:r>
              <a:rPr lang="ru-RU" sz="2300" dirty="0" err="1">
                <a:solidFill>
                  <a:schemeClr val="tx1"/>
                </a:solidFill>
              </a:rPr>
              <a:t>елементів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переконливо</a:t>
            </a:r>
            <a:r>
              <a:rPr lang="ru-RU" sz="2300" dirty="0">
                <a:solidFill>
                  <a:schemeClr val="tx1"/>
                </a:solidFill>
              </a:rPr>
              <a:t> доводить, </a:t>
            </a:r>
            <a:r>
              <a:rPr lang="ru-RU" sz="2300" dirty="0" err="1">
                <a:solidFill>
                  <a:schemeClr val="tx1"/>
                </a:solidFill>
              </a:rPr>
              <a:t>що</a:t>
            </a:r>
            <a:r>
              <a:rPr lang="ru-RU" sz="2300" dirty="0">
                <a:solidFill>
                  <a:schemeClr val="tx1"/>
                </a:solidFill>
              </a:rPr>
              <a:t> природа не є </a:t>
            </a:r>
            <a:r>
              <a:rPr lang="ru-RU" sz="2300" dirty="0" err="1">
                <a:solidFill>
                  <a:schemeClr val="tx1"/>
                </a:solidFill>
              </a:rPr>
              <a:t>скупченням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речовин</a:t>
            </a:r>
            <a:r>
              <a:rPr lang="ru-RU" sz="2300" dirty="0">
                <a:solidFill>
                  <a:schemeClr val="tx1"/>
                </a:solidFill>
              </a:rPr>
              <a:t>, </a:t>
            </a:r>
            <a:r>
              <a:rPr lang="ru-RU" sz="2300" dirty="0" err="1">
                <a:solidFill>
                  <a:schemeClr val="tx1"/>
                </a:solidFill>
              </a:rPr>
              <a:t>ізольованих</a:t>
            </a:r>
            <a:r>
              <a:rPr lang="ru-RU" sz="2300" dirty="0">
                <a:solidFill>
                  <a:schemeClr val="tx1"/>
                </a:solidFill>
              </a:rPr>
              <a:t> одна </a:t>
            </a:r>
            <a:r>
              <a:rPr lang="ru-RU" sz="2300" dirty="0" err="1">
                <a:solidFill>
                  <a:schemeClr val="tx1"/>
                </a:solidFill>
              </a:rPr>
              <a:t>від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одної</a:t>
            </a:r>
            <a:r>
              <a:rPr lang="ru-RU" sz="2300" dirty="0">
                <a:solidFill>
                  <a:schemeClr val="tx1"/>
                </a:solidFill>
              </a:rPr>
              <a:t> і не </a:t>
            </a:r>
            <a:r>
              <a:rPr lang="ru-RU" sz="2300" dirty="0" err="1">
                <a:solidFill>
                  <a:schemeClr val="tx1"/>
                </a:solidFill>
              </a:rPr>
              <a:t>зв'язаних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між</a:t>
            </a:r>
            <a:r>
              <a:rPr lang="ru-RU" sz="2300" dirty="0">
                <a:solidFill>
                  <a:schemeClr val="tx1"/>
                </a:solidFill>
              </a:rPr>
              <a:t> собою. Вона ясно </a:t>
            </a:r>
            <a:r>
              <a:rPr lang="ru-RU" sz="2300" dirty="0" err="1">
                <a:solidFill>
                  <a:schemeClr val="tx1"/>
                </a:solidFill>
              </a:rPr>
              <a:t>показує</a:t>
            </a:r>
            <a:r>
              <a:rPr lang="ru-RU" sz="2300" dirty="0">
                <a:solidFill>
                  <a:schemeClr val="tx1"/>
                </a:solidFill>
              </a:rPr>
              <a:t>, </a:t>
            </a:r>
            <a:r>
              <a:rPr lang="ru-RU" sz="2300" dirty="0" err="1">
                <a:solidFill>
                  <a:schemeClr val="tx1"/>
                </a:solidFill>
              </a:rPr>
              <a:t>що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існує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спорідненість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між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усіма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хімічними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елементами</a:t>
            </a:r>
            <a:r>
              <a:rPr lang="ru-RU" sz="2300" dirty="0">
                <a:solidFill>
                  <a:schemeClr val="tx1"/>
                </a:solidFill>
              </a:rPr>
              <a:t>, </a:t>
            </a:r>
            <a:r>
              <a:rPr lang="ru-RU" sz="2300" dirty="0" err="1">
                <a:solidFill>
                  <a:schemeClr val="tx1"/>
                </a:solidFill>
              </a:rPr>
              <a:t>що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розвиток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має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місце</a:t>
            </a:r>
            <a:r>
              <a:rPr lang="ru-RU" sz="2300" dirty="0">
                <a:solidFill>
                  <a:schemeClr val="tx1"/>
                </a:solidFill>
              </a:rPr>
              <a:t> не </a:t>
            </a:r>
            <a:r>
              <a:rPr lang="ru-RU" sz="2300" dirty="0" err="1">
                <a:solidFill>
                  <a:schemeClr val="tx1"/>
                </a:solidFill>
              </a:rPr>
              <a:t>лише</a:t>
            </a:r>
            <a:r>
              <a:rPr lang="ru-RU" sz="2300" dirty="0">
                <a:solidFill>
                  <a:schemeClr val="tx1"/>
                </a:solidFill>
              </a:rPr>
              <a:t> у </a:t>
            </a:r>
            <a:r>
              <a:rPr lang="ru-RU" sz="2300" dirty="0" err="1">
                <a:solidFill>
                  <a:schemeClr val="tx1"/>
                </a:solidFill>
              </a:rPr>
              <a:t>світі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тварин</a:t>
            </a:r>
            <a:r>
              <a:rPr lang="ru-RU" sz="2300" dirty="0">
                <a:solidFill>
                  <a:schemeClr val="tx1"/>
                </a:solidFill>
              </a:rPr>
              <a:t> і </a:t>
            </a:r>
            <a:r>
              <a:rPr lang="ru-RU" sz="2300" dirty="0" err="1">
                <a:solidFill>
                  <a:schemeClr val="tx1"/>
                </a:solidFill>
              </a:rPr>
              <a:t>рослин</a:t>
            </a:r>
            <a:r>
              <a:rPr lang="ru-RU" sz="2300" dirty="0">
                <a:solidFill>
                  <a:schemeClr val="tx1"/>
                </a:solidFill>
              </a:rPr>
              <a:t>, </a:t>
            </a:r>
            <a:r>
              <a:rPr lang="ru-RU" sz="2300" dirty="0" err="1">
                <a:solidFill>
                  <a:schemeClr val="tx1"/>
                </a:solidFill>
              </a:rPr>
              <a:t>айв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неорганічній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природі</a:t>
            </a:r>
            <a:r>
              <a:rPr lang="ru-RU" sz="2300" dirty="0">
                <a:solidFill>
                  <a:schemeClr val="tx1"/>
                </a:solidFill>
              </a:rPr>
              <a:t>.</a:t>
            </a:r>
          </a:p>
          <a:p>
            <a:pPr marL="45720" indent="0">
              <a:buNone/>
            </a:pPr>
            <a:r>
              <a:rPr lang="ru-RU" sz="2300" dirty="0" err="1">
                <a:solidFill>
                  <a:schemeClr val="tx1"/>
                </a:solidFill>
              </a:rPr>
              <a:t>Періодичний</a:t>
            </a:r>
            <a:r>
              <a:rPr lang="ru-RU" sz="2300" dirty="0">
                <a:solidFill>
                  <a:schemeClr val="tx1"/>
                </a:solidFill>
              </a:rPr>
              <a:t> закон — </a:t>
            </a:r>
            <a:r>
              <a:rPr lang="ru-RU" sz="2300" dirty="0" err="1">
                <a:solidFill>
                  <a:schemeClr val="tx1"/>
                </a:solidFill>
              </a:rPr>
              <a:t>провідна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зірка</a:t>
            </a:r>
            <a:r>
              <a:rPr lang="ru-RU" sz="2300" dirty="0">
                <a:solidFill>
                  <a:schemeClr val="tx1"/>
                </a:solidFill>
              </a:rPr>
              <a:t> для </a:t>
            </a:r>
            <a:r>
              <a:rPr lang="ru-RU" sz="2300" dirty="0" err="1">
                <a:solidFill>
                  <a:schemeClr val="tx1"/>
                </a:solidFill>
              </a:rPr>
              <a:t>нових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відкриттів</a:t>
            </a:r>
            <a:r>
              <a:rPr lang="ru-RU" sz="2300" dirty="0">
                <a:solidFill>
                  <a:schemeClr val="tx1"/>
                </a:solidFill>
              </a:rPr>
              <a:t> і в </a:t>
            </a:r>
            <a:r>
              <a:rPr lang="ru-RU" sz="2300" dirty="0" err="1">
                <a:solidFill>
                  <a:schemeClr val="tx1"/>
                </a:solidFill>
              </a:rPr>
              <a:t>хімії</a:t>
            </a:r>
            <a:r>
              <a:rPr lang="ru-RU" sz="2300" dirty="0">
                <a:solidFill>
                  <a:schemeClr val="tx1"/>
                </a:solidFill>
              </a:rPr>
              <a:t>, і в </a:t>
            </a:r>
            <a:r>
              <a:rPr lang="ru-RU" sz="2300" dirty="0" err="1">
                <a:solidFill>
                  <a:schemeClr val="tx1"/>
                </a:solidFill>
              </a:rPr>
              <a:t>фізиці</a:t>
            </a:r>
            <a:r>
              <a:rPr lang="ru-RU" sz="2300" dirty="0">
                <a:solidFill>
                  <a:schemeClr val="tx1"/>
                </a:solidFill>
              </a:rPr>
              <a:t>, для </a:t>
            </a:r>
            <a:r>
              <a:rPr lang="ru-RU" sz="2300" dirty="0" err="1">
                <a:solidFill>
                  <a:schemeClr val="tx1"/>
                </a:solidFill>
              </a:rPr>
              <a:t>пошуку</a:t>
            </a:r>
            <a:r>
              <a:rPr lang="ru-RU" sz="2300" dirty="0">
                <a:solidFill>
                  <a:schemeClr val="tx1"/>
                </a:solidFill>
              </a:rPr>
              <a:t> і </a:t>
            </a:r>
            <a:r>
              <a:rPr lang="ru-RU" sz="2300" dirty="0" err="1">
                <a:solidFill>
                  <a:schemeClr val="tx1"/>
                </a:solidFill>
              </a:rPr>
              <a:t>добування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нових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хімічних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елементів</a:t>
            </a:r>
            <a:r>
              <a:rPr lang="ru-RU" sz="2300" dirty="0">
                <a:solidFill>
                  <a:schemeClr val="tx1"/>
                </a:solidFill>
              </a:rPr>
              <a:t>, для </a:t>
            </a:r>
            <a:r>
              <a:rPr lang="ru-RU" sz="2300" dirty="0" err="1">
                <a:solidFill>
                  <a:schemeClr val="tx1"/>
                </a:solidFill>
              </a:rPr>
              <a:t>створення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речовин</a:t>
            </a:r>
            <a:r>
              <a:rPr lang="ru-RU" sz="2300" dirty="0">
                <a:solidFill>
                  <a:schemeClr val="tx1"/>
                </a:solidFill>
              </a:rPr>
              <a:t> і </a:t>
            </a:r>
            <a:r>
              <a:rPr lang="ru-RU" sz="2300" dirty="0" err="1">
                <a:solidFill>
                  <a:schemeClr val="tx1"/>
                </a:solidFill>
              </a:rPr>
              <a:t>матеріалів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із</a:t>
            </a:r>
            <a:r>
              <a:rPr lang="ru-RU" sz="2300" dirty="0">
                <a:solidFill>
                  <a:schemeClr val="tx1"/>
                </a:solidFill>
              </a:rPr>
              <a:t> наперед </a:t>
            </a:r>
            <a:r>
              <a:rPr lang="ru-RU" sz="2300" dirty="0" err="1">
                <a:solidFill>
                  <a:schemeClr val="tx1"/>
                </a:solidFill>
              </a:rPr>
              <a:t>заданими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властивостями</a:t>
            </a:r>
            <a:r>
              <a:rPr lang="ru-RU" sz="2300" dirty="0">
                <a:solidFill>
                  <a:schemeClr val="tx1"/>
                </a:solidFill>
              </a:rPr>
              <a:t>. </a:t>
            </a:r>
            <a:r>
              <a:rPr lang="ru-RU" sz="2300" dirty="0" err="1">
                <a:solidFill>
                  <a:schemeClr val="tx1"/>
                </a:solidFill>
              </a:rPr>
              <a:t>Він</a:t>
            </a:r>
            <a:r>
              <a:rPr lang="ru-RU" sz="2300" dirty="0">
                <a:solidFill>
                  <a:schemeClr val="tx1"/>
                </a:solidFill>
              </a:rPr>
              <a:t> є </a:t>
            </a:r>
            <a:r>
              <a:rPr lang="ru-RU" sz="2300" dirty="0" err="1">
                <a:solidFill>
                  <a:schemeClr val="tx1"/>
                </a:solidFill>
              </a:rPr>
              <a:t>тією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науковою</a:t>
            </a:r>
            <a:r>
              <a:rPr lang="ru-RU" sz="2300" dirty="0">
                <a:solidFill>
                  <a:schemeClr val="tx1"/>
                </a:solidFill>
              </a:rPr>
              <a:t> основою, яка </a:t>
            </a:r>
            <a:r>
              <a:rPr lang="ru-RU" sz="2300" dirty="0" err="1">
                <a:solidFill>
                  <a:schemeClr val="tx1"/>
                </a:solidFill>
              </a:rPr>
              <a:t>зумовлює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подальший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розвиток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сучасної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хімії</a:t>
            </a:r>
            <a:r>
              <a:rPr lang="ru-RU" sz="2300" dirty="0">
                <a:solidFill>
                  <a:schemeClr val="tx1"/>
                </a:solidFill>
              </a:rPr>
              <a:t>, </a:t>
            </a:r>
            <a:r>
              <a:rPr lang="ru-RU" sz="2300" dirty="0" err="1">
                <a:solidFill>
                  <a:schemeClr val="tx1"/>
                </a:solidFill>
              </a:rPr>
              <a:t>теорії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будови</a:t>
            </a:r>
            <a:r>
              <a:rPr lang="ru-RU" sz="2300" dirty="0">
                <a:solidFill>
                  <a:schemeClr val="tx1"/>
                </a:solidFill>
              </a:rPr>
              <a:t> атома, </a:t>
            </a:r>
            <a:r>
              <a:rPr lang="ru-RU" sz="2300" dirty="0" err="1">
                <a:solidFill>
                  <a:schemeClr val="tx1"/>
                </a:solidFill>
              </a:rPr>
              <a:t>ядерної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фізики</a:t>
            </a:r>
            <a:r>
              <a:rPr lang="ru-RU" sz="2300" dirty="0">
                <a:solidFill>
                  <a:schemeClr val="tx1"/>
                </a:solidFill>
              </a:rPr>
              <a:t> та </a:t>
            </a:r>
            <a:r>
              <a:rPr lang="ru-RU" sz="2300" dirty="0" err="1">
                <a:solidFill>
                  <a:schemeClr val="tx1"/>
                </a:solidFill>
              </a:rPr>
              <a:t>багатьох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інших</a:t>
            </a:r>
            <a:r>
              <a:rPr lang="ru-RU" sz="2300" dirty="0">
                <a:solidFill>
                  <a:schemeClr val="tx1"/>
                </a:solidFill>
              </a:rPr>
              <a:t> наук. Ось </a:t>
            </a:r>
            <a:r>
              <a:rPr lang="ru-RU" sz="2300" dirty="0" err="1">
                <a:solidFill>
                  <a:schemeClr val="tx1"/>
                </a:solidFill>
              </a:rPr>
              <a:t>чому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добутий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групою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американських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учених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під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керівництвом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Глена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Сіборга</a:t>
            </a:r>
            <a:r>
              <a:rPr lang="ru-RU" sz="2300" dirty="0">
                <a:solidFill>
                  <a:schemeClr val="tx1"/>
                </a:solidFill>
              </a:rPr>
              <a:t> у 1955 р. </a:t>
            </a:r>
            <a:r>
              <a:rPr lang="ru-RU" sz="2300" dirty="0" err="1">
                <a:solidFill>
                  <a:schemeClr val="tx1"/>
                </a:solidFill>
              </a:rPr>
              <a:t>хімічний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елемент</a:t>
            </a:r>
            <a:r>
              <a:rPr lang="ru-RU" sz="2300" dirty="0">
                <a:solidFill>
                  <a:schemeClr val="tx1"/>
                </a:solidFill>
              </a:rPr>
              <a:t> № 101 </a:t>
            </a:r>
            <a:r>
              <a:rPr lang="ru-RU" sz="2300" dirty="0" err="1">
                <a:solidFill>
                  <a:schemeClr val="tx1"/>
                </a:solidFill>
              </a:rPr>
              <a:t>був</a:t>
            </a:r>
            <a:r>
              <a:rPr lang="ru-RU" sz="2300" dirty="0">
                <a:solidFill>
                  <a:schemeClr val="tx1"/>
                </a:solidFill>
              </a:rPr>
              <a:t> названий ними </a:t>
            </a:r>
            <a:r>
              <a:rPr lang="ru-RU" sz="2300" dirty="0" err="1">
                <a:solidFill>
                  <a:schemeClr val="tx1"/>
                </a:solidFill>
              </a:rPr>
              <a:t>Менделевієм</a:t>
            </a:r>
            <a:r>
              <a:rPr lang="ru-RU" sz="2300" dirty="0">
                <a:solidFill>
                  <a:schemeClr val="tx1"/>
                </a:solidFill>
              </a:rPr>
              <a:t> на честь великого </a:t>
            </a:r>
            <a:r>
              <a:rPr lang="ru-RU" sz="2300" dirty="0" err="1">
                <a:solidFill>
                  <a:schemeClr val="tx1"/>
                </a:solidFill>
              </a:rPr>
              <a:t>російського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вченого</a:t>
            </a:r>
            <a:r>
              <a:rPr lang="ru-RU" sz="23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36988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188640"/>
            <a:ext cx="8784976" cy="6192688"/>
          </a:xfrm>
        </p:spPr>
        <p:txBody>
          <a:bodyPr/>
          <a:lstStyle/>
          <a:p>
            <a:pPr marL="45720" indent="0">
              <a:buNone/>
            </a:pPr>
            <a:r>
              <a:rPr lang="uk-UA" dirty="0" smtClean="0"/>
              <a:t>                          </a:t>
            </a:r>
            <a:r>
              <a:rPr lang="uk-UA" sz="2400" i="1" u="sng" dirty="0" smtClean="0">
                <a:solidFill>
                  <a:schemeClr val="tx1"/>
                </a:solidFill>
              </a:rPr>
              <a:t>Цитати Д.І.Менделєєва</a:t>
            </a:r>
            <a:br>
              <a:rPr lang="uk-UA" sz="2400" i="1" u="sng" dirty="0" smtClean="0">
                <a:solidFill>
                  <a:schemeClr val="tx1"/>
                </a:solidFill>
              </a:rPr>
            </a:br>
            <a:r>
              <a:rPr lang="uk-UA" sz="2400" i="1" dirty="0" smtClean="0">
                <a:solidFill>
                  <a:schemeClr val="tx1"/>
                </a:solidFill>
              </a:rPr>
              <a:t>«</a:t>
            </a:r>
            <a:r>
              <a:rPr lang="ru-RU" sz="2400" i="1" dirty="0" smtClean="0">
                <a:solidFill>
                  <a:schemeClr val="tx1"/>
                </a:solidFill>
              </a:rPr>
              <a:t>Вся </a:t>
            </a:r>
            <a:r>
              <a:rPr lang="ru-RU" sz="2400" i="1" dirty="0" err="1">
                <a:solidFill>
                  <a:schemeClr val="tx1"/>
                </a:solidFill>
              </a:rPr>
              <a:t>гордість</a:t>
            </a:r>
            <a:r>
              <a:rPr lang="ru-RU" sz="2400" i="1" dirty="0">
                <a:solidFill>
                  <a:schemeClr val="tx1"/>
                </a:solidFill>
              </a:rPr>
              <a:t> учителя в </a:t>
            </a:r>
            <a:r>
              <a:rPr lang="ru-RU" sz="2400" i="1" dirty="0" err="1">
                <a:solidFill>
                  <a:schemeClr val="tx1"/>
                </a:solidFill>
              </a:rPr>
              <a:t>учнях</a:t>
            </a:r>
            <a:r>
              <a:rPr lang="ru-RU" sz="2400" i="1" dirty="0">
                <a:solidFill>
                  <a:schemeClr val="tx1"/>
                </a:solidFill>
              </a:rPr>
              <a:t>, в </a:t>
            </a:r>
            <a:r>
              <a:rPr lang="ru-RU" sz="2400" i="1" dirty="0" err="1">
                <a:solidFill>
                  <a:schemeClr val="tx1"/>
                </a:solidFill>
              </a:rPr>
              <a:t>рості</a:t>
            </a:r>
            <a:r>
              <a:rPr lang="ru-RU" sz="2400" i="1" dirty="0">
                <a:solidFill>
                  <a:schemeClr val="tx1"/>
                </a:solidFill>
              </a:rPr>
              <a:t> </a:t>
            </a:r>
            <a:r>
              <a:rPr lang="ru-RU" sz="2400" i="1" dirty="0" err="1">
                <a:solidFill>
                  <a:schemeClr val="tx1"/>
                </a:solidFill>
              </a:rPr>
              <a:t>посіяних</a:t>
            </a:r>
            <a:r>
              <a:rPr lang="ru-RU" sz="2400" i="1" dirty="0">
                <a:solidFill>
                  <a:schemeClr val="tx1"/>
                </a:solidFill>
              </a:rPr>
              <a:t> ним </a:t>
            </a:r>
            <a:r>
              <a:rPr lang="ru-RU" sz="2400" i="1" dirty="0" smtClean="0">
                <a:solidFill>
                  <a:schemeClr val="tx1"/>
                </a:solidFill>
              </a:rPr>
              <a:t>зерен»</a:t>
            </a:r>
            <a:r>
              <a:rPr lang="ru-RU" sz="2400" i="1" dirty="0">
                <a:solidFill>
                  <a:schemeClr val="tx1"/>
                </a:solidFill>
              </a:rPr>
              <a:t/>
            </a:r>
            <a:br>
              <a:rPr lang="ru-RU" sz="2400" i="1" dirty="0">
                <a:solidFill>
                  <a:schemeClr val="tx1"/>
                </a:solidFill>
              </a:rPr>
            </a:br>
            <a:r>
              <a:rPr lang="ru-RU" sz="2400" i="1" dirty="0" smtClean="0">
                <a:solidFill>
                  <a:schemeClr val="tx1"/>
                </a:solidFill>
              </a:rPr>
              <a:t>«</a:t>
            </a:r>
            <a:r>
              <a:rPr lang="ru-RU" sz="2400" i="1" dirty="0" err="1" smtClean="0">
                <a:solidFill>
                  <a:schemeClr val="tx1"/>
                </a:solidFill>
              </a:rPr>
              <a:t>Кордонів</a:t>
            </a:r>
            <a:r>
              <a:rPr lang="ru-RU" sz="2400" i="1" dirty="0" smtClean="0">
                <a:solidFill>
                  <a:schemeClr val="tx1"/>
                </a:solidFill>
              </a:rPr>
              <a:t> </a:t>
            </a:r>
            <a:r>
              <a:rPr lang="ru-RU" sz="2400" i="1" dirty="0" err="1">
                <a:solidFill>
                  <a:schemeClr val="tx1"/>
                </a:solidFill>
              </a:rPr>
              <a:t>науковому</a:t>
            </a:r>
            <a:r>
              <a:rPr lang="ru-RU" sz="2400" i="1" dirty="0">
                <a:solidFill>
                  <a:schemeClr val="tx1"/>
                </a:solidFill>
              </a:rPr>
              <a:t> </a:t>
            </a:r>
            <a:r>
              <a:rPr lang="ru-RU" sz="2400" i="1" dirty="0" err="1">
                <a:solidFill>
                  <a:schemeClr val="tx1"/>
                </a:solidFill>
              </a:rPr>
              <a:t>пізнанню</a:t>
            </a:r>
            <a:r>
              <a:rPr lang="ru-RU" sz="2400" i="1" dirty="0">
                <a:solidFill>
                  <a:schemeClr val="tx1"/>
                </a:solidFill>
              </a:rPr>
              <a:t> і </a:t>
            </a:r>
            <a:r>
              <a:rPr lang="ru-RU" sz="2400" i="1" dirty="0" err="1">
                <a:solidFill>
                  <a:schemeClr val="tx1"/>
                </a:solidFill>
              </a:rPr>
              <a:t>передбаченню</a:t>
            </a:r>
            <a:r>
              <a:rPr lang="ru-RU" sz="2400" i="1" dirty="0">
                <a:solidFill>
                  <a:schemeClr val="tx1"/>
                </a:solidFill>
              </a:rPr>
              <a:t> </a:t>
            </a:r>
            <a:r>
              <a:rPr lang="ru-RU" sz="2400" i="1" dirty="0" err="1">
                <a:solidFill>
                  <a:schemeClr val="tx1"/>
                </a:solidFill>
              </a:rPr>
              <a:t>передбачати</a:t>
            </a:r>
            <a:r>
              <a:rPr lang="ru-RU" sz="2400" i="1" dirty="0">
                <a:solidFill>
                  <a:schemeClr val="tx1"/>
                </a:solidFill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</a:rPr>
              <a:t>неможливо</a:t>
            </a:r>
            <a:r>
              <a:rPr lang="ru-RU" sz="2400" i="1" dirty="0">
                <a:solidFill>
                  <a:schemeClr val="tx1"/>
                </a:solidFill>
              </a:rPr>
              <a:t>»</a:t>
            </a:r>
            <a:br>
              <a:rPr lang="ru-RU" sz="2400" i="1" dirty="0">
                <a:solidFill>
                  <a:schemeClr val="tx1"/>
                </a:solidFill>
              </a:rPr>
            </a:br>
            <a:r>
              <a:rPr lang="ru-RU" sz="2400" i="1" dirty="0" smtClean="0">
                <a:solidFill>
                  <a:schemeClr val="tx1"/>
                </a:solidFill>
              </a:rPr>
              <a:t>«</a:t>
            </a:r>
            <a:r>
              <a:rPr lang="ru-RU" sz="2400" i="1" dirty="0" err="1" smtClean="0">
                <a:solidFill>
                  <a:schemeClr val="tx1"/>
                </a:solidFill>
              </a:rPr>
              <a:t>Забобон</a:t>
            </a:r>
            <a:r>
              <a:rPr lang="ru-RU" sz="2400" i="1" dirty="0" smtClean="0">
                <a:solidFill>
                  <a:schemeClr val="tx1"/>
                </a:solidFill>
              </a:rPr>
              <a:t> </a:t>
            </a:r>
            <a:r>
              <a:rPr lang="ru-RU" sz="2400" i="1" dirty="0">
                <a:solidFill>
                  <a:schemeClr val="tx1"/>
                </a:solidFill>
              </a:rPr>
              <a:t>є </a:t>
            </a:r>
            <a:r>
              <a:rPr lang="ru-RU" sz="2400" i="1" dirty="0" err="1">
                <a:solidFill>
                  <a:schemeClr val="tx1"/>
                </a:solidFill>
              </a:rPr>
              <a:t>впевненість</a:t>
            </a:r>
            <a:r>
              <a:rPr lang="ru-RU" sz="2400" i="1" dirty="0">
                <a:solidFill>
                  <a:schemeClr val="tx1"/>
                </a:solidFill>
              </a:rPr>
              <a:t>, на </a:t>
            </a:r>
            <a:r>
              <a:rPr lang="ru-RU" sz="2400" i="1" dirty="0" err="1">
                <a:solidFill>
                  <a:schemeClr val="tx1"/>
                </a:solidFill>
              </a:rPr>
              <a:t>знанні</a:t>
            </a:r>
            <a:r>
              <a:rPr lang="ru-RU" sz="2400" i="1" dirty="0">
                <a:solidFill>
                  <a:schemeClr val="tx1"/>
                </a:solidFill>
              </a:rPr>
              <a:t> не заснована. Наука </a:t>
            </a:r>
            <a:r>
              <a:rPr lang="ru-RU" sz="2400" i="1" dirty="0" err="1">
                <a:solidFill>
                  <a:schemeClr val="tx1"/>
                </a:solidFill>
              </a:rPr>
              <a:t>бореться</a:t>
            </a:r>
            <a:r>
              <a:rPr lang="ru-RU" sz="2400" i="1" dirty="0">
                <a:solidFill>
                  <a:schemeClr val="tx1"/>
                </a:solidFill>
              </a:rPr>
              <a:t> </a:t>
            </a:r>
            <a:r>
              <a:rPr lang="ru-RU" sz="2400" i="1" dirty="0" err="1">
                <a:solidFill>
                  <a:schemeClr val="tx1"/>
                </a:solidFill>
              </a:rPr>
              <a:t>із</a:t>
            </a:r>
            <a:r>
              <a:rPr lang="ru-RU" sz="2400" i="1" dirty="0">
                <a:solidFill>
                  <a:schemeClr val="tx1"/>
                </a:solidFill>
              </a:rPr>
              <a:t> </a:t>
            </a:r>
            <a:r>
              <a:rPr lang="ru-RU" sz="2400" i="1" dirty="0" err="1">
                <a:solidFill>
                  <a:schemeClr val="tx1"/>
                </a:solidFill>
              </a:rPr>
              <a:t>забобонами</a:t>
            </a:r>
            <a:r>
              <a:rPr lang="ru-RU" sz="2400" i="1" dirty="0">
                <a:solidFill>
                  <a:schemeClr val="tx1"/>
                </a:solidFill>
              </a:rPr>
              <a:t>, як </a:t>
            </a:r>
            <a:r>
              <a:rPr lang="ru-RU" sz="2400" i="1" dirty="0" err="1">
                <a:solidFill>
                  <a:schemeClr val="tx1"/>
                </a:solidFill>
              </a:rPr>
              <a:t>світло</a:t>
            </a:r>
            <a:r>
              <a:rPr lang="ru-RU" sz="2400" i="1" dirty="0">
                <a:solidFill>
                  <a:schemeClr val="tx1"/>
                </a:solidFill>
              </a:rPr>
              <a:t> з потемками</a:t>
            </a:r>
            <a:r>
              <a:rPr lang="ru-RU" sz="2400" i="1" dirty="0" smtClean="0">
                <a:solidFill>
                  <a:schemeClr val="tx1"/>
                </a:solidFill>
              </a:rPr>
              <a:t>.»</a:t>
            </a:r>
            <a:endParaRPr lang="ru-RU" sz="24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3284984"/>
            <a:ext cx="2506588" cy="250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90011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332656"/>
            <a:ext cx="8208912" cy="6192688"/>
          </a:xfrm>
        </p:spPr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ru-RU" sz="2400" dirty="0" err="1">
                <a:solidFill>
                  <a:schemeClr val="tx1"/>
                </a:solidFill>
              </a:rPr>
              <a:t>Дмитро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Іванович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Менделєєв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народився</a:t>
            </a:r>
            <a:r>
              <a:rPr lang="ru-RU" sz="2400" dirty="0">
                <a:solidFill>
                  <a:schemeClr val="tx1"/>
                </a:solidFill>
              </a:rPr>
              <a:t> у 1834 р. в </a:t>
            </a:r>
            <a:r>
              <a:rPr lang="ru-RU" sz="2400" dirty="0" err="1">
                <a:solidFill>
                  <a:schemeClr val="tx1"/>
                </a:solidFill>
              </a:rPr>
              <a:t>Тобольську</a:t>
            </a:r>
            <a:r>
              <a:rPr lang="ru-RU" sz="2400" dirty="0">
                <a:solidFill>
                  <a:schemeClr val="tx1"/>
                </a:solidFill>
              </a:rPr>
              <a:t> в </a:t>
            </a:r>
            <a:r>
              <a:rPr lang="ru-RU" sz="2400" dirty="0" err="1">
                <a:solidFill>
                  <a:schemeClr val="tx1"/>
                </a:solidFill>
              </a:rPr>
              <a:t>родині</a:t>
            </a:r>
            <a:r>
              <a:rPr lang="ru-RU" sz="2400" dirty="0">
                <a:solidFill>
                  <a:schemeClr val="tx1"/>
                </a:solidFill>
              </a:rPr>
              <a:t> директора </a:t>
            </a:r>
            <a:r>
              <a:rPr lang="ru-RU" sz="2400" dirty="0" err="1">
                <a:solidFill>
                  <a:schemeClr val="tx1"/>
                </a:solidFill>
              </a:rPr>
              <a:t>гімназії</a:t>
            </a:r>
            <a:r>
              <a:rPr lang="ru-RU" sz="2400" dirty="0">
                <a:solidFill>
                  <a:schemeClr val="tx1"/>
                </a:solidFill>
              </a:rPr>
              <a:t>. </a:t>
            </a:r>
            <a:r>
              <a:rPr lang="ru-RU" sz="2400" dirty="0" err="1">
                <a:solidFill>
                  <a:schemeClr val="tx1"/>
                </a:solidFill>
              </a:rPr>
              <a:t>Ще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гімназистом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він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виявив</a:t>
            </a:r>
            <a:r>
              <a:rPr lang="ru-RU" sz="2400" dirty="0">
                <a:solidFill>
                  <a:schemeClr val="tx1"/>
                </a:solidFill>
              </a:rPr>
              <a:t> великий </a:t>
            </a:r>
            <a:r>
              <a:rPr lang="ru-RU" sz="2400" dirty="0" err="1">
                <a:solidFill>
                  <a:schemeClr val="tx1"/>
                </a:solidFill>
              </a:rPr>
              <a:t>інтерес</a:t>
            </a:r>
            <a:r>
              <a:rPr lang="ru-RU" sz="2400" dirty="0">
                <a:solidFill>
                  <a:schemeClr val="tx1"/>
                </a:solidFill>
              </a:rPr>
              <a:t> до </a:t>
            </a:r>
            <a:r>
              <a:rPr lang="ru-RU" sz="2400" dirty="0" err="1">
                <a:solidFill>
                  <a:schemeClr val="tx1"/>
                </a:solidFill>
              </a:rPr>
              <a:t>природничих</a:t>
            </a:r>
            <a:r>
              <a:rPr lang="ru-RU" sz="2400" dirty="0">
                <a:solidFill>
                  <a:schemeClr val="tx1"/>
                </a:solidFill>
              </a:rPr>
              <a:t> наук, а </a:t>
            </a:r>
            <a:r>
              <a:rPr lang="ru-RU" sz="2400" dirty="0" err="1">
                <a:solidFill>
                  <a:schemeClr val="tx1"/>
                </a:solidFill>
              </a:rPr>
              <a:t>після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закінчення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гімназії</a:t>
            </a:r>
            <a:r>
              <a:rPr lang="ru-RU" sz="2400" dirty="0">
                <a:solidFill>
                  <a:schemeClr val="tx1"/>
                </a:solidFill>
              </a:rPr>
              <a:t> вступив до </a:t>
            </a:r>
            <a:r>
              <a:rPr lang="ru-RU" sz="2400" dirty="0" err="1">
                <a:solidFill>
                  <a:schemeClr val="tx1"/>
                </a:solidFill>
              </a:rPr>
              <a:t>природничо-математичного</a:t>
            </a:r>
            <a:r>
              <a:rPr lang="ru-RU" sz="2400" dirty="0">
                <a:solidFill>
                  <a:schemeClr val="tx1"/>
                </a:solidFill>
              </a:rPr>
              <a:t> факультету </a:t>
            </a:r>
            <a:r>
              <a:rPr lang="ru-RU" sz="2400" dirty="0" err="1">
                <a:solidFill>
                  <a:schemeClr val="tx1"/>
                </a:solidFill>
              </a:rPr>
              <a:t>Петербурзького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педагогічного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інституту</a:t>
            </a:r>
            <a:r>
              <a:rPr lang="ru-RU" sz="2400" dirty="0">
                <a:solidFill>
                  <a:schemeClr val="tx1"/>
                </a:solidFill>
              </a:rPr>
              <a:t>. </a:t>
            </a:r>
            <a:r>
              <a:rPr lang="ru-RU" sz="2400" dirty="0" err="1">
                <a:solidFill>
                  <a:schemeClr val="tx1"/>
                </a:solidFill>
              </a:rPr>
              <a:t>Закінчив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інститут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із</a:t>
            </a:r>
            <a:r>
              <a:rPr lang="ru-RU" sz="2400" dirty="0">
                <a:solidFill>
                  <a:schemeClr val="tx1"/>
                </a:solidFill>
              </a:rPr>
              <a:t> золотою </a:t>
            </a:r>
            <a:r>
              <a:rPr lang="ru-RU" sz="2400" dirty="0" err="1">
                <a:solidFill>
                  <a:schemeClr val="tx1"/>
                </a:solidFill>
              </a:rPr>
              <a:t>медаллю</a:t>
            </a:r>
            <a:r>
              <a:rPr lang="ru-RU" sz="2400" dirty="0">
                <a:solidFill>
                  <a:schemeClr val="tx1"/>
                </a:solidFill>
              </a:rPr>
              <a:t> і </a:t>
            </a:r>
            <a:r>
              <a:rPr lang="ru-RU" sz="2400" dirty="0" err="1">
                <a:solidFill>
                  <a:schemeClr val="tx1"/>
                </a:solidFill>
              </a:rPr>
              <a:t>був</a:t>
            </a:r>
            <a:r>
              <a:rPr lang="ru-RU" sz="2400" dirty="0">
                <a:solidFill>
                  <a:schemeClr val="tx1"/>
                </a:solidFill>
              </a:rPr>
              <a:t> направлений учителем </a:t>
            </a:r>
            <a:r>
              <a:rPr lang="ru-RU" sz="2400" dirty="0" err="1">
                <a:solidFill>
                  <a:schemeClr val="tx1"/>
                </a:solidFill>
              </a:rPr>
              <a:t>природознавства</a:t>
            </a:r>
            <a:r>
              <a:rPr lang="ru-RU" sz="2400" dirty="0">
                <a:solidFill>
                  <a:schemeClr val="tx1"/>
                </a:solidFill>
              </a:rPr>
              <a:t> у </a:t>
            </a:r>
            <a:r>
              <a:rPr lang="ru-RU" sz="2400" dirty="0" err="1">
                <a:solidFill>
                  <a:schemeClr val="tx1"/>
                </a:solidFill>
              </a:rPr>
              <a:t>Сімферополь</a:t>
            </a:r>
            <a:r>
              <a:rPr lang="ru-RU" sz="2400" dirty="0">
                <a:solidFill>
                  <a:schemeClr val="tx1"/>
                </a:solidFill>
              </a:rPr>
              <a:t>.</a:t>
            </a:r>
          </a:p>
          <a:p>
            <a:pPr marL="45720" indent="0">
              <a:buNone/>
            </a:pPr>
            <a:r>
              <a:rPr lang="ru-RU" sz="2400" dirty="0">
                <a:solidFill>
                  <a:schemeClr val="tx1"/>
                </a:solidFill>
              </a:rPr>
              <a:t>У </a:t>
            </a:r>
            <a:r>
              <a:rPr lang="ru-RU" sz="2400" dirty="0" err="1">
                <a:solidFill>
                  <a:schemeClr val="tx1"/>
                </a:solidFill>
              </a:rPr>
              <a:t>цей</a:t>
            </a:r>
            <a:r>
              <a:rPr lang="ru-RU" sz="2400" dirty="0">
                <a:solidFill>
                  <a:schemeClr val="tx1"/>
                </a:solidFill>
              </a:rPr>
              <a:t> час </a:t>
            </a:r>
            <a:r>
              <a:rPr lang="ru-RU" sz="2400" dirty="0" err="1">
                <a:solidFill>
                  <a:schemeClr val="tx1"/>
                </a:solidFill>
              </a:rPr>
              <a:t>йшла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Кримська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війна</a:t>
            </a:r>
            <a:r>
              <a:rPr lang="ru-RU" sz="2400" dirty="0">
                <a:solidFill>
                  <a:schemeClr val="tx1"/>
                </a:solidFill>
              </a:rPr>
              <a:t> (1853—1856), і </a:t>
            </a:r>
            <a:r>
              <a:rPr lang="ru-RU" sz="2400" dirty="0" err="1">
                <a:solidFill>
                  <a:schemeClr val="tx1"/>
                </a:solidFill>
              </a:rPr>
              <a:t>гімназія</a:t>
            </a:r>
            <a:r>
              <a:rPr lang="ru-RU" sz="2400" dirty="0">
                <a:solidFill>
                  <a:schemeClr val="tx1"/>
                </a:solidFill>
              </a:rPr>
              <a:t> не </a:t>
            </a:r>
            <a:r>
              <a:rPr lang="ru-RU" sz="2400" dirty="0" err="1">
                <a:solidFill>
                  <a:schemeClr val="tx1"/>
                </a:solidFill>
              </a:rPr>
              <a:t>працювала</a:t>
            </a:r>
            <a:r>
              <a:rPr lang="ru-RU" sz="2400" dirty="0">
                <a:solidFill>
                  <a:schemeClr val="tx1"/>
                </a:solidFill>
              </a:rPr>
              <a:t>. Д. І. </a:t>
            </a:r>
            <a:r>
              <a:rPr lang="ru-RU" sz="2400" dirty="0" err="1">
                <a:solidFill>
                  <a:schemeClr val="tx1"/>
                </a:solidFill>
              </a:rPr>
              <a:t>Менделєєв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влаштувався</a:t>
            </a:r>
            <a:r>
              <a:rPr lang="ru-RU" sz="2400" dirty="0">
                <a:solidFill>
                  <a:schemeClr val="tx1"/>
                </a:solidFill>
              </a:rPr>
              <a:t> в </a:t>
            </a:r>
            <a:r>
              <a:rPr lang="ru-RU" sz="2400" dirty="0" err="1">
                <a:solidFill>
                  <a:schemeClr val="tx1"/>
                </a:solidFill>
              </a:rPr>
              <a:t>архіві</a:t>
            </a:r>
            <a:r>
              <a:rPr lang="ru-RU" sz="2400" dirty="0">
                <a:solidFill>
                  <a:schemeClr val="tx1"/>
                </a:solidFill>
              </a:rPr>
              <a:t>, а </a:t>
            </a:r>
            <a:r>
              <a:rPr lang="ru-RU" sz="2400" dirty="0" err="1">
                <a:solidFill>
                  <a:schemeClr val="tx1"/>
                </a:solidFill>
              </a:rPr>
              <a:t>згодом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переїхав</a:t>
            </a:r>
            <a:r>
              <a:rPr lang="ru-RU" sz="2400" dirty="0">
                <a:solidFill>
                  <a:schemeClr val="tx1"/>
                </a:solidFill>
              </a:rPr>
              <a:t> до </a:t>
            </a:r>
            <a:r>
              <a:rPr lang="ru-RU" sz="2400" dirty="0" err="1">
                <a:solidFill>
                  <a:schemeClr val="tx1"/>
                </a:solidFill>
              </a:rPr>
              <a:t>Одеси</a:t>
            </a:r>
            <a:r>
              <a:rPr lang="ru-RU" sz="2400" dirty="0">
                <a:solidFill>
                  <a:schemeClr val="tx1"/>
                </a:solidFill>
              </a:rPr>
              <a:t> і </a:t>
            </a:r>
            <a:r>
              <a:rPr lang="ru-RU" sz="2400" dirty="0" err="1">
                <a:solidFill>
                  <a:schemeClr val="tx1"/>
                </a:solidFill>
              </a:rPr>
              <a:t>домігся</a:t>
            </a:r>
            <a:r>
              <a:rPr lang="ru-RU" sz="2400" dirty="0">
                <a:solidFill>
                  <a:schemeClr val="tx1"/>
                </a:solidFill>
              </a:rPr>
              <a:t> посади </a:t>
            </a:r>
            <a:r>
              <a:rPr lang="ru-RU" sz="2400" dirty="0" err="1">
                <a:solidFill>
                  <a:schemeClr val="tx1"/>
                </a:solidFill>
              </a:rPr>
              <a:t>викладача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Першої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одеської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гімназії</a:t>
            </a:r>
            <a:r>
              <a:rPr lang="ru-RU" sz="2400" dirty="0">
                <a:solidFill>
                  <a:schemeClr val="tx1"/>
                </a:solidFill>
              </a:rPr>
              <a:t> при </a:t>
            </a:r>
            <a:r>
              <a:rPr lang="ru-RU" sz="2400" dirty="0" err="1">
                <a:solidFill>
                  <a:schemeClr val="tx1"/>
                </a:solidFill>
              </a:rPr>
              <a:t>Ришельєвському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ліцеї</a:t>
            </a:r>
            <a:r>
              <a:rPr lang="ru-RU" sz="2400" dirty="0">
                <a:solidFill>
                  <a:schemeClr val="tx1"/>
                </a:solidFill>
              </a:rPr>
              <a:t>. Тут </a:t>
            </a:r>
            <a:r>
              <a:rPr lang="ru-RU" sz="2400" dirty="0" err="1">
                <a:solidFill>
                  <a:schemeClr val="tx1"/>
                </a:solidFill>
              </a:rPr>
              <a:t>він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розробив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гідратну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теорію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розчинів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dirty="0" err="1">
                <a:solidFill>
                  <a:schemeClr val="tx1"/>
                </a:solidFill>
              </a:rPr>
              <a:t>потім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блискуче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захистив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магістерську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дисертацію</a:t>
            </a:r>
            <a:r>
              <a:rPr lang="ru-RU" sz="2400" dirty="0">
                <a:solidFill>
                  <a:schemeClr val="tx1"/>
                </a:solidFill>
              </a:rPr>
              <a:t> «Про </a:t>
            </a:r>
            <a:r>
              <a:rPr lang="ru-RU" sz="2400" dirty="0" err="1">
                <a:solidFill>
                  <a:schemeClr val="tx1"/>
                </a:solidFill>
              </a:rPr>
              <a:t>питомі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об'єми</a:t>
            </a:r>
            <a:r>
              <a:rPr lang="ru-RU" sz="2400" dirty="0">
                <a:solidFill>
                  <a:schemeClr val="tx1"/>
                </a:solidFill>
              </a:rPr>
              <a:t>». </a:t>
            </a:r>
            <a:r>
              <a:rPr lang="ru-RU" sz="2400" dirty="0" err="1">
                <a:solidFill>
                  <a:schemeClr val="tx1"/>
                </a:solidFill>
              </a:rPr>
              <a:t>Незабаром</a:t>
            </a:r>
            <a:r>
              <a:rPr lang="ru-RU" sz="2400" dirty="0">
                <a:solidFill>
                  <a:schemeClr val="tx1"/>
                </a:solidFill>
              </a:rPr>
              <a:t> 23-річний </a:t>
            </a:r>
            <a:r>
              <a:rPr lang="ru-RU" sz="2400" dirty="0" err="1">
                <a:solidFill>
                  <a:schemeClr val="tx1"/>
                </a:solidFill>
              </a:rPr>
              <a:t>Менделєєв</a:t>
            </a:r>
            <a:r>
              <a:rPr lang="ru-RU" sz="2400" dirty="0">
                <a:solidFill>
                  <a:schemeClr val="tx1"/>
                </a:solidFill>
              </a:rPr>
              <a:t> став доцентом і </a:t>
            </a:r>
            <a:r>
              <a:rPr lang="ru-RU" sz="2400" dirty="0" err="1">
                <a:solidFill>
                  <a:schemeClr val="tx1"/>
                </a:solidFill>
              </a:rPr>
              <a:t>здобув</a:t>
            </a:r>
            <a:r>
              <a:rPr lang="ru-RU" sz="2400" dirty="0">
                <a:solidFill>
                  <a:schemeClr val="tx1"/>
                </a:solidFill>
              </a:rPr>
              <a:t> право </a:t>
            </a:r>
            <a:r>
              <a:rPr lang="ru-RU" sz="2400" dirty="0" err="1">
                <a:solidFill>
                  <a:schemeClr val="tx1"/>
                </a:solidFill>
              </a:rPr>
              <a:t>читати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лекції</a:t>
            </a:r>
            <a:r>
              <a:rPr lang="ru-RU" sz="2400" dirty="0">
                <a:solidFill>
                  <a:schemeClr val="tx1"/>
                </a:solidFill>
              </a:rPr>
              <a:t> у </a:t>
            </a:r>
            <a:r>
              <a:rPr lang="ru-RU" sz="2400" dirty="0" err="1">
                <a:solidFill>
                  <a:schemeClr val="tx1"/>
                </a:solidFill>
              </a:rPr>
              <a:t>Петербурзькому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університеті</a:t>
            </a:r>
            <a:r>
              <a:rPr lang="ru-RU" sz="2400" dirty="0">
                <a:solidFill>
                  <a:schemeClr val="tx1"/>
                </a:solidFill>
              </a:rPr>
              <a:t>. </a:t>
            </a:r>
            <a:r>
              <a:rPr lang="ru-RU" sz="2400" dirty="0" err="1">
                <a:solidFill>
                  <a:schemeClr val="tx1"/>
                </a:solidFill>
              </a:rPr>
              <a:t>Молодий</a:t>
            </a:r>
            <a:r>
              <a:rPr lang="ru-RU" sz="2400" dirty="0">
                <a:solidFill>
                  <a:schemeClr val="tx1"/>
                </a:solidFill>
              </a:rPr>
              <a:t> учений </a:t>
            </a:r>
            <a:r>
              <a:rPr lang="ru-RU" sz="2400" dirty="0" err="1">
                <a:solidFill>
                  <a:schemeClr val="tx1"/>
                </a:solidFill>
              </a:rPr>
              <a:t>продовжував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наукові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дослідження</a:t>
            </a:r>
            <a:r>
              <a:rPr lang="ru-RU" sz="2400" dirty="0">
                <a:solidFill>
                  <a:schemeClr val="tx1"/>
                </a:solidFill>
              </a:rPr>
              <a:t> стану і </a:t>
            </a:r>
            <a:r>
              <a:rPr lang="ru-RU" sz="2400" dirty="0" err="1">
                <a:solidFill>
                  <a:schemeClr val="tx1"/>
                </a:solidFill>
              </a:rPr>
              <a:t>властивостей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речовин</a:t>
            </a:r>
            <a:r>
              <a:rPr lang="ru-RU" sz="2400" dirty="0">
                <a:solidFill>
                  <a:schemeClr val="tx1"/>
                </a:solidFill>
              </a:rPr>
              <a:t>. </a:t>
            </a:r>
            <a:r>
              <a:rPr lang="ru-RU" sz="2400" dirty="0" err="1">
                <a:solidFill>
                  <a:schemeClr val="tx1"/>
                </a:solidFill>
              </a:rPr>
              <a:t>Він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відбув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дворічне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наукове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відрядження</a:t>
            </a:r>
            <a:r>
              <a:rPr lang="ru-RU" sz="2400" dirty="0">
                <a:solidFill>
                  <a:schemeClr val="tx1"/>
                </a:solidFill>
              </a:rPr>
              <a:t> до </a:t>
            </a:r>
            <a:r>
              <a:rPr lang="ru-RU" sz="2400" dirty="0" err="1">
                <a:solidFill>
                  <a:schemeClr val="tx1"/>
                </a:solidFill>
              </a:rPr>
              <a:t>Гейдельберзького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університету</a:t>
            </a:r>
            <a:r>
              <a:rPr lang="ru-RU" sz="2400" dirty="0">
                <a:solidFill>
                  <a:schemeClr val="tx1"/>
                </a:solidFill>
              </a:rPr>
              <a:t> (</a:t>
            </a:r>
            <a:r>
              <a:rPr lang="ru-RU" sz="2400" dirty="0" err="1">
                <a:solidFill>
                  <a:schemeClr val="tx1"/>
                </a:solidFill>
              </a:rPr>
              <a:t>Німеччина</a:t>
            </a:r>
            <a:r>
              <a:rPr lang="ru-RU" sz="2400" dirty="0">
                <a:solidFill>
                  <a:schemeClr val="tx1"/>
                </a:solidFill>
              </a:rPr>
              <a:t>), де </a:t>
            </a:r>
            <a:r>
              <a:rPr lang="ru-RU" sz="2400" dirty="0" err="1">
                <a:solidFill>
                  <a:schemeClr val="tx1"/>
                </a:solidFill>
              </a:rPr>
              <a:t>досліджував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властивості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газів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dirty="0" err="1">
                <a:solidFill>
                  <a:schemeClr val="tx1"/>
                </a:solidFill>
              </a:rPr>
              <a:t>уперше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визначив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критичні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температури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багатьох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із</a:t>
            </a:r>
            <a:r>
              <a:rPr lang="ru-RU" sz="2400" dirty="0">
                <a:solidFill>
                  <a:schemeClr val="tx1"/>
                </a:solidFill>
              </a:rPr>
              <a:t> них і </a:t>
            </a:r>
            <a:r>
              <a:rPr lang="ru-RU" sz="2400" dirty="0" err="1">
                <a:solidFill>
                  <a:schemeClr val="tx1"/>
                </a:solidFill>
              </a:rPr>
              <a:t>довів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dirty="0" err="1">
                <a:solidFill>
                  <a:schemeClr val="tx1"/>
                </a:solidFill>
              </a:rPr>
              <a:t>що</a:t>
            </a:r>
            <a:r>
              <a:rPr lang="ru-RU" sz="2400" dirty="0">
                <a:solidFill>
                  <a:schemeClr val="tx1"/>
                </a:solidFill>
              </a:rPr>
              <a:t> за </a:t>
            </a:r>
            <a:r>
              <a:rPr lang="ru-RU" sz="2400" dirty="0" err="1">
                <a:solidFill>
                  <a:schemeClr val="tx1"/>
                </a:solidFill>
              </a:rPr>
              <a:t>певної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температури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всі</a:t>
            </a:r>
            <a:r>
              <a:rPr lang="ru-RU" sz="2400" dirty="0">
                <a:solidFill>
                  <a:schemeClr val="tx1"/>
                </a:solidFill>
              </a:rPr>
              <a:t> гази </a:t>
            </a:r>
            <a:r>
              <a:rPr lang="ru-RU" sz="2400" dirty="0" err="1">
                <a:solidFill>
                  <a:schemeClr val="tx1"/>
                </a:solidFill>
              </a:rPr>
              <a:t>можна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перетворити</a:t>
            </a:r>
            <a:r>
              <a:rPr lang="ru-RU" sz="2400" dirty="0">
                <a:solidFill>
                  <a:schemeClr val="tx1"/>
                </a:solidFill>
              </a:rPr>
              <a:t> на </a:t>
            </a:r>
            <a:r>
              <a:rPr lang="ru-RU" sz="2400" dirty="0" err="1">
                <a:solidFill>
                  <a:schemeClr val="tx1"/>
                </a:solidFill>
              </a:rPr>
              <a:t>рідини</a:t>
            </a:r>
            <a:r>
              <a:rPr lang="ru-RU" sz="24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4005736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442" y="293110"/>
            <a:ext cx="2824422" cy="4256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563888" y="309381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Д. І. </a:t>
            </a:r>
            <a:r>
              <a:rPr lang="ru-RU" dirty="0" err="1"/>
              <a:t>Менделєєв</a:t>
            </a:r>
            <a:r>
              <a:rPr lang="ru-RU" dirty="0"/>
              <a:t> у </a:t>
            </a:r>
            <a:r>
              <a:rPr lang="ru-RU" dirty="0" err="1"/>
              <a:t>мантії</a:t>
            </a:r>
            <a:r>
              <a:rPr lang="ru-RU" dirty="0"/>
              <a:t> </a:t>
            </a:r>
            <a:r>
              <a:rPr lang="ru-RU" dirty="0" err="1"/>
              <a:t>Оксфордського</a:t>
            </a:r>
            <a:r>
              <a:rPr lang="ru-RU" dirty="0"/>
              <a:t> </a:t>
            </a:r>
            <a:r>
              <a:rPr lang="ru-RU" dirty="0" err="1"/>
              <a:t>університету</a:t>
            </a:r>
            <a:r>
              <a:rPr lang="ru-RU" dirty="0"/>
              <a:t> (1894)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212976"/>
            <a:ext cx="2909807" cy="3231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547664" y="566124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Д. І. </a:t>
            </a:r>
            <a:r>
              <a:rPr lang="ru-RU" dirty="0" err="1"/>
              <a:t>Менделєєв</a:t>
            </a:r>
            <a:r>
              <a:rPr lang="ru-RU" dirty="0"/>
              <a:t> у </a:t>
            </a:r>
            <a:r>
              <a:rPr lang="ru-RU" dirty="0" err="1"/>
              <a:t>період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над курсом </a:t>
            </a:r>
            <a:r>
              <a:rPr lang="ru-RU" dirty="0" err="1"/>
              <a:t>органічної</a:t>
            </a:r>
            <a:r>
              <a:rPr lang="ru-RU" dirty="0"/>
              <a:t> </a:t>
            </a:r>
            <a:r>
              <a:rPr lang="ru-RU" dirty="0" err="1"/>
              <a:t>хімії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63930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16632"/>
            <a:ext cx="8856984" cy="6480720"/>
          </a:xfrm>
        </p:spPr>
        <p:txBody>
          <a:bodyPr/>
          <a:lstStyle/>
          <a:p>
            <a:pPr marL="45720" indent="0">
              <a:buNone/>
            </a:pPr>
            <a:r>
              <a:rPr lang="ru-RU" dirty="0">
                <a:solidFill>
                  <a:schemeClr val="tx1"/>
                </a:solidFill>
              </a:rPr>
              <a:t>У </a:t>
            </a:r>
            <a:r>
              <a:rPr lang="ru-RU" dirty="0" err="1">
                <a:solidFill>
                  <a:schemeClr val="tx1"/>
                </a:solidFill>
              </a:rPr>
              <a:t>Німеччині</a:t>
            </a:r>
            <a:r>
              <a:rPr lang="ru-RU" dirty="0">
                <a:solidFill>
                  <a:schemeClr val="tx1"/>
                </a:solidFill>
              </a:rPr>
              <a:t> Д. І. </a:t>
            </a:r>
            <a:r>
              <a:rPr lang="ru-RU" dirty="0" err="1">
                <a:solidFill>
                  <a:schemeClr val="tx1"/>
                </a:solidFill>
              </a:rPr>
              <a:t>Менделєєв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зблизився</a:t>
            </a:r>
            <a:r>
              <a:rPr lang="ru-RU" dirty="0">
                <a:solidFill>
                  <a:schemeClr val="tx1"/>
                </a:solidFill>
              </a:rPr>
              <a:t> з </a:t>
            </a:r>
            <a:r>
              <a:rPr lang="ru-RU" dirty="0" err="1">
                <a:solidFill>
                  <a:schemeClr val="tx1"/>
                </a:solidFill>
              </a:rPr>
              <a:t>багатьма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видатними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вченими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 err="1">
                <a:solidFill>
                  <a:schemeClr val="tx1"/>
                </a:solidFill>
              </a:rPr>
              <a:t>Серед</a:t>
            </a:r>
            <a:r>
              <a:rPr lang="ru-RU" dirty="0">
                <a:solidFill>
                  <a:schemeClr val="tx1"/>
                </a:solidFill>
              </a:rPr>
              <a:t> них </a:t>
            </a:r>
            <a:r>
              <a:rPr lang="ru-RU" dirty="0" err="1">
                <a:solidFill>
                  <a:schemeClr val="tx1"/>
                </a:solidFill>
              </a:rPr>
              <a:t>були</a:t>
            </a:r>
            <a:r>
              <a:rPr lang="ru-RU" dirty="0">
                <a:solidFill>
                  <a:schemeClr val="tx1"/>
                </a:solidFill>
              </a:rPr>
              <a:t> М. М. Бекетов, О. П. </a:t>
            </a:r>
            <a:r>
              <a:rPr lang="ru-RU" dirty="0" err="1">
                <a:solidFill>
                  <a:schemeClr val="tx1"/>
                </a:solidFill>
              </a:rPr>
              <a:t>Бородін</a:t>
            </a:r>
            <a:r>
              <a:rPr lang="ru-RU" dirty="0">
                <a:solidFill>
                  <a:schemeClr val="tx1"/>
                </a:solidFill>
              </a:rPr>
              <a:t>, І. М. Сеченов та </a:t>
            </a:r>
            <a:r>
              <a:rPr lang="ru-RU" dirty="0" err="1">
                <a:solidFill>
                  <a:schemeClr val="tx1"/>
                </a:solidFill>
              </a:rPr>
              <a:t>інші</a:t>
            </a:r>
            <a:r>
              <a:rPr lang="ru-RU" dirty="0">
                <a:solidFill>
                  <a:schemeClr val="tx1"/>
                </a:solidFill>
              </a:rPr>
              <a:t>. У 1860 р. </a:t>
            </a:r>
            <a:r>
              <a:rPr lang="ru-RU" dirty="0" err="1">
                <a:solidFill>
                  <a:schemeClr val="tx1"/>
                </a:solidFill>
              </a:rPr>
              <a:t>він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узяв</a:t>
            </a:r>
            <a:r>
              <a:rPr lang="ru-RU" dirty="0">
                <a:solidFill>
                  <a:schemeClr val="tx1"/>
                </a:solidFill>
              </a:rPr>
              <a:t> участь у </a:t>
            </a:r>
            <a:r>
              <a:rPr lang="ru-RU" dirty="0" err="1">
                <a:solidFill>
                  <a:schemeClr val="tx1"/>
                </a:solidFill>
              </a:rPr>
              <a:t>Першому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Міжнародному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конгресі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хіміків</a:t>
            </a:r>
            <a:r>
              <a:rPr lang="ru-RU" dirty="0">
                <a:solidFill>
                  <a:schemeClr val="tx1"/>
                </a:solidFill>
              </a:rPr>
              <a:t> у </a:t>
            </a:r>
            <a:r>
              <a:rPr lang="ru-RU" dirty="0" err="1">
                <a:solidFill>
                  <a:schemeClr val="tx1"/>
                </a:solidFill>
              </a:rPr>
              <a:t>Карлсруе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pPr marL="45720" indent="0">
              <a:buNone/>
            </a:pPr>
            <a:r>
              <a:rPr lang="ru-RU" dirty="0">
                <a:solidFill>
                  <a:schemeClr val="tx1"/>
                </a:solidFill>
              </a:rPr>
              <a:t>Повернувшись до Петербурга, </a:t>
            </a:r>
            <a:r>
              <a:rPr lang="ru-RU" dirty="0" err="1">
                <a:solidFill>
                  <a:schemeClr val="tx1"/>
                </a:solidFill>
              </a:rPr>
              <a:t>Менделєєв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продовжував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наукову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педагогічну</a:t>
            </a:r>
            <a:r>
              <a:rPr lang="ru-RU" dirty="0">
                <a:solidFill>
                  <a:schemeClr val="tx1"/>
                </a:solidFill>
              </a:rPr>
              <a:t> роботу в </a:t>
            </a:r>
            <a:r>
              <a:rPr lang="ru-RU" dirty="0" err="1">
                <a:solidFill>
                  <a:schemeClr val="tx1"/>
                </a:solidFill>
              </a:rPr>
              <a:t>університеті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 err="1">
                <a:solidFill>
                  <a:schemeClr val="tx1"/>
                </a:solidFill>
              </a:rPr>
              <a:t>Після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захисту</a:t>
            </a:r>
            <a:r>
              <a:rPr lang="ru-RU" dirty="0">
                <a:solidFill>
                  <a:schemeClr val="tx1"/>
                </a:solidFill>
              </a:rPr>
              <a:t> в 1865 р. </a:t>
            </a:r>
            <a:r>
              <a:rPr lang="ru-RU" dirty="0" err="1">
                <a:solidFill>
                  <a:schemeClr val="tx1"/>
                </a:solidFill>
              </a:rPr>
              <a:t>докторської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дисертації</a:t>
            </a:r>
            <a:r>
              <a:rPr lang="ru-RU" dirty="0">
                <a:solidFill>
                  <a:schemeClr val="tx1"/>
                </a:solidFill>
              </a:rPr>
              <a:t> «Про </a:t>
            </a:r>
            <a:r>
              <a:rPr lang="ru-RU" dirty="0" err="1">
                <a:solidFill>
                  <a:schemeClr val="tx1"/>
                </a:solidFill>
              </a:rPr>
              <a:t>сполучення</a:t>
            </a:r>
            <a:r>
              <a:rPr lang="ru-RU" dirty="0">
                <a:solidFill>
                  <a:schemeClr val="tx1"/>
                </a:solidFill>
              </a:rPr>
              <a:t> спирту з водою і </a:t>
            </a:r>
            <a:r>
              <a:rPr lang="ru-RU" dirty="0" err="1">
                <a:solidFill>
                  <a:schemeClr val="tx1"/>
                </a:solidFill>
              </a:rPr>
              <a:t>розуміння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розчинів</a:t>
            </a:r>
            <a:r>
              <a:rPr lang="ru-RU" dirty="0">
                <a:solidFill>
                  <a:schemeClr val="tx1"/>
                </a:solidFill>
              </a:rPr>
              <a:t> як </a:t>
            </a:r>
            <a:r>
              <a:rPr lang="ru-RU" dirty="0" err="1">
                <a:solidFill>
                  <a:schemeClr val="tx1"/>
                </a:solidFill>
              </a:rPr>
              <a:t>асоціацій</a:t>
            </a:r>
            <a:r>
              <a:rPr lang="ru-RU" dirty="0">
                <a:solidFill>
                  <a:schemeClr val="tx1"/>
                </a:solidFill>
              </a:rPr>
              <a:t>» </a:t>
            </a:r>
            <a:r>
              <a:rPr lang="ru-RU" dirty="0" err="1">
                <a:solidFill>
                  <a:schemeClr val="tx1"/>
                </a:solidFill>
              </a:rPr>
              <a:t>його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було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обрано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професором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Петербурзького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технологічного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інституту</a:t>
            </a:r>
            <a:r>
              <a:rPr lang="ru-RU" dirty="0">
                <a:solidFill>
                  <a:schemeClr val="tx1"/>
                </a:solidFill>
              </a:rPr>
              <a:t>, а </a:t>
            </a:r>
            <a:r>
              <a:rPr lang="ru-RU" dirty="0" err="1">
                <a:solidFill>
                  <a:schemeClr val="tx1"/>
                </a:solidFill>
              </a:rPr>
              <a:t>потім</a:t>
            </a:r>
            <a:r>
              <a:rPr lang="ru-RU" dirty="0">
                <a:solidFill>
                  <a:schemeClr val="tx1"/>
                </a:solidFill>
              </a:rPr>
              <a:t> — </a:t>
            </a:r>
            <a:r>
              <a:rPr lang="ru-RU" dirty="0" err="1">
                <a:solidFill>
                  <a:schemeClr val="tx1"/>
                </a:solidFill>
              </a:rPr>
              <a:t>університету</a:t>
            </a:r>
            <a:r>
              <a:rPr lang="ru-RU" dirty="0">
                <a:solidFill>
                  <a:schemeClr val="tx1"/>
                </a:solidFill>
              </a:rPr>
              <a:t>, в </a:t>
            </a:r>
            <a:r>
              <a:rPr lang="ru-RU" dirty="0" err="1">
                <a:solidFill>
                  <a:schemeClr val="tx1"/>
                </a:solidFill>
              </a:rPr>
              <a:t>якому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він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керував</a:t>
            </a:r>
            <a:r>
              <a:rPr lang="ru-RU" dirty="0">
                <a:solidFill>
                  <a:schemeClr val="tx1"/>
                </a:solidFill>
              </a:rPr>
              <a:t> кафедрою </a:t>
            </a:r>
            <a:r>
              <a:rPr lang="ru-RU" dirty="0" err="1">
                <a:solidFill>
                  <a:schemeClr val="tx1"/>
                </a:solidFill>
              </a:rPr>
              <a:t>неорганічної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хімії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протягом</a:t>
            </a:r>
            <a:r>
              <a:rPr lang="ru-RU" dirty="0">
                <a:solidFill>
                  <a:schemeClr val="tx1"/>
                </a:solidFill>
              </a:rPr>
              <a:t> 23-х </a:t>
            </a:r>
            <a:r>
              <a:rPr lang="ru-RU" dirty="0" err="1">
                <a:solidFill>
                  <a:schemeClr val="tx1"/>
                </a:solidFill>
              </a:rPr>
              <a:t>років</a:t>
            </a:r>
            <a:r>
              <a:rPr lang="ru-RU" dirty="0">
                <a:solidFill>
                  <a:schemeClr val="tx1"/>
                </a:solidFill>
              </a:rPr>
              <a:t>. Тут </a:t>
            </a:r>
            <a:r>
              <a:rPr lang="ru-RU" dirty="0" err="1">
                <a:solidFill>
                  <a:schemeClr val="tx1"/>
                </a:solidFill>
              </a:rPr>
              <a:t>він</a:t>
            </a:r>
            <a:r>
              <a:rPr lang="ru-RU" dirty="0">
                <a:solidFill>
                  <a:schemeClr val="tx1"/>
                </a:solidFill>
              </a:rPr>
              <a:t> з великою </a:t>
            </a:r>
            <a:r>
              <a:rPr lang="ru-RU" dirty="0" err="1">
                <a:solidFill>
                  <a:schemeClr val="tx1"/>
                </a:solidFill>
              </a:rPr>
              <a:t>цікавістю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працював</a:t>
            </a:r>
            <a:r>
              <a:rPr lang="ru-RU" dirty="0">
                <a:solidFill>
                  <a:schemeClr val="tx1"/>
                </a:solidFill>
              </a:rPr>
              <a:t> над </a:t>
            </a:r>
            <a:r>
              <a:rPr lang="ru-RU" dirty="0" err="1">
                <a:solidFill>
                  <a:schemeClr val="tx1"/>
                </a:solidFill>
              </a:rPr>
              <a:t>фундаментальним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підручником</a:t>
            </a:r>
            <a:r>
              <a:rPr lang="ru-RU" dirty="0">
                <a:solidFill>
                  <a:schemeClr val="tx1"/>
                </a:solidFill>
              </a:rPr>
              <a:t> «</a:t>
            </a:r>
            <a:r>
              <a:rPr lang="ru-RU" dirty="0" err="1">
                <a:solidFill>
                  <a:schemeClr val="tx1"/>
                </a:solidFill>
              </a:rPr>
              <a:t>Основи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хімії</a:t>
            </a:r>
            <a:r>
              <a:rPr lang="ru-RU" dirty="0">
                <a:solidFill>
                  <a:schemeClr val="tx1"/>
                </a:solidFill>
              </a:rPr>
              <a:t>». </a:t>
            </a:r>
            <a:r>
              <a:rPr lang="ru-RU" dirty="0" err="1">
                <a:solidFill>
                  <a:schemeClr val="tx1"/>
                </a:solidFill>
              </a:rPr>
              <a:t>Пристрасне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бажання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об'єднати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розрізнені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хімічні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знання</a:t>
            </a:r>
            <a:r>
              <a:rPr lang="ru-RU" dirty="0">
                <a:solidFill>
                  <a:schemeClr val="tx1"/>
                </a:solidFill>
              </a:rPr>
              <a:t> у </a:t>
            </a:r>
            <a:r>
              <a:rPr lang="ru-RU" dirty="0" err="1">
                <a:solidFill>
                  <a:schemeClr val="tx1"/>
                </a:solidFill>
              </a:rPr>
              <a:t>певну</a:t>
            </a:r>
            <a:r>
              <a:rPr lang="ru-RU" dirty="0">
                <a:solidFill>
                  <a:schemeClr val="tx1"/>
                </a:solidFill>
              </a:rPr>
              <a:t> систему породило у </a:t>
            </a:r>
            <a:r>
              <a:rPr lang="ru-RU" dirty="0" err="1">
                <a:solidFill>
                  <a:schemeClr val="tx1"/>
                </a:solidFill>
              </a:rPr>
              <a:t>Менделєєва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ідеїо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пошуку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спорідненості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всіх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хімічних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елементів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 err="1">
                <a:solidFill>
                  <a:schemeClr val="tx1"/>
                </a:solidFill>
              </a:rPr>
              <a:t>Ця</a:t>
            </a:r>
            <a:r>
              <a:rPr lang="ru-RU" dirty="0">
                <a:solidFill>
                  <a:schemeClr val="tx1"/>
                </a:solidFill>
              </a:rPr>
              <a:t> теоретична й </a:t>
            </a:r>
            <a:r>
              <a:rPr lang="ru-RU" dirty="0" err="1">
                <a:solidFill>
                  <a:schemeClr val="tx1"/>
                </a:solidFill>
              </a:rPr>
              <a:t>експериментальна</a:t>
            </a:r>
            <a:r>
              <a:rPr lang="ru-RU" dirty="0">
                <a:solidFill>
                  <a:schemeClr val="tx1"/>
                </a:solidFill>
              </a:rPr>
              <a:t> робота </a:t>
            </a:r>
            <a:r>
              <a:rPr lang="ru-RU" dirty="0" err="1">
                <a:solidFill>
                  <a:schemeClr val="tx1"/>
                </a:solidFill>
              </a:rPr>
              <a:t>зумовила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видатне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відкриття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всесвітнього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значення</a:t>
            </a:r>
            <a:r>
              <a:rPr lang="ru-RU" dirty="0">
                <a:solidFill>
                  <a:schemeClr val="tx1"/>
                </a:solidFill>
              </a:rPr>
              <a:t> — </a:t>
            </a:r>
            <a:r>
              <a:rPr lang="ru-RU" dirty="0" err="1">
                <a:solidFill>
                  <a:schemeClr val="tx1"/>
                </a:solidFill>
              </a:rPr>
              <a:t>відкриття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періодичного</a:t>
            </a:r>
            <a:r>
              <a:rPr lang="ru-RU" dirty="0">
                <a:solidFill>
                  <a:schemeClr val="tx1"/>
                </a:solidFill>
              </a:rPr>
              <a:t> закону в 1869 </a:t>
            </a:r>
            <a:r>
              <a:rPr lang="en-US" dirty="0">
                <a:solidFill>
                  <a:schemeClr val="tx1"/>
                </a:solidFill>
              </a:rPr>
              <a:t>p., </a:t>
            </a:r>
            <a:r>
              <a:rPr lang="ru-RU" dirty="0">
                <a:solidFill>
                  <a:schemeClr val="tx1"/>
                </a:solidFill>
              </a:rPr>
              <a:t>коли </a:t>
            </a:r>
            <a:r>
              <a:rPr lang="ru-RU" dirty="0" err="1">
                <a:solidFill>
                  <a:schemeClr val="tx1"/>
                </a:solidFill>
              </a:rPr>
              <a:t>Менделєєву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було</a:t>
            </a:r>
            <a:r>
              <a:rPr lang="ru-RU" dirty="0">
                <a:solidFill>
                  <a:schemeClr val="tx1"/>
                </a:solidFill>
              </a:rPr>
              <a:t> 35 </a:t>
            </a:r>
            <a:r>
              <a:rPr lang="ru-RU" dirty="0" err="1">
                <a:solidFill>
                  <a:schemeClr val="tx1"/>
                </a:solidFill>
              </a:rPr>
              <a:t>років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9789669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260648"/>
            <a:ext cx="8568952" cy="626469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dirty="0" err="1">
                <a:solidFill>
                  <a:schemeClr val="tx1"/>
                </a:solidFill>
              </a:rPr>
              <a:t>Одночасно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Менделєєв</a:t>
            </a:r>
            <a:r>
              <a:rPr lang="ru-RU" dirty="0">
                <a:solidFill>
                  <a:schemeClr val="tx1"/>
                </a:solidFill>
              </a:rPr>
              <a:t> проводив </a:t>
            </a:r>
            <a:r>
              <a:rPr lang="ru-RU" dirty="0" err="1">
                <a:solidFill>
                  <a:schemeClr val="tx1"/>
                </a:solidFill>
              </a:rPr>
              <a:t>велику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громадську</a:t>
            </a:r>
            <a:r>
              <a:rPr lang="ru-RU" dirty="0">
                <a:solidFill>
                  <a:schemeClr val="tx1"/>
                </a:solidFill>
              </a:rPr>
              <a:t> роботу. За </a:t>
            </a:r>
            <a:r>
              <a:rPr lang="ru-RU" dirty="0" err="1">
                <a:solidFill>
                  <a:schemeClr val="tx1"/>
                </a:solidFill>
              </a:rPr>
              <a:t>його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ініціативи</a:t>
            </a:r>
            <a:r>
              <a:rPr lang="ru-RU" dirty="0">
                <a:solidFill>
                  <a:schemeClr val="tx1"/>
                </a:solidFill>
              </a:rPr>
              <a:t> у 1868 р. </a:t>
            </a:r>
            <a:r>
              <a:rPr lang="ru-RU" dirty="0" err="1">
                <a:solidFill>
                  <a:schemeClr val="tx1"/>
                </a:solidFill>
              </a:rPr>
              <a:t>було</a:t>
            </a:r>
            <a:r>
              <a:rPr lang="ru-RU" dirty="0">
                <a:solidFill>
                  <a:schemeClr val="tx1"/>
                </a:solidFill>
              </a:rPr>
              <a:t> створено </a:t>
            </a:r>
            <a:r>
              <a:rPr lang="ru-RU" dirty="0" err="1">
                <a:solidFill>
                  <a:schemeClr val="tx1"/>
                </a:solidFill>
              </a:rPr>
              <a:t>Російське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фізико-хімічне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товариство</a:t>
            </a:r>
            <a:r>
              <a:rPr lang="ru-RU" dirty="0">
                <a:solidFill>
                  <a:schemeClr val="tx1"/>
                </a:solidFill>
              </a:rPr>
              <a:t>, де </a:t>
            </a:r>
            <a:r>
              <a:rPr lang="ru-RU" dirty="0" err="1">
                <a:solidFill>
                  <a:schemeClr val="tx1"/>
                </a:solidFill>
              </a:rPr>
              <a:t>він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уперше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доповів</a:t>
            </a:r>
            <a:r>
              <a:rPr lang="ru-RU" dirty="0">
                <a:solidFill>
                  <a:schemeClr val="tx1"/>
                </a:solidFill>
              </a:rPr>
              <a:t> про </a:t>
            </a:r>
            <a:r>
              <a:rPr lang="ru-RU" dirty="0" err="1">
                <a:solidFill>
                  <a:schemeClr val="tx1"/>
                </a:solidFill>
              </a:rPr>
              <a:t>відкриття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періодичного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закону.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err="1" smtClean="0">
                <a:solidFill>
                  <a:schemeClr val="tx1"/>
                </a:solidFill>
              </a:rPr>
              <a:t>Теорія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і практика </a:t>
            </a:r>
            <a:r>
              <a:rPr lang="ru-RU" dirty="0" err="1">
                <a:solidFill>
                  <a:schemeClr val="tx1"/>
                </a:solidFill>
              </a:rPr>
              <a:t>завжди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нерозривно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поєднувались</a:t>
            </a:r>
            <a:r>
              <a:rPr lang="ru-RU" dirty="0">
                <a:solidFill>
                  <a:schemeClr val="tx1"/>
                </a:solidFill>
              </a:rPr>
              <a:t> у </a:t>
            </a:r>
            <a:r>
              <a:rPr lang="ru-RU" dirty="0" err="1">
                <a:solidFill>
                  <a:schemeClr val="tx1"/>
                </a:solidFill>
              </a:rPr>
              <a:t>діяльності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Менделєєва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 err="1">
                <a:solidFill>
                  <a:schemeClr val="tx1"/>
                </a:solidFill>
              </a:rPr>
              <a:t>Навіть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перелік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питань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які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вирішував</a:t>
            </a:r>
            <a:r>
              <a:rPr lang="ru-RU" dirty="0">
                <a:solidFill>
                  <a:schemeClr val="tx1"/>
                </a:solidFill>
              </a:rPr>
              <a:t> учений, </a:t>
            </a:r>
            <a:r>
              <a:rPr lang="ru-RU" dirty="0" err="1">
                <a:solidFill>
                  <a:schemeClr val="tx1"/>
                </a:solidFill>
              </a:rPr>
              <a:t>показує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широчінь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важливість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його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праці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 err="1">
                <a:solidFill>
                  <a:schemeClr val="tx1"/>
                </a:solidFill>
              </a:rPr>
              <a:t>Менделєєв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багато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зробив</a:t>
            </a:r>
            <a:r>
              <a:rPr lang="ru-RU" dirty="0">
                <a:solidFill>
                  <a:schemeClr val="tx1"/>
                </a:solidFill>
              </a:rPr>
              <a:t> у </a:t>
            </a:r>
            <a:r>
              <a:rPr lang="ru-RU" dirty="0" err="1">
                <a:solidFill>
                  <a:schemeClr val="tx1"/>
                </a:solidFill>
              </a:rPr>
              <a:t>галузі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точних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вимірювань</a:t>
            </a:r>
            <a:r>
              <a:rPr lang="ru-RU" dirty="0">
                <a:solidFill>
                  <a:schemeClr val="tx1"/>
                </a:solidFill>
              </a:rPr>
              <a:t>, заклав </a:t>
            </a:r>
            <a:r>
              <a:rPr lang="ru-RU" dirty="0" err="1">
                <a:solidFill>
                  <a:schemeClr val="tx1"/>
                </a:solidFill>
              </a:rPr>
              <a:t>основи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теорії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розчинів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запропонував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промисловий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спосіб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фракційного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розділення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нафти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винайшов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новий</a:t>
            </a:r>
            <a:r>
              <a:rPr lang="ru-RU" dirty="0">
                <a:solidFill>
                  <a:schemeClr val="tx1"/>
                </a:solidFill>
              </a:rPr>
              <a:t> вид </a:t>
            </a:r>
            <a:r>
              <a:rPr lang="ru-RU" dirty="0" err="1">
                <a:solidFill>
                  <a:schemeClr val="tx1"/>
                </a:solidFill>
              </a:rPr>
              <a:t>бездимного</a:t>
            </a:r>
            <a:r>
              <a:rPr lang="ru-RU" dirty="0">
                <a:solidFill>
                  <a:schemeClr val="tx1"/>
                </a:solidFill>
              </a:rPr>
              <a:t> пороху, </a:t>
            </a:r>
            <a:r>
              <a:rPr lang="ru-RU" dirty="0" err="1">
                <a:solidFill>
                  <a:schemeClr val="tx1"/>
                </a:solidFill>
              </a:rPr>
              <a:t>пропагував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використання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мінеральних</a:t>
            </a:r>
            <a:r>
              <a:rPr lang="ru-RU" dirty="0">
                <a:solidFill>
                  <a:schemeClr val="tx1"/>
                </a:solidFill>
              </a:rPr>
              <a:t> добрив, </a:t>
            </a:r>
            <a:r>
              <a:rPr lang="ru-RU" dirty="0" err="1">
                <a:solidFill>
                  <a:schemeClr val="tx1"/>
                </a:solidFill>
              </a:rPr>
              <a:t>зрошування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посушливих</a:t>
            </a:r>
            <a:r>
              <a:rPr lang="ru-RU" dirty="0">
                <a:solidFill>
                  <a:schemeClr val="tx1"/>
                </a:solidFill>
              </a:rPr>
              <a:t> земель. </a:t>
            </a:r>
            <a:r>
              <a:rPr lang="ru-RU" dirty="0" err="1">
                <a:solidFill>
                  <a:schemeClr val="tx1"/>
                </a:solidFill>
              </a:rPr>
              <a:t>Він</a:t>
            </a:r>
            <a:r>
              <a:rPr lang="ru-RU" dirty="0">
                <a:solidFill>
                  <a:schemeClr val="tx1"/>
                </a:solidFill>
              </a:rPr>
              <a:t> є автором </a:t>
            </a:r>
            <a:r>
              <a:rPr lang="ru-RU" dirty="0" err="1">
                <a:solidFill>
                  <a:schemeClr val="tx1"/>
                </a:solidFill>
              </a:rPr>
              <a:t>фундаментальних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досліджень</a:t>
            </a:r>
            <a:r>
              <a:rPr lang="ru-RU" dirty="0">
                <a:solidFill>
                  <a:schemeClr val="tx1"/>
                </a:solidFill>
              </a:rPr>
              <a:t> не </a:t>
            </a:r>
            <a:r>
              <a:rPr lang="ru-RU" dirty="0" err="1">
                <a:solidFill>
                  <a:schemeClr val="tx1"/>
                </a:solidFill>
              </a:rPr>
              <a:t>тільки</a:t>
            </a:r>
            <a:r>
              <a:rPr lang="ru-RU" dirty="0">
                <a:solidFill>
                  <a:schemeClr val="tx1"/>
                </a:solidFill>
              </a:rPr>
              <a:t> в </a:t>
            </a:r>
            <a:r>
              <a:rPr lang="ru-RU" dirty="0" err="1">
                <a:solidFill>
                  <a:schemeClr val="tx1"/>
                </a:solidFill>
              </a:rPr>
              <a:t>хімії</a:t>
            </a:r>
            <a:r>
              <a:rPr lang="ru-RU" dirty="0">
                <a:solidFill>
                  <a:schemeClr val="tx1"/>
                </a:solidFill>
              </a:rPr>
              <a:t>, а й у </a:t>
            </a:r>
            <a:r>
              <a:rPr lang="ru-RU" dirty="0" err="1">
                <a:solidFill>
                  <a:schemeClr val="tx1"/>
                </a:solidFill>
              </a:rPr>
              <a:t>галузях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хімічної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технології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фізики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метеорології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повітроплавання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метрології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сільського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господарства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економіки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народної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освіти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тощо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 err="1">
                <a:solidFill>
                  <a:schemeClr val="tx1"/>
                </a:solidFill>
              </a:rPr>
              <a:t>Менделєєв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турбувався</a:t>
            </a:r>
            <a:r>
              <a:rPr lang="ru-RU" dirty="0">
                <a:solidFill>
                  <a:schemeClr val="tx1"/>
                </a:solidFill>
              </a:rPr>
              <a:t> про </a:t>
            </a:r>
            <a:r>
              <a:rPr lang="ru-RU" dirty="0" err="1">
                <a:solidFill>
                  <a:schemeClr val="tx1"/>
                </a:solidFill>
              </a:rPr>
              <a:t>розумне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використання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корисних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копалин</a:t>
            </a:r>
            <a:r>
              <a:rPr lang="ru-RU" dirty="0">
                <a:solidFill>
                  <a:schemeClr val="tx1"/>
                </a:solidFill>
              </a:rPr>
              <a:t>, про </a:t>
            </a:r>
            <a:r>
              <a:rPr lang="ru-RU" dirty="0" err="1">
                <a:solidFill>
                  <a:schemeClr val="tx1"/>
                </a:solidFill>
              </a:rPr>
              <a:t>економічно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доцільне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розміщення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заводів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території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держави</a:t>
            </a:r>
            <a:r>
              <a:rPr lang="ru-RU" dirty="0">
                <a:solidFill>
                  <a:schemeClr val="tx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1897833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88640"/>
            <a:ext cx="8640960" cy="6408712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ru-RU" dirty="0">
                <a:solidFill>
                  <a:schemeClr val="tx1"/>
                </a:solidFill>
              </a:rPr>
              <a:t>Д. І. </a:t>
            </a:r>
            <a:r>
              <a:rPr lang="ru-RU" dirty="0" err="1">
                <a:solidFill>
                  <a:schemeClr val="tx1"/>
                </a:solidFill>
              </a:rPr>
              <a:t>Менделєєв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був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палким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патріотом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сміливим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захисником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прогресивних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ідей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що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викликало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невдоволення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серед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реакційних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кіл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Петербурзької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академії</a:t>
            </a:r>
            <a:r>
              <a:rPr lang="ru-RU" dirty="0">
                <a:solidFill>
                  <a:schemeClr val="tx1"/>
                </a:solidFill>
              </a:rPr>
              <a:t> наук. І </a:t>
            </a:r>
            <a:r>
              <a:rPr lang="ru-RU" dirty="0" err="1">
                <a:solidFill>
                  <a:schemeClr val="tx1"/>
                </a:solidFill>
              </a:rPr>
              <a:t>хоча</a:t>
            </a:r>
            <a:r>
              <a:rPr lang="ru-RU" dirty="0">
                <a:solidFill>
                  <a:schemeClr val="tx1"/>
                </a:solidFill>
              </a:rPr>
              <a:t> Д. І. </a:t>
            </a:r>
            <a:r>
              <a:rPr lang="ru-RU" dirty="0" err="1">
                <a:solidFill>
                  <a:schemeClr val="tx1"/>
                </a:solidFill>
              </a:rPr>
              <a:t>Менделєєв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був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обраний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почесним</a:t>
            </a:r>
            <a:r>
              <a:rPr lang="ru-RU" dirty="0">
                <a:solidFill>
                  <a:schemeClr val="tx1"/>
                </a:solidFill>
              </a:rPr>
              <a:t> членом </a:t>
            </a:r>
            <a:r>
              <a:rPr lang="ru-RU" dirty="0" err="1">
                <a:solidFill>
                  <a:schemeClr val="tx1"/>
                </a:solidFill>
              </a:rPr>
              <a:t>усіх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академій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світу</a:t>
            </a:r>
            <a:r>
              <a:rPr lang="ru-RU" dirty="0">
                <a:solidFill>
                  <a:schemeClr val="tx1"/>
                </a:solidFill>
              </a:rPr>
              <a:t>, у себе на </a:t>
            </a:r>
            <a:r>
              <a:rPr lang="ru-RU" dirty="0" err="1">
                <a:solidFill>
                  <a:schemeClr val="tx1"/>
                </a:solidFill>
              </a:rPr>
              <a:t>батьківщині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його</a:t>
            </a:r>
            <a:r>
              <a:rPr lang="ru-RU" dirty="0">
                <a:solidFill>
                  <a:schemeClr val="tx1"/>
                </a:solidFill>
              </a:rPr>
              <a:t> кандидатура до складу </a:t>
            </a:r>
            <a:r>
              <a:rPr lang="ru-RU" dirty="0" err="1">
                <a:solidFill>
                  <a:schemeClr val="tx1"/>
                </a:solidFill>
              </a:rPr>
              <a:t>академії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була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забалотована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незважаючи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величезні</a:t>
            </a:r>
            <a:r>
              <a:rPr lang="ru-RU" dirty="0">
                <a:solidFill>
                  <a:schemeClr val="tx1"/>
                </a:solidFill>
              </a:rPr>
              <a:t> заслуги перед наукою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У </a:t>
            </a:r>
            <a:r>
              <a:rPr lang="ru-RU" dirty="0">
                <a:solidFill>
                  <a:schemeClr val="tx1"/>
                </a:solidFill>
              </a:rPr>
              <a:t>1890 р. </a:t>
            </a:r>
            <a:r>
              <a:rPr lang="ru-RU" dirty="0" err="1">
                <a:solidFill>
                  <a:schemeClr val="tx1"/>
                </a:solidFill>
              </a:rPr>
              <a:t>під</a:t>
            </a:r>
            <a:r>
              <a:rPr lang="ru-RU" dirty="0">
                <a:solidFill>
                  <a:schemeClr val="tx1"/>
                </a:solidFill>
              </a:rPr>
              <a:t> час </a:t>
            </a:r>
            <a:r>
              <a:rPr lang="ru-RU" dirty="0" err="1">
                <a:solidFill>
                  <a:schemeClr val="tx1"/>
                </a:solidFill>
              </a:rPr>
              <a:t>студентських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заворушень</a:t>
            </a:r>
            <a:r>
              <a:rPr lang="ru-RU" dirty="0">
                <a:solidFill>
                  <a:schemeClr val="tx1"/>
                </a:solidFill>
              </a:rPr>
              <a:t> Д. І. </a:t>
            </a:r>
            <a:r>
              <a:rPr lang="ru-RU" dirty="0" err="1">
                <a:solidFill>
                  <a:schemeClr val="tx1"/>
                </a:solidFill>
              </a:rPr>
              <a:t>Менделєєв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підтримував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студентів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виступив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їх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захист</a:t>
            </a:r>
            <a:r>
              <a:rPr lang="ru-RU" dirty="0">
                <a:solidFill>
                  <a:schemeClr val="tx1"/>
                </a:solidFill>
              </a:rPr>
              <a:t>, за </a:t>
            </a:r>
            <a:r>
              <a:rPr lang="ru-RU" dirty="0" err="1">
                <a:solidFill>
                  <a:schemeClr val="tx1"/>
                </a:solidFill>
              </a:rPr>
              <a:t>що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дістав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грубу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одповідь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від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царського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міністра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освіти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змушений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був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залишити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університет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 err="1">
                <a:solidFill>
                  <a:schemeClr val="tx1"/>
                </a:solidFill>
              </a:rPr>
              <a:t>Проте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його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наукова</a:t>
            </a:r>
            <a:r>
              <a:rPr lang="ru-RU" dirty="0">
                <a:solidFill>
                  <a:schemeClr val="tx1"/>
                </a:solidFill>
              </a:rPr>
              <a:t> й практична </a:t>
            </a:r>
            <a:r>
              <a:rPr lang="ru-RU" dirty="0" err="1">
                <a:solidFill>
                  <a:schemeClr val="tx1"/>
                </a:solidFill>
              </a:rPr>
              <a:t>діяльність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цьому</a:t>
            </a:r>
            <a:r>
              <a:rPr lang="ru-RU" dirty="0">
                <a:solidFill>
                  <a:schemeClr val="tx1"/>
                </a:solidFill>
              </a:rPr>
              <a:t> не </a:t>
            </a:r>
            <a:r>
              <a:rPr lang="ru-RU" dirty="0" err="1">
                <a:solidFill>
                  <a:schemeClr val="tx1"/>
                </a:solidFill>
              </a:rPr>
              <a:t>припинилась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 err="1">
                <a:solidFill>
                  <a:schemeClr val="tx1"/>
                </a:solidFill>
              </a:rPr>
              <a:t>Він</a:t>
            </a:r>
            <a:r>
              <a:rPr lang="ru-RU" dirty="0">
                <a:solidFill>
                  <a:schemeClr val="tx1"/>
                </a:solidFill>
              </a:rPr>
              <a:t> став </a:t>
            </a:r>
            <a:r>
              <a:rPr lang="ru-RU" dirty="0" err="1">
                <a:solidFill>
                  <a:schemeClr val="tx1"/>
                </a:solidFill>
              </a:rPr>
              <a:t>організатором</a:t>
            </a:r>
            <a:r>
              <a:rPr lang="ru-RU" dirty="0">
                <a:solidFill>
                  <a:schemeClr val="tx1"/>
                </a:solidFill>
              </a:rPr>
              <a:t> і першим директором </a:t>
            </a:r>
            <a:r>
              <a:rPr lang="ru-RU" dirty="0" err="1">
                <a:solidFill>
                  <a:schemeClr val="tx1"/>
                </a:solidFill>
              </a:rPr>
              <a:t>Головної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палати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мір</a:t>
            </a:r>
            <a:r>
              <a:rPr lang="ru-RU" dirty="0">
                <a:solidFill>
                  <a:schemeClr val="tx1"/>
                </a:solidFill>
              </a:rPr>
              <a:t> і ваги, брав участь у </a:t>
            </a:r>
            <a:r>
              <a:rPr lang="ru-RU" dirty="0" err="1">
                <a:solidFill>
                  <a:schemeClr val="tx1"/>
                </a:solidFill>
              </a:rPr>
              <a:t>складанні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митних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тарифів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розробляв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питання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господарського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розвитку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країни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pPr marL="45720" indent="0">
              <a:buNone/>
            </a:pPr>
            <a:r>
              <a:rPr lang="ru-RU" dirty="0" err="1">
                <a:solidFill>
                  <a:schemeClr val="tx1"/>
                </a:solidFill>
              </a:rPr>
              <a:t>Багатогранна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діяльність</a:t>
            </a:r>
            <a:r>
              <a:rPr lang="ru-RU" dirty="0">
                <a:solidFill>
                  <a:schemeClr val="tx1"/>
                </a:solidFill>
              </a:rPr>
              <a:t> Д. І. </a:t>
            </a:r>
            <a:r>
              <a:rPr lang="ru-RU" dirty="0" err="1">
                <a:solidFill>
                  <a:schemeClr val="tx1"/>
                </a:solidFill>
              </a:rPr>
              <a:t>Менделєєва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була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тісно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пов'язана</a:t>
            </a:r>
            <a:r>
              <a:rPr lang="ru-RU" dirty="0">
                <a:solidFill>
                  <a:schemeClr val="tx1"/>
                </a:solidFill>
              </a:rPr>
              <a:t> з </a:t>
            </a:r>
            <a:r>
              <a:rPr lang="ru-RU" dirty="0" err="1">
                <a:solidFill>
                  <a:schemeClr val="tx1"/>
                </a:solidFill>
              </a:rPr>
              <a:t>розвитком</a:t>
            </a:r>
            <a:r>
              <a:rPr lang="ru-RU" dirty="0">
                <a:solidFill>
                  <a:schemeClr val="tx1"/>
                </a:solidFill>
              </a:rPr>
              <a:t> науки, </a:t>
            </a:r>
            <a:r>
              <a:rPr lang="ru-RU" dirty="0" err="1">
                <a:solidFill>
                  <a:schemeClr val="tx1"/>
                </a:solidFill>
              </a:rPr>
              <a:t>освіти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ru-RU" dirty="0" err="1">
                <a:solidFill>
                  <a:schemeClr val="tx1"/>
                </a:solidFill>
              </a:rPr>
              <a:t>економіки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України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 err="1">
                <a:solidFill>
                  <a:schemeClr val="tx1"/>
                </a:solidFill>
              </a:rPr>
              <a:t>Відомі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його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широкі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зв'язки</a:t>
            </a:r>
            <a:r>
              <a:rPr lang="ru-RU" dirty="0">
                <a:solidFill>
                  <a:schemeClr val="tx1"/>
                </a:solidFill>
              </a:rPr>
              <a:t> з </a:t>
            </a:r>
            <a:r>
              <a:rPr lang="ru-RU" dirty="0" err="1">
                <a:solidFill>
                  <a:schemeClr val="tx1"/>
                </a:solidFill>
              </a:rPr>
              <a:t>багатьма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передовими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українськими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хіміками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ru-RU" dirty="0" err="1">
                <a:solidFill>
                  <a:schemeClr val="tx1"/>
                </a:solidFill>
              </a:rPr>
              <a:t>іншими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вченими</a:t>
            </a:r>
            <a:r>
              <a:rPr lang="ru-RU" dirty="0">
                <a:solidFill>
                  <a:schemeClr val="tx1"/>
                </a:solidFill>
              </a:rPr>
              <a:t>, особливо </a:t>
            </a:r>
            <a:r>
              <a:rPr lang="ru-RU" dirty="0" err="1">
                <a:solidFill>
                  <a:schemeClr val="tx1"/>
                </a:solidFill>
              </a:rPr>
              <a:t>Київського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Харківського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університетів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 err="1">
                <a:solidFill>
                  <a:schemeClr val="tx1"/>
                </a:solidFill>
              </a:rPr>
              <a:t>Ще</a:t>
            </a:r>
            <a:r>
              <a:rPr lang="ru-RU" dirty="0">
                <a:solidFill>
                  <a:schemeClr val="tx1"/>
                </a:solidFill>
              </a:rPr>
              <a:t> у 1871 р. Д. І. </a:t>
            </a:r>
            <a:r>
              <a:rPr lang="ru-RU" dirty="0" err="1">
                <a:solidFill>
                  <a:schemeClr val="tx1"/>
                </a:solidFill>
              </a:rPr>
              <a:t>Менделєєв</a:t>
            </a:r>
            <a:r>
              <a:rPr lang="ru-RU" dirty="0">
                <a:solidFill>
                  <a:schemeClr val="tx1"/>
                </a:solidFill>
              </a:rPr>
              <a:t> брав </a:t>
            </a:r>
            <a:r>
              <a:rPr lang="ru-RU" dirty="0" err="1">
                <a:solidFill>
                  <a:schemeClr val="tx1"/>
                </a:solidFill>
              </a:rPr>
              <a:t>активну</a:t>
            </a:r>
            <a:r>
              <a:rPr lang="ru-RU" dirty="0">
                <a:solidFill>
                  <a:schemeClr val="tx1"/>
                </a:solidFill>
              </a:rPr>
              <a:t> участь у 3-му </a:t>
            </a:r>
            <a:r>
              <a:rPr lang="ru-RU" dirty="0" err="1">
                <a:solidFill>
                  <a:schemeClr val="tx1"/>
                </a:solidFill>
              </a:rPr>
              <a:t>з'їзді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природознавців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що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відбувся</a:t>
            </a:r>
            <a:r>
              <a:rPr lang="ru-RU" dirty="0">
                <a:solidFill>
                  <a:schemeClr val="tx1"/>
                </a:solidFill>
              </a:rPr>
              <a:t> у </a:t>
            </a:r>
            <a:r>
              <a:rPr lang="ru-RU" dirty="0" err="1">
                <a:solidFill>
                  <a:schemeClr val="tx1"/>
                </a:solidFill>
              </a:rPr>
              <a:t>Києві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970728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88640"/>
            <a:ext cx="8640960" cy="6408712"/>
          </a:xfrm>
        </p:spPr>
        <p:txBody>
          <a:bodyPr/>
          <a:lstStyle/>
          <a:p>
            <a:pPr marL="45720" indent="0">
              <a:buNone/>
            </a:pPr>
            <a:r>
              <a:rPr lang="ru-RU" dirty="0">
                <a:solidFill>
                  <a:schemeClr val="tx1"/>
                </a:solidFill>
              </a:rPr>
              <a:t>Д. І. </a:t>
            </a:r>
            <a:r>
              <a:rPr lang="ru-RU" dirty="0" err="1">
                <a:solidFill>
                  <a:schemeClr val="tx1"/>
                </a:solidFill>
              </a:rPr>
              <a:t>Менделєєв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приділяв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велику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увагу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організації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вищої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освіти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зокрема</a:t>
            </a:r>
            <a:r>
              <a:rPr lang="ru-RU" dirty="0">
                <a:solidFill>
                  <a:schemeClr val="tx1"/>
                </a:solidFill>
              </a:rPr>
              <a:t> у 1898 р. брав </a:t>
            </a:r>
            <a:r>
              <a:rPr lang="ru-RU" dirty="0" err="1">
                <a:solidFill>
                  <a:schemeClr val="tx1"/>
                </a:solidFill>
              </a:rPr>
              <a:t>активну</a:t>
            </a:r>
            <a:r>
              <a:rPr lang="ru-RU" dirty="0">
                <a:solidFill>
                  <a:schemeClr val="tx1"/>
                </a:solidFill>
              </a:rPr>
              <a:t> участь у </a:t>
            </a:r>
            <a:r>
              <a:rPr lang="ru-RU" dirty="0" err="1">
                <a:solidFill>
                  <a:schemeClr val="tx1"/>
                </a:solidFill>
              </a:rPr>
              <a:t>створенні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Київського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політехнічного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інституту</a:t>
            </a:r>
            <a:r>
              <a:rPr lang="ru-RU" dirty="0">
                <a:solidFill>
                  <a:schemeClr val="tx1"/>
                </a:solidFill>
              </a:rPr>
              <a:t> (</a:t>
            </a:r>
            <a:r>
              <a:rPr lang="ru-RU" dirty="0" err="1">
                <a:solidFill>
                  <a:schemeClr val="tx1"/>
                </a:solidFill>
              </a:rPr>
              <a:t>тепер</a:t>
            </a:r>
            <a:r>
              <a:rPr lang="ru-RU" dirty="0">
                <a:solidFill>
                  <a:schemeClr val="tx1"/>
                </a:solidFill>
              </a:rPr>
              <a:t> — </a:t>
            </a:r>
            <a:r>
              <a:rPr lang="ru-RU" dirty="0" err="1">
                <a:solidFill>
                  <a:schemeClr val="tx1"/>
                </a:solidFill>
              </a:rPr>
              <a:t>Національний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технічний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університет</a:t>
            </a:r>
            <a:r>
              <a:rPr lang="ru-RU" dirty="0">
                <a:solidFill>
                  <a:schemeClr val="tx1"/>
                </a:solidFill>
              </a:rPr>
              <a:t> «КПІ»), на </a:t>
            </a:r>
            <a:r>
              <a:rPr lang="ru-RU" dirty="0" err="1">
                <a:solidFill>
                  <a:schemeClr val="tx1"/>
                </a:solidFill>
              </a:rPr>
              <a:t>території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якого</a:t>
            </a:r>
            <a:r>
              <a:rPr lang="ru-RU" dirty="0">
                <a:solidFill>
                  <a:schemeClr val="tx1"/>
                </a:solidFill>
              </a:rPr>
              <a:t> перед входом до </a:t>
            </a:r>
            <a:r>
              <a:rPr lang="ru-RU" dirty="0" err="1">
                <a:solidFill>
                  <a:schemeClr val="tx1"/>
                </a:solidFill>
              </a:rPr>
              <a:t>хімічного</a:t>
            </a:r>
            <a:r>
              <a:rPr lang="ru-RU" dirty="0">
                <a:solidFill>
                  <a:schemeClr val="tx1"/>
                </a:solidFill>
              </a:rPr>
              <a:t> корпусу </a:t>
            </a:r>
            <a:r>
              <a:rPr lang="ru-RU" dirty="0" err="1">
                <a:solidFill>
                  <a:schemeClr val="tx1"/>
                </a:solidFill>
              </a:rPr>
              <a:t>йому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встановлено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пам'ятник</a:t>
            </a:r>
            <a:r>
              <a:rPr lang="ru-RU" dirty="0">
                <a:solidFill>
                  <a:schemeClr val="tx1"/>
                </a:solidFill>
              </a:rPr>
              <a:t>. У 1903 р. </a:t>
            </a:r>
            <a:r>
              <a:rPr lang="ru-RU" dirty="0" err="1">
                <a:solidFill>
                  <a:schemeClr val="tx1"/>
                </a:solidFill>
              </a:rPr>
              <a:t>він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був</a:t>
            </a:r>
            <a:r>
              <a:rPr lang="ru-RU" dirty="0">
                <a:solidFill>
                  <a:schemeClr val="tx1"/>
                </a:solidFill>
              </a:rPr>
              <a:t> головою </a:t>
            </a:r>
            <a:r>
              <a:rPr lang="ru-RU" dirty="0" err="1">
                <a:solidFill>
                  <a:schemeClr val="tx1"/>
                </a:solidFill>
              </a:rPr>
              <a:t>екзаменаційної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комісії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першого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випуску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інженерів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ru-RU" dirty="0" err="1">
                <a:solidFill>
                  <a:schemeClr val="tx1"/>
                </a:solidFill>
              </a:rPr>
              <a:t>агрономів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цього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навчального</a:t>
            </a:r>
            <a:r>
              <a:rPr lang="ru-RU" dirty="0">
                <a:solidFill>
                  <a:schemeClr val="tx1"/>
                </a:solidFill>
              </a:rPr>
              <a:t> закладу.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636912"/>
            <a:ext cx="2952328" cy="3678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255846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88640"/>
            <a:ext cx="8568952" cy="6408712"/>
          </a:xfrm>
        </p:spPr>
        <p:txBody>
          <a:bodyPr/>
          <a:lstStyle/>
          <a:p>
            <a:pPr marL="45720" indent="0">
              <a:buNone/>
            </a:pPr>
            <a:r>
              <a:rPr lang="ru-RU" dirty="0">
                <a:solidFill>
                  <a:schemeClr val="tx1"/>
                </a:solidFill>
              </a:rPr>
              <a:t>Д. І. </a:t>
            </a:r>
            <a:r>
              <a:rPr lang="ru-RU" dirty="0" err="1">
                <a:solidFill>
                  <a:schemeClr val="tx1"/>
                </a:solidFill>
              </a:rPr>
              <a:t>Менделєєв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плідно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працював</a:t>
            </a:r>
            <a:r>
              <a:rPr lang="ru-RU" dirty="0">
                <a:solidFill>
                  <a:schemeClr val="tx1"/>
                </a:solidFill>
              </a:rPr>
              <a:t> над </a:t>
            </a:r>
            <a:r>
              <a:rPr lang="ru-RU" dirty="0" err="1">
                <a:solidFill>
                  <a:schemeClr val="tx1"/>
                </a:solidFill>
              </a:rPr>
              <a:t>розвитком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вугільної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промисловості</a:t>
            </a:r>
            <a:r>
              <a:rPr lang="ru-RU" dirty="0">
                <a:solidFill>
                  <a:schemeClr val="tx1"/>
                </a:solidFill>
              </a:rPr>
              <a:t> в </a:t>
            </a:r>
            <a:r>
              <a:rPr lang="ru-RU" dirty="0" err="1">
                <a:solidFill>
                  <a:schemeClr val="tx1"/>
                </a:solidFill>
              </a:rPr>
              <a:t>Україні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 err="1">
                <a:solidFill>
                  <a:schemeClr val="tx1"/>
                </a:solidFill>
              </a:rPr>
              <a:t>Після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перебування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Донбасі</a:t>
            </a:r>
            <a:r>
              <a:rPr lang="ru-RU" dirty="0">
                <a:solidFill>
                  <a:schemeClr val="tx1"/>
                </a:solidFill>
              </a:rPr>
              <a:t>, де </a:t>
            </a:r>
            <a:r>
              <a:rPr lang="ru-RU" dirty="0" err="1">
                <a:solidFill>
                  <a:schemeClr val="tx1"/>
                </a:solidFill>
              </a:rPr>
              <a:t>він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вивчав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питання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видобутку</a:t>
            </a:r>
            <a:r>
              <a:rPr lang="ru-RU" dirty="0">
                <a:solidFill>
                  <a:schemeClr val="tx1"/>
                </a:solidFill>
              </a:rPr>
              <a:t> й </a:t>
            </a:r>
            <a:r>
              <a:rPr lang="ru-RU" dirty="0" err="1">
                <a:solidFill>
                  <a:schemeClr val="tx1"/>
                </a:solidFill>
              </a:rPr>
              <a:t>транспортування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кам'яного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вугілля</a:t>
            </a:r>
            <a:r>
              <a:rPr lang="ru-RU" dirty="0">
                <a:solidFill>
                  <a:schemeClr val="tx1"/>
                </a:solidFill>
              </a:rPr>
              <a:t>, Д. І. </a:t>
            </a:r>
            <a:r>
              <a:rPr lang="ru-RU" dirty="0" err="1">
                <a:solidFill>
                  <a:schemeClr val="tx1"/>
                </a:solidFill>
              </a:rPr>
              <a:t>Менделєєв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висунув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нову</a:t>
            </a:r>
            <a:r>
              <a:rPr lang="ru-RU" dirty="0">
                <a:solidFill>
                  <a:schemeClr val="tx1"/>
                </a:solidFill>
              </a:rPr>
              <a:t> для того часу </a:t>
            </a:r>
            <a:r>
              <a:rPr lang="ru-RU" dirty="0" err="1">
                <a:solidFill>
                  <a:schemeClr val="tx1"/>
                </a:solidFill>
              </a:rPr>
              <a:t>ідею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підземної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газифікації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вугілля</a:t>
            </a:r>
            <a:r>
              <a:rPr lang="ru-RU" dirty="0">
                <a:solidFill>
                  <a:schemeClr val="tx1"/>
                </a:solidFill>
              </a:rPr>
              <a:t>, яку </a:t>
            </a:r>
            <a:r>
              <a:rPr lang="ru-RU" dirty="0" err="1">
                <a:solidFill>
                  <a:schemeClr val="tx1"/>
                </a:solidFill>
              </a:rPr>
              <a:t>вперше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було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втілено</a:t>
            </a:r>
            <a:r>
              <a:rPr lang="ru-RU" dirty="0">
                <a:solidFill>
                  <a:schemeClr val="tx1"/>
                </a:solidFill>
              </a:rPr>
              <a:t> в </a:t>
            </a:r>
            <a:r>
              <a:rPr lang="ru-RU" dirty="0" err="1">
                <a:solidFill>
                  <a:schemeClr val="tx1"/>
                </a:solidFill>
              </a:rPr>
              <a:t>життя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лише</a:t>
            </a:r>
            <a:r>
              <a:rPr lang="ru-RU" dirty="0">
                <a:solidFill>
                  <a:schemeClr val="tx1"/>
                </a:solidFill>
              </a:rPr>
              <a:t> в 1937 р. у м. </a:t>
            </a:r>
            <a:r>
              <a:rPr lang="ru-RU" dirty="0" err="1">
                <a:solidFill>
                  <a:schemeClr val="tx1"/>
                </a:solidFill>
              </a:rPr>
              <a:t>Горлівці</a:t>
            </a:r>
            <a:r>
              <a:rPr lang="ru-RU" dirty="0">
                <a:solidFill>
                  <a:schemeClr val="tx1"/>
                </a:solidFill>
              </a:rPr>
              <a:t> (</a:t>
            </a:r>
            <a:r>
              <a:rPr lang="ru-RU" dirty="0" err="1">
                <a:solidFill>
                  <a:schemeClr val="tx1"/>
                </a:solidFill>
              </a:rPr>
              <a:t>Донбас</a:t>
            </a:r>
            <a:r>
              <a:rPr lang="ru-RU" dirty="0">
                <a:solidFill>
                  <a:schemeClr val="tx1"/>
                </a:solidFill>
              </a:rPr>
              <a:t>).</a:t>
            </a:r>
          </a:p>
          <a:p>
            <a:pPr marL="45720" indent="0">
              <a:buNone/>
            </a:pPr>
            <a:r>
              <a:rPr lang="ru-RU" dirty="0">
                <a:solidFill>
                  <a:schemeClr val="tx1"/>
                </a:solidFill>
              </a:rPr>
              <a:t>1907 р. Д. І. </a:t>
            </a:r>
            <a:r>
              <a:rPr lang="ru-RU" dirty="0" err="1">
                <a:solidFill>
                  <a:schemeClr val="tx1"/>
                </a:solidFill>
              </a:rPr>
              <a:t>Менделєєв</a:t>
            </a:r>
            <a:r>
              <a:rPr lang="ru-RU" dirty="0">
                <a:solidFill>
                  <a:schemeClr val="tx1"/>
                </a:solidFill>
              </a:rPr>
              <a:t> помер. </a:t>
            </a:r>
            <a:r>
              <a:rPr lang="ru-RU" dirty="0" err="1">
                <a:solidFill>
                  <a:schemeClr val="tx1"/>
                </a:solidFill>
              </a:rPr>
              <a:t>Тисячні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юрби</a:t>
            </a:r>
            <a:r>
              <a:rPr lang="ru-RU" dirty="0">
                <a:solidFill>
                  <a:schemeClr val="tx1"/>
                </a:solidFill>
              </a:rPr>
              <a:t> народу </a:t>
            </a:r>
            <a:r>
              <a:rPr lang="ru-RU" dirty="0" err="1">
                <a:solidFill>
                  <a:schemeClr val="tx1"/>
                </a:solidFill>
              </a:rPr>
              <a:t>проводжали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його</a:t>
            </a:r>
            <a:r>
              <a:rPr lang="ru-RU" dirty="0">
                <a:solidFill>
                  <a:schemeClr val="tx1"/>
                </a:solidFill>
              </a:rPr>
              <a:t> в </a:t>
            </a:r>
            <a:r>
              <a:rPr lang="ru-RU" dirty="0" err="1">
                <a:solidFill>
                  <a:schemeClr val="tx1"/>
                </a:solidFill>
              </a:rPr>
              <a:t>останню</a:t>
            </a:r>
            <a:r>
              <a:rPr lang="ru-RU" dirty="0">
                <a:solidFill>
                  <a:schemeClr val="tx1"/>
                </a:solidFill>
              </a:rPr>
              <a:t> путь. </a:t>
            </a:r>
            <a:r>
              <a:rPr lang="ru-RU" dirty="0" err="1">
                <a:solidFill>
                  <a:schemeClr val="tx1"/>
                </a:solidFill>
              </a:rPr>
              <a:t>Попереду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траурної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процесії</a:t>
            </a:r>
            <a:r>
              <a:rPr lang="ru-RU" dirty="0">
                <a:solidFill>
                  <a:schemeClr val="tx1"/>
                </a:solidFill>
              </a:rPr>
              <a:t> несли </a:t>
            </a:r>
            <a:r>
              <a:rPr lang="ru-RU" dirty="0" err="1">
                <a:solidFill>
                  <a:schemeClr val="tx1"/>
                </a:solidFill>
              </a:rPr>
              <a:t>періодичну</a:t>
            </a:r>
            <a:r>
              <a:rPr lang="ru-RU" dirty="0">
                <a:solidFill>
                  <a:schemeClr val="tx1"/>
                </a:solidFill>
              </a:rPr>
              <a:t> систему </a:t>
            </a:r>
            <a:r>
              <a:rPr lang="ru-RU" dirty="0" err="1">
                <a:solidFill>
                  <a:schemeClr val="tx1"/>
                </a:solidFill>
              </a:rPr>
              <a:t>хімічних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елементів</a:t>
            </a:r>
            <a:r>
              <a:rPr lang="ru-RU" dirty="0">
                <a:solidFill>
                  <a:schemeClr val="tx1"/>
                </a:solidFill>
              </a:rPr>
              <a:t>. В </a:t>
            </a:r>
            <a:r>
              <a:rPr lang="ru-RU" dirty="0" err="1">
                <a:solidFill>
                  <a:schemeClr val="tx1"/>
                </a:solidFill>
              </a:rPr>
              <a:t>особі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Менделєєва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світ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втратив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блискучого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різнобічного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вченого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ідеї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якого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продовжують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житд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 err="1">
                <a:solidFill>
                  <a:schemeClr val="tx1"/>
                </a:solidFill>
              </a:rPr>
              <a:t>їх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розвивають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учені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нашої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Батьківщини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закордонних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країн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2436" y="4221088"/>
            <a:ext cx="2304256" cy="2468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 descr="http://www.librus.ru/coverbig/21/2131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3775" y="4389154"/>
            <a:ext cx="1737495" cy="2468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732386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88640"/>
            <a:ext cx="8640960" cy="6480720"/>
          </a:xfrm>
        </p:spPr>
        <p:txBody>
          <a:bodyPr/>
          <a:lstStyle/>
          <a:p>
            <a:pPr marL="45720" indent="0">
              <a:buNone/>
            </a:pPr>
            <a:r>
              <a:rPr lang="ru-RU" dirty="0">
                <a:solidFill>
                  <a:schemeClr val="tx1"/>
                </a:solidFill>
              </a:rPr>
              <a:t>ЗНАЧЕННЯ ПЕРІОДИЧНОГО ЗАКОНУ І ПЕРІОДИЧНОЇ СИСТЕМИ ХІМІЧНИХ ЕЛЕМЕНТІВ</a:t>
            </a:r>
          </a:p>
          <a:p>
            <a:pPr marL="45720" indent="0">
              <a:buNone/>
            </a:pPr>
            <a:r>
              <a:rPr lang="ru-RU" dirty="0" err="1" smtClean="0">
                <a:solidFill>
                  <a:schemeClr val="tx1"/>
                </a:solidFill>
              </a:rPr>
              <a:t>Періодичний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закон Д. І. </a:t>
            </a:r>
            <a:r>
              <a:rPr lang="ru-RU" dirty="0" err="1">
                <a:solidFill>
                  <a:schemeClr val="tx1"/>
                </a:solidFill>
              </a:rPr>
              <a:t>Менделєєва</a:t>
            </a:r>
            <a:r>
              <a:rPr lang="ru-RU" dirty="0">
                <a:solidFill>
                  <a:schemeClr val="tx1"/>
                </a:solidFill>
              </a:rPr>
              <a:t> — один </a:t>
            </a:r>
            <a:r>
              <a:rPr lang="ru-RU" dirty="0" err="1">
                <a:solidFill>
                  <a:schemeClr val="tx1"/>
                </a:solidFill>
              </a:rPr>
              <a:t>із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найфундаментальніших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найзагальніших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законів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природи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якому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підпорядковані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всі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хімічні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елементи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Всесвіту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 err="1">
                <a:solidFill>
                  <a:schemeClr val="tx1"/>
                </a:solidFill>
              </a:rPr>
              <a:t>Адже</a:t>
            </a:r>
            <a:r>
              <a:rPr lang="ru-RU" dirty="0">
                <a:solidFill>
                  <a:schemeClr val="tx1"/>
                </a:solidFill>
              </a:rPr>
              <a:t> з </a:t>
            </a:r>
            <a:r>
              <a:rPr lang="ru-RU" dirty="0" err="1">
                <a:solidFill>
                  <a:schemeClr val="tx1"/>
                </a:solidFill>
              </a:rPr>
              <a:t>хімічних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елементів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складається</a:t>
            </a:r>
            <a:r>
              <a:rPr lang="ru-RU" dirty="0">
                <a:solidFill>
                  <a:schemeClr val="tx1"/>
                </a:solidFill>
              </a:rPr>
              <a:t> вся жива і </a:t>
            </a:r>
            <a:r>
              <a:rPr lang="ru-RU" dirty="0" err="1">
                <a:solidFill>
                  <a:schemeClr val="tx1"/>
                </a:solidFill>
              </a:rPr>
              <a:t>нежива</a:t>
            </a:r>
            <a:r>
              <a:rPr lang="ru-RU" dirty="0">
                <a:solidFill>
                  <a:schemeClr val="tx1"/>
                </a:solidFill>
              </a:rPr>
              <a:t> природа. </a:t>
            </a:r>
            <a:r>
              <a:rPr lang="ru-RU" dirty="0" err="1">
                <a:solidFill>
                  <a:schemeClr val="tx1"/>
                </a:solidFill>
              </a:rPr>
              <a:t>Отже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періодичний</a:t>
            </a:r>
            <a:r>
              <a:rPr lang="ru-RU" dirty="0">
                <a:solidFill>
                  <a:schemeClr val="tx1"/>
                </a:solidFill>
              </a:rPr>
              <a:t> закон — </a:t>
            </a:r>
            <a:r>
              <a:rPr lang="ru-RU" dirty="0" err="1">
                <a:solidFill>
                  <a:schemeClr val="tx1"/>
                </a:solidFill>
              </a:rPr>
              <a:t>це</a:t>
            </a:r>
            <a:r>
              <a:rPr lang="ru-RU" dirty="0">
                <a:solidFill>
                  <a:schemeClr val="tx1"/>
                </a:solidFill>
              </a:rPr>
              <a:t> не </a:t>
            </a:r>
            <a:r>
              <a:rPr lang="ru-RU" dirty="0" err="1">
                <a:solidFill>
                  <a:schemeClr val="tx1"/>
                </a:solidFill>
              </a:rPr>
              <a:t>тільки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основний</a:t>
            </a:r>
            <a:r>
              <a:rPr lang="ru-RU" dirty="0">
                <a:solidFill>
                  <a:schemeClr val="tx1"/>
                </a:solidFill>
              </a:rPr>
              <a:t> закон </a:t>
            </a:r>
            <a:r>
              <a:rPr lang="ru-RU" dirty="0" err="1">
                <a:solidFill>
                  <a:schemeClr val="tx1"/>
                </a:solidFill>
              </a:rPr>
              <a:t>хімії</a:t>
            </a:r>
            <a:r>
              <a:rPr lang="ru-RU" dirty="0">
                <a:solidFill>
                  <a:schemeClr val="tx1"/>
                </a:solidFill>
              </a:rPr>
              <a:t>, а й </a:t>
            </a:r>
            <a:r>
              <a:rPr lang="ru-RU" dirty="0" err="1">
                <a:solidFill>
                  <a:schemeClr val="tx1"/>
                </a:solidFill>
              </a:rPr>
              <a:t>основний</a:t>
            </a:r>
            <a:r>
              <a:rPr lang="ru-RU" dirty="0">
                <a:solidFill>
                  <a:schemeClr val="tx1"/>
                </a:solidFill>
              </a:rPr>
              <a:t> закон </a:t>
            </a:r>
            <a:r>
              <a:rPr lang="ru-RU" dirty="0" err="1">
                <a:solidFill>
                  <a:schemeClr val="tx1"/>
                </a:solidFill>
              </a:rPr>
              <a:t>природи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 err="1">
                <a:solidFill>
                  <a:schemeClr val="tx1"/>
                </a:solidFill>
              </a:rPr>
              <a:t>Його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відкриття</a:t>
            </a:r>
            <a:r>
              <a:rPr lang="ru-RU" dirty="0">
                <a:solidFill>
                  <a:schemeClr val="tx1"/>
                </a:solidFill>
              </a:rPr>
              <a:t> справило </a:t>
            </a:r>
            <a:r>
              <a:rPr lang="ru-RU" dirty="0" err="1">
                <a:solidFill>
                  <a:schemeClr val="tx1"/>
                </a:solidFill>
              </a:rPr>
              <a:t>величезний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вплив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розвиток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хімії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ru-RU" dirty="0" err="1">
                <a:solidFill>
                  <a:schemeClr val="tx1"/>
                </a:solidFill>
              </a:rPr>
              <a:t>фізики</a:t>
            </a:r>
            <a:r>
              <a:rPr lang="ru-RU" dirty="0">
                <a:solidFill>
                  <a:schemeClr val="tx1"/>
                </a:solidFill>
              </a:rPr>
              <a:t> і не </a:t>
            </a:r>
            <a:r>
              <a:rPr lang="ru-RU" dirty="0" err="1">
                <a:solidFill>
                  <a:schemeClr val="tx1"/>
                </a:solidFill>
              </a:rPr>
              <a:t>втратило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свого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значення</a:t>
            </a:r>
            <a:r>
              <a:rPr lang="ru-RU" dirty="0">
                <a:solidFill>
                  <a:schemeClr val="tx1"/>
                </a:solidFill>
              </a:rPr>
              <a:t> й </a:t>
            </a:r>
            <a:r>
              <a:rPr lang="ru-RU" dirty="0" err="1">
                <a:solidFill>
                  <a:schemeClr val="tx1"/>
                </a:solidFill>
              </a:rPr>
              <a:t>досі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pPr marL="45720" indent="0">
              <a:buNone/>
            </a:pPr>
            <a:r>
              <a:rPr lang="ru-RU" dirty="0" err="1">
                <a:solidFill>
                  <a:schemeClr val="tx1"/>
                </a:solidFill>
              </a:rPr>
              <a:t>Періодичний</a:t>
            </a:r>
            <a:r>
              <a:rPr lang="ru-RU" dirty="0">
                <a:solidFill>
                  <a:schemeClr val="tx1"/>
                </a:solidFill>
              </a:rPr>
              <a:t> закон </a:t>
            </a:r>
            <a:r>
              <a:rPr lang="ru-RU" dirty="0" err="1">
                <a:solidFill>
                  <a:schemeClr val="tx1"/>
                </a:solidFill>
              </a:rPr>
              <a:t>хімічних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елементів</a:t>
            </a:r>
            <a:r>
              <a:rPr lang="ru-RU" dirty="0">
                <a:solidFill>
                  <a:schemeClr val="tx1"/>
                </a:solidFill>
              </a:rPr>
              <a:t> — один з </a:t>
            </a:r>
            <a:r>
              <a:rPr lang="ru-RU" dirty="0" err="1">
                <a:solidFill>
                  <a:schemeClr val="tx1"/>
                </a:solidFill>
              </a:rPr>
              <a:t>основних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законів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природи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 err="1">
                <a:solidFill>
                  <a:schemeClr val="tx1"/>
                </a:solidFill>
              </a:rPr>
              <a:t>Після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його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створення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природознавство</a:t>
            </a:r>
            <a:r>
              <a:rPr lang="ru-RU" dirty="0">
                <a:solidFill>
                  <a:schemeClr val="tx1"/>
                </a:solidFill>
              </a:rPr>
              <a:t> пережило </a:t>
            </a:r>
            <a:r>
              <a:rPr lang="ru-RU" dirty="0" err="1">
                <a:solidFill>
                  <a:schemeClr val="tx1"/>
                </a:solidFill>
              </a:rPr>
              <a:t>наукову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революцію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було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розроблено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нові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теорії</a:t>
            </a:r>
            <a:r>
              <a:rPr lang="ru-RU" dirty="0">
                <a:solidFill>
                  <a:schemeClr val="tx1"/>
                </a:solidFill>
              </a:rPr>
              <a:t> (</a:t>
            </a:r>
            <a:r>
              <a:rPr lang="ru-RU" dirty="0" err="1">
                <a:solidFill>
                  <a:schemeClr val="tx1"/>
                </a:solidFill>
              </a:rPr>
              <a:t>будови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речовини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відносності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квантової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механіки</a:t>
            </a:r>
            <a:r>
              <a:rPr lang="ru-RU" dirty="0">
                <a:solidFill>
                  <a:schemeClr val="tx1"/>
                </a:solidFill>
              </a:rPr>
              <a:t>), </a:t>
            </a:r>
            <a:r>
              <a:rPr lang="ru-RU" dirty="0" err="1">
                <a:solidFill>
                  <a:schemeClr val="tx1"/>
                </a:solidFill>
              </a:rPr>
              <a:t>знайдено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нові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елементи</a:t>
            </a:r>
            <a:r>
              <a:rPr lang="ru-RU" dirty="0">
                <a:solidFill>
                  <a:schemeClr val="tx1"/>
                </a:solidFill>
              </a:rPr>
              <a:t>, але </a:t>
            </a:r>
            <a:r>
              <a:rPr lang="ru-RU" dirty="0" err="1">
                <a:solidFill>
                  <a:schemeClr val="tx1"/>
                </a:solidFill>
              </a:rPr>
              <a:t>ці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відкриття</a:t>
            </a:r>
            <a:r>
              <a:rPr lang="ru-RU" dirty="0">
                <a:solidFill>
                  <a:schemeClr val="tx1"/>
                </a:solidFill>
              </a:rPr>
              <a:t> не </a:t>
            </a:r>
            <a:r>
              <a:rPr lang="ru-RU" dirty="0" err="1">
                <a:solidFill>
                  <a:schemeClr val="tx1"/>
                </a:solidFill>
              </a:rPr>
              <a:t>тільки</a:t>
            </a:r>
            <a:r>
              <a:rPr lang="ru-RU" dirty="0">
                <a:solidFill>
                  <a:schemeClr val="tx1"/>
                </a:solidFill>
              </a:rPr>
              <a:t> не </a:t>
            </a:r>
            <a:r>
              <a:rPr lang="ru-RU" dirty="0" err="1">
                <a:solidFill>
                  <a:schemeClr val="tx1"/>
                </a:solidFill>
              </a:rPr>
              <a:t>зруйнували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періодичний</a:t>
            </a:r>
            <a:r>
              <a:rPr lang="ru-RU" dirty="0">
                <a:solidFill>
                  <a:schemeClr val="tx1"/>
                </a:solidFill>
              </a:rPr>
              <a:t> закон і </a:t>
            </a:r>
            <a:r>
              <a:rPr lang="ru-RU" dirty="0" err="1">
                <a:solidFill>
                  <a:schemeClr val="tx1"/>
                </a:solidFill>
              </a:rPr>
              <a:t>періодичну</a:t>
            </a:r>
            <a:r>
              <a:rPr lang="ru-RU" dirty="0">
                <a:solidFill>
                  <a:schemeClr val="tx1"/>
                </a:solidFill>
              </a:rPr>
              <a:t> систему, а й </a:t>
            </a:r>
            <a:r>
              <a:rPr lang="ru-RU" dirty="0" err="1">
                <a:solidFill>
                  <a:schemeClr val="tx1"/>
                </a:solidFill>
              </a:rPr>
              <a:t>розвинули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їх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надали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їм</a:t>
            </a:r>
            <a:r>
              <a:rPr lang="ru-RU" dirty="0">
                <a:solidFill>
                  <a:schemeClr val="tx1"/>
                </a:solidFill>
              </a:rPr>
              <a:t> нового </a:t>
            </a:r>
            <a:r>
              <a:rPr lang="ru-RU" dirty="0" err="1">
                <a:solidFill>
                  <a:schemeClr val="tx1"/>
                </a:solidFill>
              </a:rPr>
              <a:t>змісту</a:t>
            </a:r>
            <a:r>
              <a:rPr lang="ru-RU" dirty="0">
                <a:solidFill>
                  <a:schemeClr val="tx1"/>
                </a:solidFill>
              </a:rPr>
              <a:t>, затвердили </a:t>
            </a:r>
            <a:r>
              <a:rPr lang="ru-RU" dirty="0" err="1">
                <a:solidFill>
                  <a:schemeClr val="tx1"/>
                </a:solidFill>
              </a:rPr>
              <a:t>їх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фундаментальність</a:t>
            </a:r>
            <a:endParaRPr lang="ru-RU" dirty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216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44</TotalTime>
  <Words>1158</Words>
  <Application>Microsoft Office PowerPoint</Application>
  <PresentationFormat>Экран (4:3)</PresentationFormat>
  <Paragraphs>26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Воздушный поток</vt:lpstr>
      <vt:lpstr>Життя та наукова діяльність          Д.І.Менделєєва 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Життя та наукова діяльність          Д.І.Менделєєва     </dc:title>
  <dc:creator>NataCR7</dc:creator>
  <cp:lastModifiedBy>User</cp:lastModifiedBy>
  <cp:revision>5</cp:revision>
  <dcterms:created xsi:type="dcterms:W3CDTF">2013-04-08T18:13:59Z</dcterms:created>
  <dcterms:modified xsi:type="dcterms:W3CDTF">2013-04-08T19:19:38Z</dcterms:modified>
</cp:coreProperties>
</file>