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D6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1"/>
            <a:ext cx="77724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9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528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560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56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2822603" cy="7207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6"/>
            <a:ext cx="4926040" cy="54118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10" y="1500174"/>
            <a:ext cx="2822603" cy="4625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8703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99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2938" y="274638"/>
            <a:ext cx="7929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600200"/>
            <a:ext cx="7858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2EE7E9F-A492-48F4-8189-C5990C9D74B1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FBFC9D5-22F4-4CB3-909B-949DD5111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D6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60093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86%D0%BE%D0%BD%D0%BD%D0%B8%D0%B9_%D0%BA%D1%80%D0%B8%D1%81%D1%82%D0%B0%D0%B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28" y="6434150"/>
            <a:ext cx="2771772" cy="423850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 smtClean="0">
                <a:solidFill>
                  <a:schemeClr val="bg1"/>
                </a:solidFill>
              </a:rPr>
              <a:t>Алмакаева</a:t>
            </a:r>
            <a:r>
              <a:rPr lang="uk-UA" dirty="0" smtClean="0">
                <a:solidFill>
                  <a:schemeClr val="bg1"/>
                </a:solidFill>
              </a:rPr>
              <a:t> 8-Б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357158" y="1214422"/>
            <a:ext cx="8358214" cy="3929090"/>
          </a:xfrm>
          <a:prstGeom prst="ribbon2">
            <a:avLst/>
          </a:prstGeom>
          <a:solidFill>
            <a:srgbClr val="68D6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uk-UA" sz="10700" b="1" dirty="0" smtClean="0">
                <a:solidFill>
                  <a:schemeClr val="bg1"/>
                </a:solidFill>
                <a:latin typeface="Comic Sans MS" pitchFamily="66" charset="0"/>
              </a:rPr>
              <a:t>Хімічні  </a:t>
            </a:r>
            <a:r>
              <a:rPr lang="uk-UA" sz="10700" b="1" dirty="0" err="1" smtClean="0">
                <a:solidFill>
                  <a:schemeClr val="bg1"/>
                </a:solidFill>
                <a:latin typeface="Comic Sans MS" pitchFamily="66" charset="0"/>
              </a:rPr>
              <a:t>зв</a:t>
            </a:r>
            <a:r>
              <a:rPr lang="en-US" sz="10700" b="1" dirty="0" smtClean="0">
                <a:solidFill>
                  <a:schemeClr val="bg1"/>
                </a:solidFill>
                <a:latin typeface="Comic Sans MS" pitchFamily="66" charset="0"/>
              </a:rPr>
              <a:t>’</a:t>
            </a:r>
            <a:r>
              <a:rPr lang="uk-UA" sz="10700" b="1" dirty="0" err="1" smtClean="0">
                <a:solidFill>
                  <a:schemeClr val="bg1"/>
                </a:solidFill>
                <a:latin typeface="Comic Sans MS" pitchFamily="66" charset="0"/>
              </a:rPr>
              <a:t>язки</a:t>
            </a:r>
            <a:endParaRPr lang="ru-RU" sz="107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0px-Metallic_bond_Zn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571480"/>
            <a:ext cx="6965175" cy="557214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858125" cy="4525963"/>
          </a:xfrm>
        </p:spPr>
        <p:txBody>
          <a:bodyPr/>
          <a:lstStyle/>
          <a:p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При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встановленні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металічного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типу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зв'язку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атомів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утворюється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 метал, в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якому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позитивно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заряджені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іони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занурені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в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електронний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газ.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Незважаючи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заряджений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стан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іонів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взаємодія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між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ними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екрануеться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рухливими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електронами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не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поширюється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далекі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відстані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68D6D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29562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68D6D1"/>
                </a:solidFill>
                <a:latin typeface="Comic Sans MS" pitchFamily="66" charset="0"/>
              </a:rPr>
              <a:t>Види хімічних </a:t>
            </a:r>
            <a:r>
              <a:rPr lang="uk-UA" sz="5400" b="1" dirty="0" err="1" smtClean="0">
                <a:solidFill>
                  <a:srgbClr val="68D6D1"/>
                </a:solidFill>
                <a:latin typeface="Comic Sans MS" pitchFamily="66" charset="0"/>
              </a:rPr>
              <a:t>зв</a:t>
            </a:r>
            <a:r>
              <a:rPr lang="en-US" sz="5400" b="1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sz="5400" b="1" dirty="0" err="1" smtClean="0">
                <a:solidFill>
                  <a:srgbClr val="68D6D1"/>
                </a:solidFill>
                <a:latin typeface="Comic Sans MS" pitchFamily="66" charset="0"/>
              </a:rPr>
              <a:t>язків</a:t>
            </a:r>
            <a:endParaRPr lang="ru-RU" sz="5400" b="1" dirty="0">
              <a:solidFill>
                <a:srgbClr val="68D6D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sz="3500" b="1" dirty="0">
                <a:solidFill>
                  <a:srgbClr val="68D6D1"/>
                </a:solidFill>
              </a:rPr>
              <a:t>Хімі́чний зв'язо́к</a:t>
            </a:r>
            <a:r>
              <a:rPr lang="vi-VN" sz="3500" dirty="0">
                <a:solidFill>
                  <a:srgbClr val="68D6D1"/>
                </a:solidFill>
              </a:rPr>
              <a:t> — енергія взаємодії </a:t>
            </a:r>
            <a:r>
              <a:rPr lang="vi-VN" sz="3500" dirty="0" smtClean="0">
                <a:solidFill>
                  <a:srgbClr val="68D6D1"/>
                </a:solidFill>
              </a:rPr>
              <a:t>між</a:t>
            </a:r>
            <a:r>
              <a:rPr lang="uk-UA" sz="3500" dirty="0" smtClean="0">
                <a:solidFill>
                  <a:srgbClr val="68D6D1"/>
                </a:solidFill>
                <a:latin typeface="Comic Sans MS" pitchFamily="66" charset="0"/>
              </a:rPr>
              <a:t>     атомами</a:t>
            </a:r>
            <a:r>
              <a:rPr lang="vi-VN" sz="3500" dirty="0" smtClean="0">
                <a:solidFill>
                  <a:srgbClr val="68D6D1"/>
                </a:solidFill>
              </a:rPr>
              <a:t>, </a:t>
            </a:r>
            <a:r>
              <a:rPr lang="vi-VN" sz="3500" dirty="0">
                <a:solidFill>
                  <a:srgbClr val="68D6D1"/>
                </a:solidFill>
              </a:rPr>
              <a:t>яка утримує їх у </a:t>
            </a:r>
            <a:r>
              <a:rPr lang="uk-UA" sz="3500" dirty="0" smtClean="0">
                <a:solidFill>
                  <a:srgbClr val="68D6D1"/>
                </a:solidFill>
                <a:latin typeface="Comic Sans MS" pitchFamily="66" charset="0"/>
              </a:rPr>
              <a:t>молекулі</a:t>
            </a:r>
            <a:r>
              <a:rPr lang="vi-VN" sz="3500" dirty="0">
                <a:solidFill>
                  <a:srgbClr val="68D6D1"/>
                </a:solidFill>
              </a:rPr>
              <a:t> чи </a:t>
            </a:r>
            <a:r>
              <a:rPr lang="uk-UA" sz="3500" dirty="0" smtClean="0">
                <a:solidFill>
                  <a:srgbClr val="68D6D1"/>
                </a:solidFill>
                <a:latin typeface="Comic Sans MS" pitchFamily="66" charset="0"/>
              </a:rPr>
              <a:t>твердому тілі</a:t>
            </a:r>
            <a:r>
              <a:rPr lang="vi-VN" sz="3500" dirty="0" smtClean="0">
                <a:solidFill>
                  <a:srgbClr val="68D6D1"/>
                </a:solidFill>
              </a:rPr>
              <a:t>.</a:t>
            </a:r>
            <a:endParaRPr lang="vi-VN" sz="3500" dirty="0">
              <a:solidFill>
                <a:srgbClr val="68D6D1"/>
              </a:solidFill>
            </a:endParaRPr>
          </a:p>
          <a:p>
            <a:r>
              <a:rPr lang="vi-VN" sz="3500" dirty="0">
                <a:solidFill>
                  <a:srgbClr val="68D6D1"/>
                </a:solidFill>
              </a:rPr>
              <a:t>Хімічні зв'язки є результатом складної взаємодії </a:t>
            </a:r>
            <a:r>
              <a:rPr lang="uk-UA" sz="3500" dirty="0" smtClean="0">
                <a:solidFill>
                  <a:srgbClr val="68D6D1"/>
                </a:solidFill>
                <a:latin typeface="Comic Sans MS" pitchFamily="66" charset="0"/>
              </a:rPr>
              <a:t>електронів</a:t>
            </a:r>
            <a:r>
              <a:rPr lang="vi-VN" sz="3500" dirty="0">
                <a:solidFill>
                  <a:srgbClr val="68D6D1"/>
                </a:solidFill>
              </a:rPr>
              <a:t> та </a:t>
            </a:r>
            <a:r>
              <a:rPr lang="uk-UA" sz="3500" dirty="0" smtClean="0">
                <a:solidFill>
                  <a:srgbClr val="68D6D1"/>
                </a:solidFill>
                <a:latin typeface="Comic Sans MS" pitchFamily="66" charset="0"/>
              </a:rPr>
              <a:t>ядер</a:t>
            </a:r>
            <a:r>
              <a:rPr lang="vi-VN" sz="3500" dirty="0">
                <a:solidFill>
                  <a:srgbClr val="68D6D1"/>
                </a:solidFill>
              </a:rPr>
              <a:t> атомів і описуються </a:t>
            </a:r>
            <a:r>
              <a:rPr lang="uk-UA" sz="3500" dirty="0" smtClean="0">
                <a:solidFill>
                  <a:srgbClr val="68D6D1"/>
                </a:solidFill>
                <a:latin typeface="Comic Sans MS" pitchFamily="66" charset="0"/>
              </a:rPr>
              <a:t>квантовою механікою</a:t>
            </a:r>
            <a:r>
              <a:rPr lang="vi-VN" sz="3500" dirty="0" smtClean="0">
                <a:solidFill>
                  <a:srgbClr val="68D6D1"/>
                </a:solidFill>
              </a:rPr>
              <a:t>. </a:t>
            </a:r>
            <a:r>
              <a:rPr lang="vi-VN" sz="3500" dirty="0">
                <a:solidFill>
                  <a:srgbClr val="68D6D1"/>
                </a:solidFill>
              </a:rPr>
              <a:t>В останні десятиліття виникла окрема галузь хімії, предметом якої є вивчення структури молекул і кристалів за допомогою квантово-механічних розрахунків: </a:t>
            </a:r>
            <a:r>
              <a:rPr lang="uk-UA" sz="3500" dirty="0" smtClean="0">
                <a:solidFill>
                  <a:srgbClr val="68D6D1"/>
                </a:solidFill>
                <a:latin typeface="Comic Sans MS" pitchFamily="66" charset="0"/>
              </a:rPr>
              <a:t>квантова хімія</a:t>
            </a:r>
            <a:r>
              <a:rPr lang="vi-VN" sz="3500" dirty="0" smtClean="0">
                <a:solidFill>
                  <a:srgbClr val="68D6D1"/>
                </a:solidFill>
              </a:rPr>
              <a:t>.</a:t>
            </a:r>
            <a:endParaRPr lang="vi-VN" sz="3500" dirty="0">
              <a:solidFill>
                <a:srgbClr val="68D6D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642918"/>
            <a:ext cx="7572428" cy="515456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929562" cy="1143000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rgbClr val="68D6D1"/>
                </a:solidFill>
                <a:latin typeface="Comic Sans MS" pitchFamily="66" charset="0"/>
              </a:rPr>
              <a:t>Ковалентний </a:t>
            </a:r>
            <a:r>
              <a:rPr lang="uk-UA" sz="4800" dirty="0" err="1" smtClean="0">
                <a:solidFill>
                  <a:srgbClr val="68D6D1"/>
                </a:solidFill>
                <a:latin typeface="Comic Sans MS" pitchFamily="66" charset="0"/>
              </a:rPr>
              <a:t>зв</a:t>
            </a:r>
            <a:r>
              <a:rPr lang="en-US" sz="4800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sz="4800" dirty="0" err="1" smtClean="0">
                <a:solidFill>
                  <a:srgbClr val="68D6D1"/>
                </a:solidFill>
                <a:latin typeface="Comic Sans MS" pitchFamily="66" charset="0"/>
              </a:rPr>
              <a:t>язок</a:t>
            </a:r>
            <a:endParaRPr lang="ru-RU" sz="4800" dirty="0">
              <a:solidFill>
                <a:srgbClr val="68D6D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rgbClr val="68D6D1"/>
                </a:solidFill>
                <a:latin typeface="Comic Sans MS" pitchFamily="66" charset="0"/>
              </a:rPr>
              <a:t>Ковалентний</a:t>
            </a:r>
            <a:r>
              <a:rPr lang="ru-RU" b="1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68D6D1"/>
                </a:solidFill>
                <a:latin typeface="Comic Sans MS" pitchFamily="66" charset="0"/>
              </a:rPr>
              <a:t>зв'язок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є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формою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хімічного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</a:t>
            </a:r>
            <a:r>
              <a:rPr lang="en-US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язку</a:t>
            </a:r>
            <a:r>
              <a:rPr lang="uk-UA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характерною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особливістю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якого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є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те,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що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задіяні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атоми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поділяють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одну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чи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більше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спільних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пар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електронів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,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що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і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спричиняють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їх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взаємне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притяжіння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, яке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утримує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їх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у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молекулі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.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Електрони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при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цьому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, як правило,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заповнюють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зовнішні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електронні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оболонки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задіяних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атомів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.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Такий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зв'язок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завжди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сильніший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ніж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міжмолекулярний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</a:t>
            </a:r>
            <a:r>
              <a:rPr lang="en-US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язок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 та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порівняльний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за силою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чи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68D6D1"/>
                </a:solidFill>
                <a:latin typeface="Comic Sans MS" pitchFamily="66" charset="0"/>
              </a:rPr>
              <a:t>сильніший</a:t>
            </a:r>
            <a:r>
              <a:rPr lang="ru-RU" dirty="0">
                <a:solidFill>
                  <a:srgbClr val="68D6D1"/>
                </a:solidFill>
                <a:latin typeface="Comic Sans MS" pitchFamily="66" charset="0"/>
              </a:rPr>
              <a:t> за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йонній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</a:t>
            </a:r>
            <a:r>
              <a:rPr lang="en-US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язок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929562" cy="1143000"/>
          </a:xfrm>
        </p:spPr>
        <p:txBody>
          <a:bodyPr/>
          <a:lstStyle/>
          <a:p>
            <a:r>
              <a:rPr lang="uk-UA" sz="6600" dirty="0" smtClean="0">
                <a:solidFill>
                  <a:srgbClr val="68D6D1"/>
                </a:solidFill>
                <a:latin typeface="Comic Sans MS" pitchFamily="66" charset="0"/>
              </a:rPr>
              <a:t>Іонний </a:t>
            </a:r>
            <a:r>
              <a:rPr lang="uk-UA" sz="6600" dirty="0" err="1" smtClean="0">
                <a:solidFill>
                  <a:srgbClr val="68D6D1"/>
                </a:solidFill>
                <a:latin typeface="Comic Sans MS" pitchFamily="66" charset="0"/>
              </a:rPr>
              <a:t>зв</a:t>
            </a:r>
            <a:r>
              <a:rPr lang="en-US" sz="6600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sz="6600" dirty="0" err="1" smtClean="0">
                <a:solidFill>
                  <a:srgbClr val="68D6D1"/>
                </a:solidFill>
                <a:latin typeface="Comic Sans MS" pitchFamily="66" charset="0"/>
              </a:rPr>
              <a:t>язок</a:t>
            </a:r>
            <a:endParaRPr lang="ru-RU" sz="6600" dirty="0">
              <a:solidFill>
                <a:srgbClr val="68D6D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7858125" cy="4525963"/>
          </a:xfrm>
        </p:spPr>
        <p:txBody>
          <a:bodyPr/>
          <a:lstStyle/>
          <a:p>
            <a:r>
              <a:rPr lang="vi-VN" b="1" dirty="0" smtClean="0">
                <a:solidFill>
                  <a:srgbClr val="68D6D1"/>
                </a:solidFill>
              </a:rPr>
              <a:t>Іо́нний хімі́чний зв'язо́к</a:t>
            </a:r>
            <a:r>
              <a:rPr lang="vi-VN" dirty="0" smtClean="0">
                <a:solidFill>
                  <a:srgbClr val="68D6D1"/>
                </a:solidFill>
              </a:rPr>
              <a:t>, також </a:t>
            </a:r>
            <a:r>
              <a:rPr lang="vi-VN" b="1" dirty="0" smtClean="0">
                <a:solidFill>
                  <a:srgbClr val="68D6D1"/>
                </a:solidFill>
              </a:rPr>
              <a:t>йонний хімічний зв'язок</a:t>
            </a:r>
            <a:r>
              <a:rPr lang="vi-VN" dirty="0" smtClean="0">
                <a:solidFill>
                  <a:srgbClr val="68D6D1"/>
                </a:solidFill>
              </a:rPr>
              <a:t> — це тип 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звя</a:t>
            </a:r>
            <a:r>
              <a:rPr lang="en-US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зку</a:t>
            </a:r>
            <a:r>
              <a:rPr lang="vi-VN" dirty="0" smtClean="0">
                <a:solidFill>
                  <a:srgbClr val="68D6D1"/>
                </a:solidFill>
              </a:rPr>
              <a:t>, при якому </a:t>
            </a:r>
            <a:r>
              <a:rPr lang="uk-UA" dirty="0" smtClean="0">
                <a:solidFill>
                  <a:srgbClr val="68D6D1"/>
                </a:solidFill>
                <a:latin typeface="Comic Sans MS" pitchFamily="66" charset="0"/>
              </a:rPr>
              <a:t>електрони </a:t>
            </a:r>
            <a:r>
              <a:rPr lang="vi-VN" dirty="0" smtClean="0">
                <a:solidFill>
                  <a:srgbClr val="68D6D1"/>
                </a:solidFill>
              </a:rPr>
              <a:t>переходять із одного </a:t>
            </a:r>
            <a:r>
              <a:rPr lang="uk-UA" u="sng" dirty="0" err="1" smtClean="0">
                <a:solidFill>
                  <a:srgbClr val="68D6D1"/>
                </a:solidFill>
                <a:latin typeface="Comic Sans MS" pitchFamily="66" charset="0"/>
              </a:rPr>
              <a:t>атоиа</a:t>
            </a:r>
            <a:r>
              <a:rPr lang="vi-VN" dirty="0" smtClean="0">
                <a:solidFill>
                  <a:srgbClr val="68D6D1"/>
                </a:solidFill>
              </a:rPr>
              <a:t> до іншого, й основний вклад в притягання вноситься 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електростатистичною</a:t>
            </a:r>
            <a:r>
              <a:rPr lang="uk-UA" dirty="0" smtClean="0">
                <a:solidFill>
                  <a:srgbClr val="68D6D1"/>
                </a:solidFill>
                <a:latin typeface="Comic Sans MS" pitchFamily="66" charset="0"/>
              </a:rPr>
              <a:t> взаємодією</a:t>
            </a:r>
            <a:r>
              <a:rPr lang="vi-VN" dirty="0" smtClean="0">
                <a:solidFill>
                  <a:srgbClr val="68D6D1"/>
                </a:solidFill>
              </a:rPr>
              <a:t>.</a:t>
            </a:r>
            <a:endParaRPr lang="ru-RU" dirty="0">
              <a:solidFill>
                <a:srgbClr val="68D6D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vira\Desktop\Nip\geography\orbitlsv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655907" cy="498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7858125" cy="4525963"/>
          </a:xfrm>
        </p:spPr>
        <p:txBody>
          <a:bodyPr/>
          <a:lstStyle/>
          <a:p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Ковалентний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зв'язок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найчастіше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виникає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між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атомами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із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схожою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високою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електронегативністю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Ковалентний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зв'язок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найчастіше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виникає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між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неметалами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тоді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як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іонний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зв'язок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є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найпоширенішою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формою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зв'язку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між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 атомами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металів</a:t>
            </a:r>
            <a:r>
              <a:rPr lang="ru-RU" dirty="0" smtClean="0">
                <a:solidFill>
                  <a:srgbClr val="68D6D1"/>
                </a:solidFill>
                <a:latin typeface="Comic Sans MS" pitchFamily="66" charset="0"/>
              </a:rPr>
              <a:t> та </a:t>
            </a:r>
            <a:r>
              <a:rPr lang="ru-RU" dirty="0" err="1" smtClean="0">
                <a:solidFill>
                  <a:srgbClr val="68D6D1"/>
                </a:solidFill>
                <a:latin typeface="Comic Sans MS" pitchFamily="66" charset="0"/>
              </a:rPr>
              <a:t>неметалів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929562" cy="1143000"/>
          </a:xfrm>
        </p:spPr>
        <p:txBody>
          <a:bodyPr/>
          <a:lstStyle/>
          <a:p>
            <a:r>
              <a:rPr lang="uk-UA" dirty="0" smtClean="0">
                <a:solidFill>
                  <a:srgbClr val="68D6D1"/>
                </a:solidFill>
                <a:latin typeface="Comic Sans MS" pitchFamily="66" charset="0"/>
              </a:rPr>
              <a:t>… а іонний 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зв</a:t>
            </a:r>
            <a:r>
              <a:rPr lang="en-US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dirty="0" err="1" smtClean="0">
                <a:solidFill>
                  <a:srgbClr val="68D6D1"/>
                </a:solidFill>
                <a:latin typeface="Comic Sans MS" pitchFamily="66" charset="0"/>
              </a:rPr>
              <a:t>язок</a:t>
            </a:r>
            <a:r>
              <a:rPr lang="uk-UA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endParaRPr lang="ru-RU" dirty="0">
              <a:solidFill>
                <a:srgbClr val="68D6D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7858125" cy="4525963"/>
          </a:xfrm>
        </p:spPr>
        <p:txBody>
          <a:bodyPr/>
          <a:lstStyle/>
          <a:p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Утворюється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між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атомами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або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групами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атомів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зі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значною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різницею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в 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електронегативністю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.</a:t>
            </a:r>
          </a:p>
          <a:p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Характерний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для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сполук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металів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з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найтиповішими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неметалами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.</a:t>
            </a:r>
          </a:p>
          <a:p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Кристалічні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тверді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тіла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,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утворені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завдяки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йонному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зв'язку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,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називаються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іонними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  <a:hlinkClick r:id="rId2" tooltip="Іонний кристал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кристалами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. Прикладом такого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кристалу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є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кам</a:t>
            </a:r>
            <a:r>
              <a:rPr lang="en-US" sz="2800" dirty="0" smtClean="0">
                <a:solidFill>
                  <a:srgbClr val="68D6D1"/>
                </a:solidFill>
                <a:latin typeface="Comic Sans MS" pitchFamily="66" charset="0"/>
              </a:rPr>
              <a:t>’</a:t>
            </a:r>
            <a:r>
              <a:rPr lang="uk-UA" sz="2800" dirty="0" err="1" smtClean="0">
                <a:solidFill>
                  <a:srgbClr val="68D6D1"/>
                </a:solidFill>
                <a:latin typeface="Comic Sans MS" pitchFamily="66" charset="0"/>
              </a:rPr>
              <a:t>яна</a:t>
            </a:r>
            <a:r>
              <a:rPr lang="uk-UA" sz="2800" dirty="0" smtClean="0">
                <a:solidFill>
                  <a:srgbClr val="68D6D1"/>
                </a:solidFill>
                <a:latin typeface="Comic Sans MS" pitchFamily="66" charset="0"/>
              </a:rPr>
              <a:t> сіль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 </a:t>
            </a:r>
            <a:r>
              <a:rPr lang="en-US" sz="2800" dirty="0" err="1" smtClean="0">
                <a:solidFill>
                  <a:srgbClr val="68D6D1"/>
                </a:solidFill>
                <a:latin typeface="Comic Sans MS" pitchFamily="66" charset="0"/>
              </a:rPr>
              <a:t>NaCl</a:t>
            </a:r>
            <a:r>
              <a:rPr lang="en-US" sz="2800" dirty="0" smtClean="0">
                <a:solidFill>
                  <a:srgbClr val="68D6D1"/>
                </a:solidFill>
                <a:latin typeface="Comic Sans MS" pitchFamily="66" charset="0"/>
              </a:rPr>
              <a:t>. 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До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йонних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кристалів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належать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також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численні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</a:t>
            </a:r>
            <a:r>
              <a:rPr lang="ru-RU" sz="2800" dirty="0" err="1" smtClean="0">
                <a:solidFill>
                  <a:srgbClr val="68D6D1"/>
                </a:solidFill>
                <a:latin typeface="Comic Sans MS" pitchFamily="66" charset="0"/>
              </a:rPr>
              <a:t>оксиди</a:t>
            </a:r>
            <a:r>
              <a:rPr lang="ru-RU" sz="2800" dirty="0" smtClean="0">
                <a:solidFill>
                  <a:srgbClr val="68D6D1"/>
                </a:solidFill>
                <a:latin typeface="Comic Sans MS" pitchFamily="66" charset="0"/>
              </a:rPr>
              <a:t> (</a:t>
            </a:r>
            <a:r>
              <a:rPr lang="en-US" sz="2800" dirty="0" err="1" smtClean="0">
                <a:solidFill>
                  <a:srgbClr val="68D6D1"/>
                </a:solidFill>
                <a:latin typeface="Comic Sans MS" pitchFamily="66" charset="0"/>
              </a:rPr>
              <a:t>MgO</a:t>
            </a:r>
            <a:r>
              <a:rPr lang="en-US" sz="2800" dirty="0" smtClean="0">
                <a:solidFill>
                  <a:srgbClr val="68D6D1"/>
                </a:solidFill>
                <a:latin typeface="Comic Sans MS" pitchFamily="66" charset="0"/>
              </a:rPr>
              <a:t>).</a:t>
            </a:r>
          </a:p>
          <a:p>
            <a:endParaRPr lang="ru-RU" sz="2800" dirty="0">
              <a:solidFill>
                <a:srgbClr val="68D6D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7858125" cy="4525963"/>
          </a:xfrm>
        </p:spPr>
        <p:txBody>
          <a:bodyPr/>
          <a:lstStyle/>
          <a:p>
            <a:r>
              <a:rPr lang="vi-VN" sz="4400" b="1" dirty="0" smtClean="0">
                <a:solidFill>
                  <a:srgbClr val="68D6D1"/>
                </a:solidFill>
              </a:rPr>
              <a:t>Металі́чний зв'язо́к</a:t>
            </a:r>
            <a:r>
              <a:rPr lang="vi-VN" sz="4400" dirty="0" smtClean="0">
                <a:solidFill>
                  <a:srgbClr val="68D6D1"/>
                </a:solidFill>
              </a:rPr>
              <a:t> — тип хімічного зв'язку, при якому</a:t>
            </a:r>
            <a:r>
              <a:rPr lang="uk-UA" sz="4400" dirty="0" smtClean="0">
                <a:solidFill>
                  <a:srgbClr val="68D6D1"/>
                </a:solidFill>
                <a:latin typeface="Comic Sans MS" pitchFamily="66" charset="0"/>
              </a:rPr>
              <a:t> валентні електрони атомів</a:t>
            </a:r>
            <a:r>
              <a:rPr lang="vi-VN" sz="4400" dirty="0" smtClean="0">
                <a:solidFill>
                  <a:srgbClr val="68D6D1"/>
                </a:solidFill>
              </a:rPr>
              <a:t> делокалізуються і починають взаємодіяти з атомними </a:t>
            </a:r>
            <a:r>
              <a:rPr lang="uk-UA" sz="4400" dirty="0" smtClean="0">
                <a:solidFill>
                  <a:srgbClr val="68D6D1"/>
                </a:solidFill>
                <a:latin typeface="Comic Sans MS" pitchFamily="66" charset="0"/>
              </a:rPr>
              <a:t>остовами</a:t>
            </a:r>
            <a:r>
              <a:rPr lang="vi-VN" sz="4400" dirty="0" smtClean="0">
                <a:solidFill>
                  <a:srgbClr val="68D6D1"/>
                </a:solidFill>
              </a:rPr>
              <a:t> усього </a:t>
            </a:r>
            <a:r>
              <a:rPr lang="uk-UA" sz="4400" dirty="0" smtClean="0">
                <a:solidFill>
                  <a:srgbClr val="68D6D1"/>
                </a:solidFill>
                <a:latin typeface="Comic Sans MS" pitchFamily="66" charset="0"/>
              </a:rPr>
              <a:t>тіла</a:t>
            </a:r>
            <a:r>
              <a:rPr lang="vi-VN" sz="4400" dirty="0" smtClean="0">
                <a:solidFill>
                  <a:srgbClr val="68D6D1"/>
                </a:solidFill>
              </a:rPr>
              <a:t>.</a:t>
            </a:r>
            <a:endParaRPr lang="ru-RU" sz="4400" dirty="0">
              <a:solidFill>
                <a:srgbClr val="68D6D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78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 Хімічні  зв’язки</vt:lpstr>
      <vt:lpstr>Види хімічних зв’язків</vt:lpstr>
      <vt:lpstr>Слайд 3</vt:lpstr>
      <vt:lpstr>Ковалентний зв’язок</vt:lpstr>
      <vt:lpstr>Іонний зв’язок</vt:lpstr>
      <vt:lpstr>Слайд 6</vt:lpstr>
      <vt:lpstr>Слайд 7</vt:lpstr>
      <vt:lpstr>… а іонний зв’язок 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Хімічні  зв’язки</dc:title>
  <dc:creator>Elvira</dc:creator>
  <cp:lastModifiedBy>Elvira</cp:lastModifiedBy>
  <cp:revision>6</cp:revision>
  <dcterms:created xsi:type="dcterms:W3CDTF">2013-05-19T16:11:13Z</dcterms:created>
  <dcterms:modified xsi:type="dcterms:W3CDTF">2013-05-19T16:52:40Z</dcterms:modified>
</cp:coreProperties>
</file>