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6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439EA-F5C9-4E5D-91DD-52EFD57D9D70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DD1C66-30B6-439C-992A-218771637E8D}">
      <dgm:prSet phldrT="[Текст]"/>
      <dgm:spPr/>
      <dgm:t>
        <a:bodyPr/>
        <a:lstStyle/>
        <a:p>
          <a:r>
            <a:rPr lang="uk-UA" dirty="0" smtClean="0">
              <a:latin typeface="Gabriola" pitchFamily="82" charset="0"/>
            </a:rPr>
            <a:t>Кристали</a:t>
          </a:r>
          <a:endParaRPr lang="ru-RU" dirty="0">
            <a:latin typeface="Gabriola" pitchFamily="82" charset="0"/>
          </a:endParaRPr>
        </a:p>
      </dgm:t>
    </dgm:pt>
    <dgm:pt modelId="{4658001B-94D0-4DF1-A374-01AFC0AA7862}" type="parTrans" cxnId="{B2F9CBF4-4DBA-4A1E-ADD1-0CA72D10B4F9}">
      <dgm:prSet/>
      <dgm:spPr/>
      <dgm:t>
        <a:bodyPr/>
        <a:lstStyle/>
        <a:p>
          <a:endParaRPr lang="ru-RU"/>
        </a:p>
      </dgm:t>
    </dgm:pt>
    <dgm:pt modelId="{BF5EEAB2-EBEB-4DE9-B097-825B8530404F}" type="sibTrans" cxnId="{B2F9CBF4-4DBA-4A1E-ADD1-0CA72D10B4F9}">
      <dgm:prSet/>
      <dgm:spPr/>
      <dgm:t>
        <a:bodyPr/>
        <a:lstStyle/>
        <a:p>
          <a:endParaRPr lang="ru-RU"/>
        </a:p>
      </dgm:t>
    </dgm:pt>
    <dgm:pt modelId="{A029BC5A-326E-45BC-B527-F36249D3ACDD}">
      <dgm:prSet phldrT="[Текст]"/>
      <dgm:spPr/>
      <dgm:t>
        <a:bodyPr/>
        <a:lstStyle/>
        <a:p>
          <a:r>
            <a:rPr lang="uk-UA" dirty="0" smtClean="0">
              <a:latin typeface="Gabriola" pitchFamily="82" charset="0"/>
            </a:rPr>
            <a:t>Монокристали</a:t>
          </a:r>
          <a:endParaRPr lang="ru-RU" dirty="0">
            <a:latin typeface="Gabriola" pitchFamily="82" charset="0"/>
          </a:endParaRPr>
        </a:p>
      </dgm:t>
    </dgm:pt>
    <dgm:pt modelId="{ABDB215C-48CD-4425-8B14-34C0592FB6AF}" type="parTrans" cxnId="{4A5A8475-28E2-4D7E-9539-4B23A746156C}">
      <dgm:prSet/>
      <dgm:spPr/>
      <dgm:t>
        <a:bodyPr/>
        <a:lstStyle/>
        <a:p>
          <a:endParaRPr lang="ru-RU"/>
        </a:p>
      </dgm:t>
    </dgm:pt>
    <dgm:pt modelId="{066BDA58-254B-4AF5-9225-34FB15FFCD77}" type="sibTrans" cxnId="{4A5A8475-28E2-4D7E-9539-4B23A746156C}">
      <dgm:prSet/>
      <dgm:spPr/>
      <dgm:t>
        <a:bodyPr/>
        <a:lstStyle/>
        <a:p>
          <a:endParaRPr lang="ru-RU"/>
        </a:p>
      </dgm:t>
    </dgm:pt>
    <dgm:pt modelId="{DF3DB506-8171-4C54-ACBF-D2B2F6219C7F}">
      <dgm:prSet phldrT="[Текст]"/>
      <dgm:spPr/>
      <dgm:t>
        <a:bodyPr/>
        <a:lstStyle/>
        <a:p>
          <a:r>
            <a:rPr lang="uk-UA" dirty="0" smtClean="0">
              <a:latin typeface="Gabriola" pitchFamily="82" charset="0"/>
            </a:rPr>
            <a:t>Полікристали</a:t>
          </a:r>
          <a:endParaRPr lang="ru-RU" dirty="0">
            <a:latin typeface="Gabriola" pitchFamily="82" charset="0"/>
          </a:endParaRPr>
        </a:p>
      </dgm:t>
    </dgm:pt>
    <dgm:pt modelId="{05C719FA-7BA8-4562-8A2B-D2E75A4F4608}" type="parTrans" cxnId="{9D5C4A90-572B-4BD7-AAE2-D1842B97F5DF}">
      <dgm:prSet/>
      <dgm:spPr/>
      <dgm:t>
        <a:bodyPr/>
        <a:lstStyle/>
        <a:p>
          <a:endParaRPr lang="ru-RU"/>
        </a:p>
      </dgm:t>
    </dgm:pt>
    <dgm:pt modelId="{AD9F1491-2007-428D-9A1E-957A47190A8F}" type="sibTrans" cxnId="{9D5C4A90-572B-4BD7-AAE2-D1842B97F5DF}">
      <dgm:prSet/>
      <dgm:spPr/>
      <dgm:t>
        <a:bodyPr/>
        <a:lstStyle/>
        <a:p>
          <a:endParaRPr lang="ru-RU"/>
        </a:p>
      </dgm:t>
    </dgm:pt>
    <dgm:pt modelId="{369416D6-0164-4C85-8560-AAFB83947EA5}" type="pres">
      <dgm:prSet presAssocID="{235439EA-F5C9-4E5D-91DD-52EFD57D9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D8D0E7-AA08-47E2-BE49-CC2D93BD8E57}" type="pres">
      <dgm:prSet presAssocID="{99DD1C66-30B6-439C-992A-218771637E8D}" presName="hierRoot1" presStyleCnt="0"/>
      <dgm:spPr/>
    </dgm:pt>
    <dgm:pt modelId="{5C21153C-5BAA-4F76-9B71-0AD5B08C19E2}" type="pres">
      <dgm:prSet presAssocID="{99DD1C66-30B6-439C-992A-218771637E8D}" presName="composite" presStyleCnt="0"/>
      <dgm:spPr/>
    </dgm:pt>
    <dgm:pt modelId="{22C784FB-B09D-4041-A2A4-6650B43DDA71}" type="pres">
      <dgm:prSet presAssocID="{99DD1C66-30B6-439C-992A-218771637E8D}" presName="background" presStyleLbl="node0" presStyleIdx="0" presStyleCnt="1"/>
      <dgm:spPr/>
    </dgm:pt>
    <dgm:pt modelId="{42846405-67A8-4553-95F9-1AA8DFDA1D6D}" type="pres">
      <dgm:prSet presAssocID="{99DD1C66-30B6-439C-992A-218771637E8D}" presName="text" presStyleLbl="fgAcc0" presStyleIdx="0" presStyleCnt="1">
        <dgm:presLayoutVars>
          <dgm:chPref val="3"/>
        </dgm:presLayoutVars>
      </dgm:prSet>
      <dgm:spPr/>
    </dgm:pt>
    <dgm:pt modelId="{B0985971-B969-4339-974D-808BF6931B96}" type="pres">
      <dgm:prSet presAssocID="{99DD1C66-30B6-439C-992A-218771637E8D}" presName="hierChild2" presStyleCnt="0"/>
      <dgm:spPr/>
    </dgm:pt>
    <dgm:pt modelId="{906D31A1-3CF8-4A44-92A5-51493A75FE0D}" type="pres">
      <dgm:prSet presAssocID="{ABDB215C-48CD-4425-8B14-34C0592FB6AF}" presName="Name10" presStyleLbl="parChTrans1D2" presStyleIdx="0" presStyleCnt="2"/>
      <dgm:spPr/>
    </dgm:pt>
    <dgm:pt modelId="{3AA3CACB-050E-4860-BBA9-F7673519CDBC}" type="pres">
      <dgm:prSet presAssocID="{A029BC5A-326E-45BC-B527-F36249D3ACDD}" presName="hierRoot2" presStyleCnt="0"/>
      <dgm:spPr/>
    </dgm:pt>
    <dgm:pt modelId="{BA3856DB-769B-4ED9-9E88-B2FD5C8F0F92}" type="pres">
      <dgm:prSet presAssocID="{A029BC5A-326E-45BC-B527-F36249D3ACDD}" presName="composite2" presStyleCnt="0"/>
      <dgm:spPr/>
    </dgm:pt>
    <dgm:pt modelId="{BEE9EA73-7A76-42FA-AC32-0AE102F4C217}" type="pres">
      <dgm:prSet presAssocID="{A029BC5A-326E-45BC-B527-F36249D3ACDD}" presName="background2" presStyleLbl="node2" presStyleIdx="0" presStyleCnt="2"/>
      <dgm:spPr/>
    </dgm:pt>
    <dgm:pt modelId="{E1538396-1C48-4242-B5CB-946AD150F017}" type="pres">
      <dgm:prSet presAssocID="{A029BC5A-326E-45BC-B527-F36249D3ACDD}" presName="text2" presStyleLbl="fgAcc2" presStyleIdx="0" presStyleCnt="2">
        <dgm:presLayoutVars>
          <dgm:chPref val="3"/>
        </dgm:presLayoutVars>
      </dgm:prSet>
      <dgm:spPr/>
    </dgm:pt>
    <dgm:pt modelId="{3ACDDF80-9AAB-4659-8FFA-BC210D6113AE}" type="pres">
      <dgm:prSet presAssocID="{A029BC5A-326E-45BC-B527-F36249D3ACDD}" presName="hierChild3" presStyleCnt="0"/>
      <dgm:spPr/>
    </dgm:pt>
    <dgm:pt modelId="{A84D02D4-7D34-403D-85F6-4B8F062831D6}" type="pres">
      <dgm:prSet presAssocID="{05C719FA-7BA8-4562-8A2B-D2E75A4F4608}" presName="Name10" presStyleLbl="parChTrans1D2" presStyleIdx="1" presStyleCnt="2"/>
      <dgm:spPr/>
    </dgm:pt>
    <dgm:pt modelId="{626D0930-0649-4087-83A0-C041D18EB748}" type="pres">
      <dgm:prSet presAssocID="{DF3DB506-8171-4C54-ACBF-D2B2F6219C7F}" presName="hierRoot2" presStyleCnt="0"/>
      <dgm:spPr/>
    </dgm:pt>
    <dgm:pt modelId="{1EBD3BBF-964B-4B87-A595-04CF2D57CDEB}" type="pres">
      <dgm:prSet presAssocID="{DF3DB506-8171-4C54-ACBF-D2B2F6219C7F}" presName="composite2" presStyleCnt="0"/>
      <dgm:spPr/>
    </dgm:pt>
    <dgm:pt modelId="{B1325592-5C10-4AC2-B115-D493F4234CBD}" type="pres">
      <dgm:prSet presAssocID="{DF3DB506-8171-4C54-ACBF-D2B2F6219C7F}" presName="background2" presStyleLbl="node2" presStyleIdx="1" presStyleCnt="2"/>
      <dgm:spPr/>
    </dgm:pt>
    <dgm:pt modelId="{78F01722-9A96-4A81-9DC1-C56D3BCD6192}" type="pres">
      <dgm:prSet presAssocID="{DF3DB506-8171-4C54-ACBF-D2B2F6219C7F}" presName="text2" presStyleLbl="fgAcc2" presStyleIdx="1" presStyleCnt="2">
        <dgm:presLayoutVars>
          <dgm:chPref val="3"/>
        </dgm:presLayoutVars>
      </dgm:prSet>
      <dgm:spPr/>
    </dgm:pt>
    <dgm:pt modelId="{BEACBA90-0727-4BF0-9B46-50AB44B6F5EA}" type="pres">
      <dgm:prSet presAssocID="{DF3DB506-8171-4C54-ACBF-D2B2F6219C7F}" presName="hierChild3" presStyleCnt="0"/>
      <dgm:spPr/>
    </dgm:pt>
  </dgm:ptLst>
  <dgm:cxnLst>
    <dgm:cxn modelId="{FD4B69FF-EEE2-4460-ABEA-CEDB2DDA448F}" type="presOf" srcId="{A029BC5A-326E-45BC-B527-F36249D3ACDD}" destId="{E1538396-1C48-4242-B5CB-946AD150F017}" srcOrd="0" destOrd="0" presId="urn:microsoft.com/office/officeart/2005/8/layout/hierarchy1"/>
    <dgm:cxn modelId="{94DFCA2C-4B26-400F-B4F6-23253820A643}" type="presOf" srcId="{235439EA-F5C9-4E5D-91DD-52EFD57D9D70}" destId="{369416D6-0164-4C85-8560-AAFB83947EA5}" srcOrd="0" destOrd="0" presId="urn:microsoft.com/office/officeart/2005/8/layout/hierarchy1"/>
    <dgm:cxn modelId="{4A5A8475-28E2-4D7E-9539-4B23A746156C}" srcId="{99DD1C66-30B6-439C-992A-218771637E8D}" destId="{A029BC5A-326E-45BC-B527-F36249D3ACDD}" srcOrd="0" destOrd="0" parTransId="{ABDB215C-48CD-4425-8B14-34C0592FB6AF}" sibTransId="{066BDA58-254B-4AF5-9225-34FB15FFCD77}"/>
    <dgm:cxn modelId="{9BA58F6D-7A65-44EB-AC63-004F44CF7C12}" type="presOf" srcId="{99DD1C66-30B6-439C-992A-218771637E8D}" destId="{42846405-67A8-4553-95F9-1AA8DFDA1D6D}" srcOrd="0" destOrd="0" presId="urn:microsoft.com/office/officeart/2005/8/layout/hierarchy1"/>
    <dgm:cxn modelId="{F3DF118F-0E5F-428A-98B1-D5106BF42650}" type="presOf" srcId="{05C719FA-7BA8-4562-8A2B-D2E75A4F4608}" destId="{A84D02D4-7D34-403D-85F6-4B8F062831D6}" srcOrd="0" destOrd="0" presId="urn:microsoft.com/office/officeart/2005/8/layout/hierarchy1"/>
    <dgm:cxn modelId="{C85766A5-F07A-4D12-8AB0-009D34CBBFD3}" type="presOf" srcId="{ABDB215C-48CD-4425-8B14-34C0592FB6AF}" destId="{906D31A1-3CF8-4A44-92A5-51493A75FE0D}" srcOrd="0" destOrd="0" presId="urn:microsoft.com/office/officeart/2005/8/layout/hierarchy1"/>
    <dgm:cxn modelId="{9D5C4A90-572B-4BD7-AAE2-D1842B97F5DF}" srcId="{99DD1C66-30B6-439C-992A-218771637E8D}" destId="{DF3DB506-8171-4C54-ACBF-D2B2F6219C7F}" srcOrd="1" destOrd="0" parTransId="{05C719FA-7BA8-4562-8A2B-D2E75A4F4608}" sibTransId="{AD9F1491-2007-428D-9A1E-957A47190A8F}"/>
    <dgm:cxn modelId="{C67E8C23-104A-4445-9878-7D3C007ECBA6}" type="presOf" srcId="{DF3DB506-8171-4C54-ACBF-D2B2F6219C7F}" destId="{78F01722-9A96-4A81-9DC1-C56D3BCD6192}" srcOrd="0" destOrd="0" presId="urn:microsoft.com/office/officeart/2005/8/layout/hierarchy1"/>
    <dgm:cxn modelId="{B2F9CBF4-4DBA-4A1E-ADD1-0CA72D10B4F9}" srcId="{235439EA-F5C9-4E5D-91DD-52EFD57D9D70}" destId="{99DD1C66-30B6-439C-992A-218771637E8D}" srcOrd="0" destOrd="0" parTransId="{4658001B-94D0-4DF1-A374-01AFC0AA7862}" sibTransId="{BF5EEAB2-EBEB-4DE9-B097-825B8530404F}"/>
    <dgm:cxn modelId="{F00F524E-BBF6-4549-BBDD-AACA263840B3}" type="presParOf" srcId="{369416D6-0164-4C85-8560-AAFB83947EA5}" destId="{DDD8D0E7-AA08-47E2-BE49-CC2D93BD8E57}" srcOrd="0" destOrd="0" presId="urn:microsoft.com/office/officeart/2005/8/layout/hierarchy1"/>
    <dgm:cxn modelId="{7E2857D1-D08C-4F68-BA01-F4FEEBC0AC54}" type="presParOf" srcId="{DDD8D0E7-AA08-47E2-BE49-CC2D93BD8E57}" destId="{5C21153C-5BAA-4F76-9B71-0AD5B08C19E2}" srcOrd="0" destOrd="0" presId="urn:microsoft.com/office/officeart/2005/8/layout/hierarchy1"/>
    <dgm:cxn modelId="{2DAFD663-AF0A-4572-AD7A-792D2EFD4E49}" type="presParOf" srcId="{5C21153C-5BAA-4F76-9B71-0AD5B08C19E2}" destId="{22C784FB-B09D-4041-A2A4-6650B43DDA71}" srcOrd="0" destOrd="0" presId="urn:microsoft.com/office/officeart/2005/8/layout/hierarchy1"/>
    <dgm:cxn modelId="{B4F46914-5CD5-461D-A710-278C377BC1D8}" type="presParOf" srcId="{5C21153C-5BAA-4F76-9B71-0AD5B08C19E2}" destId="{42846405-67A8-4553-95F9-1AA8DFDA1D6D}" srcOrd="1" destOrd="0" presId="urn:microsoft.com/office/officeart/2005/8/layout/hierarchy1"/>
    <dgm:cxn modelId="{43861E54-7A32-42CF-A733-0E90B60A90FB}" type="presParOf" srcId="{DDD8D0E7-AA08-47E2-BE49-CC2D93BD8E57}" destId="{B0985971-B969-4339-974D-808BF6931B96}" srcOrd="1" destOrd="0" presId="urn:microsoft.com/office/officeart/2005/8/layout/hierarchy1"/>
    <dgm:cxn modelId="{1E9AEC9D-CD56-4193-BDEC-89FB45B2DB7F}" type="presParOf" srcId="{B0985971-B969-4339-974D-808BF6931B96}" destId="{906D31A1-3CF8-4A44-92A5-51493A75FE0D}" srcOrd="0" destOrd="0" presId="urn:microsoft.com/office/officeart/2005/8/layout/hierarchy1"/>
    <dgm:cxn modelId="{1BD0C477-87B0-4465-A18E-003487500989}" type="presParOf" srcId="{B0985971-B969-4339-974D-808BF6931B96}" destId="{3AA3CACB-050E-4860-BBA9-F7673519CDBC}" srcOrd="1" destOrd="0" presId="urn:microsoft.com/office/officeart/2005/8/layout/hierarchy1"/>
    <dgm:cxn modelId="{53424D6C-10E2-44E2-8BAE-6C96E045C973}" type="presParOf" srcId="{3AA3CACB-050E-4860-BBA9-F7673519CDBC}" destId="{BA3856DB-769B-4ED9-9E88-B2FD5C8F0F92}" srcOrd="0" destOrd="0" presId="urn:microsoft.com/office/officeart/2005/8/layout/hierarchy1"/>
    <dgm:cxn modelId="{90D6DD0F-FA7A-4F29-9CE5-778AAB32984F}" type="presParOf" srcId="{BA3856DB-769B-4ED9-9E88-B2FD5C8F0F92}" destId="{BEE9EA73-7A76-42FA-AC32-0AE102F4C217}" srcOrd="0" destOrd="0" presId="urn:microsoft.com/office/officeart/2005/8/layout/hierarchy1"/>
    <dgm:cxn modelId="{0F5054CC-9B42-46F5-9B95-6A9AB8C8D06B}" type="presParOf" srcId="{BA3856DB-769B-4ED9-9E88-B2FD5C8F0F92}" destId="{E1538396-1C48-4242-B5CB-946AD150F017}" srcOrd="1" destOrd="0" presId="urn:microsoft.com/office/officeart/2005/8/layout/hierarchy1"/>
    <dgm:cxn modelId="{851D71A5-1D1F-421A-910C-98D21DADD03A}" type="presParOf" srcId="{3AA3CACB-050E-4860-BBA9-F7673519CDBC}" destId="{3ACDDF80-9AAB-4659-8FFA-BC210D6113AE}" srcOrd="1" destOrd="0" presId="urn:microsoft.com/office/officeart/2005/8/layout/hierarchy1"/>
    <dgm:cxn modelId="{C2436202-A709-48D1-80EE-8FC814C3B713}" type="presParOf" srcId="{B0985971-B969-4339-974D-808BF6931B96}" destId="{A84D02D4-7D34-403D-85F6-4B8F062831D6}" srcOrd="2" destOrd="0" presId="urn:microsoft.com/office/officeart/2005/8/layout/hierarchy1"/>
    <dgm:cxn modelId="{C6BA25BF-E768-465C-9FD2-083D538E6772}" type="presParOf" srcId="{B0985971-B969-4339-974D-808BF6931B96}" destId="{626D0930-0649-4087-83A0-C041D18EB748}" srcOrd="3" destOrd="0" presId="urn:microsoft.com/office/officeart/2005/8/layout/hierarchy1"/>
    <dgm:cxn modelId="{B67A6BD4-F3F0-45C2-BFDF-E6C586AEEBDC}" type="presParOf" srcId="{626D0930-0649-4087-83A0-C041D18EB748}" destId="{1EBD3BBF-964B-4B87-A595-04CF2D57CDEB}" srcOrd="0" destOrd="0" presId="urn:microsoft.com/office/officeart/2005/8/layout/hierarchy1"/>
    <dgm:cxn modelId="{5234968E-D132-435D-B78A-1570BCCA0D5B}" type="presParOf" srcId="{1EBD3BBF-964B-4B87-A595-04CF2D57CDEB}" destId="{B1325592-5C10-4AC2-B115-D493F4234CBD}" srcOrd="0" destOrd="0" presId="urn:microsoft.com/office/officeart/2005/8/layout/hierarchy1"/>
    <dgm:cxn modelId="{28C9DA90-CBE8-4378-A0CB-59E1343847A0}" type="presParOf" srcId="{1EBD3BBF-964B-4B87-A595-04CF2D57CDEB}" destId="{78F01722-9A96-4A81-9DC1-C56D3BCD6192}" srcOrd="1" destOrd="0" presId="urn:microsoft.com/office/officeart/2005/8/layout/hierarchy1"/>
    <dgm:cxn modelId="{F3BABE7F-A018-48FC-8ED0-304C111C5112}" type="presParOf" srcId="{626D0930-0649-4087-83A0-C041D18EB748}" destId="{BEACBA90-0727-4BF0-9B46-50AB44B6F5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B5AB4-E699-4640-806A-7FF7865CAC5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C340FD8-2E32-4562-828A-57EACDAB2A29}">
      <dgm:prSet phldrT="[Текст]"/>
      <dgm:spPr/>
      <dgm:t>
        <a:bodyPr/>
        <a:lstStyle/>
        <a:p>
          <a:r>
            <a:rPr lang="uk-UA" dirty="0" smtClean="0">
              <a:latin typeface="Gabriola" pitchFamily="82" charset="0"/>
            </a:rPr>
            <a:t>Рідкі кристали </a:t>
          </a:r>
          <a:endParaRPr lang="ru-RU" dirty="0">
            <a:latin typeface="Gabriola" pitchFamily="82" charset="0"/>
          </a:endParaRPr>
        </a:p>
      </dgm:t>
    </dgm:pt>
    <dgm:pt modelId="{B7C0D18E-D742-4730-BFC2-4913C2E11380}" type="parTrans" cxnId="{E15511BA-E800-4DA8-A297-BA3647ACAFBE}">
      <dgm:prSet/>
      <dgm:spPr/>
      <dgm:t>
        <a:bodyPr/>
        <a:lstStyle/>
        <a:p>
          <a:endParaRPr lang="ru-RU"/>
        </a:p>
      </dgm:t>
    </dgm:pt>
    <dgm:pt modelId="{2A6D58FC-E08D-425C-805B-51464DE9EFFE}" type="sibTrans" cxnId="{E15511BA-E800-4DA8-A297-BA3647ACAFBE}">
      <dgm:prSet/>
      <dgm:spPr/>
      <dgm:t>
        <a:bodyPr/>
        <a:lstStyle/>
        <a:p>
          <a:endParaRPr lang="ru-RU"/>
        </a:p>
      </dgm:t>
    </dgm:pt>
    <dgm:pt modelId="{1CDC3755-1D6C-41BC-8D5B-4A7AC3D9D6B4}">
      <dgm:prSet phldrT="[Текст]"/>
      <dgm:spPr/>
      <dgm:t>
        <a:bodyPr/>
        <a:lstStyle/>
        <a:p>
          <a:r>
            <a:rPr lang="uk-UA" dirty="0" err="1" smtClean="0">
              <a:latin typeface="Gabriola" pitchFamily="82" charset="0"/>
            </a:rPr>
            <a:t>Нематичні</a:t>
          </a:r>
          <a:endParaRPr lang="uk-UA" dirty="0" smtClean="0">
            <a:latin typeface="Gabriola" pitchFamily="82" charset="0"/>
          </a:endParaRPr>
        </a:p>
        <a:p>
          <a:r>
            <a:rPr lang="uk-UA" dirty="0" smtClean="0">
              <a:latin typeface="Gabriola" pitchFamily="82" charset="0"/>
            </a:rPr>
            <a:t>(гр. </a:t>
          </a:r>
          <a:r>
            <a:rPr lang="uk-UA" dirty="0" err="1" smtClean="0">
              <a:latin typeface="Gabriola" pitchFamily="82" charset="0"/>
            </a:rPr>
            <a:t>“нема”-нитка</a:t>
          </a:r>
          <a:r>
            <a:rPr lang="uk-UA" dirty="0" smtClean="0">
              <a:latin typeface="Gabriola" pitchFamily="82" charset="0"/>
            </a:rPr>
            <a:t>)</a:t>
          </a:r>
          <a:endParaRPr lang="ru-RU" dirty="0">
            <a:latin typeface="Gabriola" pitchFamily="82" charset="0"/>
          </a:endParaRPr>
        </a:p>
      </dgm:t>
    </dgm:pt>
    <dgm:pt modelId="{FB6B005C-620E-4D15-A29D-467665BB6024}" type="parTrans" cxnId="{58256D18-E99B-4F76-8559-2CA033644F2A}">
      <dgm:prSet/>
      <dgm:spPr/>
      <dgm:t>
        <a:bodyPr/>
        <a:lstStyle/>
        <a:p>
          <a:endParaRPr lang="ru-RU"/>
        </a:p>
      </dgm:t>
    </dgm:pt>
    <dgm:pt modelId="{7FA64495-ECCB-4CFC-93A3-CAA0F47DAC7A}" type="sibTrans" cxnId="{58256D18-E99B-4F76-8559-2CA033644F2A}">
      <dgm:prSet/>
      <dgm:spPr/>
      <dgm:t>
        <a:bodyPr/>
        <a:lstStyle/>
        <a:p>
          <a:endParaRPr lang="ru-RU"/>
        </a:p>
      </dgm:t>
    </dgm:pt>
    <dgm:pt modelId="{A996C4BE-57E2-4887-8525-64BFD89E9959}">
      <dgm:prSet phldrT="[Текст]"/>
      <dgm:spPr/>
      <dgm:t>
        <a:bodyPr/>
        <a:lstStyle/>
        <a:p>
          <a:r>
            <a:rPr lang="uk-UA" dirty="0" err="1" smtClean="0">
              <a:latin typeface="Gabriola" pitchFamily="82" charset="0"/>
            </a:rPr>
            <a:t>Смектичні</a:t>
          </a:r>
          <a:endParaRPr lang="uk-UA" dirty="0" smtClean="0">
            <a:latin typeface="Gabriola" pitchFamily="82" charset="0"/>
          </a:endParaRPr>
        </a:p>
        <a:p>
          <a:r>
            <a:rPr lang="uk-UA" dirty="0" smtClean="0">
              <a:latin typeface="Gabriola" pitchFamily="82" charset="0"/>
            </a:rPr>
            <a:t>(гр. </a:t>
          </a:r>
          <a:r>
            <a:rPr lang="uk-UA" dirty="0" err="1" smtClean="0">
              <a:latin typeface="Gabriola" pitchFamily="82" charset="0"/>
            </a:rPr>
            <a:t>“смекма”-</a:t>
          </a:r>
          <a:r>
            <a:rPr lang="uk-UA" dirty="0" smtClean="0">
              <a:latin typeface="Gabriola" pitchFamily="82" charset="0"/>
            </a:rPr>
            <a:t> мило)</a:t>
          </a:r>
          <a:endParaRPr lang="ru-RU" dirty="0">
            <a:latin typeface="Gabriola" pitchFamily="82" charset="0"/>
          </a:endParaRPr>
        </a:p>
      </dgm:t>
    </dgm:pt>
    <dgm:pt modelId="{D356C950-0525-4AE7-B2F3-04225C9E0617}" type="parTrans" cxnId="{ABF53F9D-D29B-4AFA-B617-C532CEC673AA}">
      <dgm:prSet/>
      <dgm:spPr/>
      <dgm:t>
        <a:bodyPr/>
        <a:lstStyle/>
        <a:p>
          <a:endParaRPr lang="ru-RU"/>
        </a:p>
      </dgm:t>
    </dgm:pt>
    <dgm:pt modelId="{D7CEE31D-43B4-41F6-AE0B-5FB04291AC77}" type="sibTrans" cxnId="{ABF53F9D-D29B-4AFA-B617-C532CEC673AA}">
      <dgm:prSet/>
      <dgm:spPr/>
      <dgm:t>
        <a:bodyPr/>
        <a:lstStyle/>
        <a:p>
          <a:endParaRPr lang="ru-RU"/>
        </a:p>
      </dgm:t>
    </dgm:pt>
    <dgm:pt modelId="{F007DECC-08C5-40C6-9147-B60EE66C00FE}" type="pres">
      <dgm:prSet presAssocID="{7D1B5AB4-E699-4640-806A-7FF7865CAC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D713E4-00E6-4CF0-BF4B-08C5DE6B2049}" type="pres">
      <dgm:prSet presAssocID="{6C340FD8-2E32-4562-828A-57EACDAB2A29}" presName="hierRoot1" presStyleCnt="0"/>
      <dgm:spPr/>
    </dgm:pt>
    <dgm:pt modelId="{0A0EB42F-3582-4D1D-86F7-7855F80DB2A7}" type="pres">
      <dgm:prSet presAssocID="{6C340FD8-2E32-4562-828A-57EACDAB2A29}" presName="composite" presStyleCnt="0"/>
      <dgm:spPr/>
    </dgm:pt>
    <dgm:pt modelId="{67696E6F-A651-42CD-A1C4-5199B335F57F}" type="pres">
      <dgm:prSet presAssocID="{6C340FD8-2E32-4562-828A-57EACDAB2A29}" presName="background" presStyleLbl="node0" presStyleIdx="0" presStyleCnt="1"/>
      <dgm:spPr/>
    </dgm:pt>
    <dgm:pt modelId="{507314D4-F2C7-4BEB-9DC0-5A4816284976}" type="pres">
      <dgm:prSet presAssocID="{6C340FD8-2E32-4562-828A-57EACDAB2A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B570A-A997-41A5-89F1-EF02EE37FE3E}" type="pres">
      <dgm:prSet presAssocID="{6C340FD8-2E32-4562-828A-57EACDAB2A29}" presName="hierChild2" presStyleCnt="0"/>
      <dgm:spPr/>
    </dgm:pt>
    <dgm:pt modelId="{979648CE-D2C9-41BC-8128-09F57358D417}" type="pres">
      <dgm:prSet presAssocID="{FB6B005C-620E-4D15-A29D-467665BB6024}" presName="Name10" presStyleLbl="parChTrans1D2" presStyleIdx="0" presStyleCnt="2"/>
      <dgm:spPr/>
    </dgm:pt>
    <dgm:pt modelId="{3E250C75-8DA1-46BD-A7C3-DBB14B802ECF}" type="pres">
      <dgm:prSet presAssocID="{1CDC3755-1D6C-41BC-8D5B-4A7AC3D9D6B4}" presName="hierRoot2" presStyleCnt="0"/>
      <dgm:spPr/>
    </dgm:pt>
    <dgm:pt modelId="{FB1901F5-B415-49FA-B795-337210698912}" type="pres">
      <dgm:prSet presAssocID="{1CDC3755-1D6C-41BC-8D5B-4A7AC3D9D6B4}" presName="composite2" presStyleCnt="0"/>
      <dgm:spPr/>
    </dgm:pt>
    <dgm:pt modelId="{22642F01-6746-42AA-AC92-F097FA400563}" type="pres">
      <dgm:prSet presAssocID="{1CDC3755-1D6C-41BC-8D5B-4A7AC3D9D6B4}" presName="background2" presStyleLbl="node2" presStyleIdx="0" presStyleCnt="2"/>
      <dgm:spPr/>
    </dgm:pt>
    <dgm:pt modelId="{499054B9-9D38-4BB4-A8B1-4A04FE9A4BC2}" type="pres">
      <dgm:prSet presAssocID="{1CDC3755-1D6C-41BC-8D5B-4A7AC3D9D6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2D547A-E482-48A2-A882-B44B535F7133}" type="pres">
      <dgm:prSet presAssocID="{1CDC3755-1D6C-41BC-8D5B-4A7AC3D9D6B4}" presName="hierChild3" presStyleCnt="0"/>
      <dgm:spPr/>
    </dgm:pt>
    <dgm:pt modelId="{1749DB66-5E7E-4030-A18D-D70019105D06}" type="pres">
      <dgm:prSet presAssocID="{D356C950-0525-4AE7-B2F3-04225C9E0617}" presName="Name10" presStyleLbl="parChTrans1D2" presStyleIdx="1" presStyleCnt="2"/>
      <dgm:spPr/>
    </dgm:pt>
    <dgm:pt modelId="{77F87C19-5DFF-4840-9366-E15A125AA8E1}" type="pres">
      <dgm:prSet presAssocID="{A996C4BE-57E2-4887-8525-64BFD89E9959}" presName="hierRoot2" presStyleCnt="0"/>
      <dgm:spPr/>
    </dgm:pt>
    <dgm:pt modelId="{7E81AED4-C7E7-4AEF-A553-21471A3D2507}" type="pres">
      <dgm:prSet presAssocID="{A996C4BE-57E2-4887-8525-64BFD89E9959}" presName="composite2" presStyleCnt="0"/>
      <dgm:spPr/>
    </dgm:pt>
    <dgm:pt modelId="{CB0891EF-53B8-42DC-93CA-B075F6F0FCDE}" type="pres">
      <dgm:prSet presAssocID="{A996C4BE-57E2-4887-8525-64BFD89E9959}" presName="background2" presStyleLbl="node2" presStyleIdx="1" presStyleCnt="2"/>
      <dgm:spPr/>
    </dgm:pt>
    <dgm:pt modelId="{D46932B5-F9FE-4173-9C54-8785126C15DC}" type="pres">
      <dgm:prSet presAssocID="{A996C4BE-57E2-4887-8525-64BFD89E995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6E22E-C07C-496E-8D4B-A30EAA36D37E}" type="pres">
      <dgm:prSet presAssocID="{A996C4BE-57E2-4887-8525-64BFD89E9959}" presName="hierChild3" presStyleCnt="0"/>
      <dgm:spPr/>
    </dgm:pt>
  </dgm:ptLst>
  <dgm:cxnLst>
    <dgm:cxn modelId="{1C49A912-A278-41A6-AA18-E4B48F17EE02}" type="presOf" srcId="{6C340FD8-2E32-4562-828A-57EACDAB2A29}" destId="{507314D4-F2C7-4BEB-9DC0-5A4816284976}" srcOrd="0" destOrd="0" presId="urn:microsoft.com/office/officeart/2005/8/layout/hierarchy1"/>
    <dgm:cxn modelId="{E15511BA-E800-4DA8-A297-BA3647ACAFBE}" srcId="{7D1B5AB4-E699-4640-806A-7FF7865CAC57}" destId="{6C340FD8-2E32-4562-828A-57EACDAB2A29}" srcOrd="0" destOrd="0" parTransId="{B7C0D18E-D742-4730-BFC2-4913C2E11380}" sibTransId="{2A6D58FC-E08D-425C-805B-51464DE9EFFE}"/>
    <dgm:cxn modelId="{CF84EFD2-A722-47C4-A8FA-3ECD388C802B}" type="presOf" srcId="{D356C950-0525-4AE7-B2F3-04225C9E0617}" destId="{1749DB66-5E7E-4030-A18D-D70019105D06}" srcOrd="0" destOrd="0" presId="urn:microsoft.com/office/officeart/2005/8/layout/hierarchy1"/>
    <dgm:cxn modelId="{8483CA53-C2FD-41E0-95A6-9DA83BFC6DA9}" type="presOf" srcId="{A996C4BE-57E2-4887-8525-64BFD89E9959}" destId="{D46932B5-F9FE-4173-9C54-8785126C15DC}" srcOrd="0" destOrd="0" presId="urn:microsoft.com/office/officeart/2005/8/layout/hierarchy1"/>
    <dgm:cxn modelId="{41EAEC50-BC02-40CC-9218-9AA3BD5B32D2}" type="presOf" srcId="{7D1B5AB4-E699-4640-806A-7FF7865CAC57}" destId="{F007DECC-08C5-40C6-9147-B60EE66C00FE}" srcOrd="0" destOrd="0" presId="urn:microsoft.com/office/officeart/2005/8/layout/hierarchy1"/>
    <dgm:cxn modelId="{232E4685-936D-4232-9578-39FC88A277D1}" type="presOf" srcId="{1CDC3755-1D6C-41BC-8D5B-4A7AC3D9D6B4}" destId="{499054B9-9D38-4BB4-A8B1-4A04FE9A4BC2}" srcOrd="0" destOrd="0" presId="urn:microsoft.com/office/officeart/2005/8/layout/hierarchy1"/>
    <dgm:cxn modelId="{58256D18-E99B-4F76-8559-2CA033644F2A}" srcId="{6C340FD8-2E32-4562-828A-57EACDAB2A29}" destId="{1CDC3755-1D6C-41BC-8D5B-4A7AC3D9D6B4}" srcOrd="0" destOrd="0" parTransId="{FB6B005C-620E-4D15-A29D-467665BB6024}" sibTransId="{7FA64495-ECCB-4CFC-93A3-CAA0F47DAC7A}"/>
    <dgm:cxn modelId="{9049FF17-A1F8-49C2-9875-C367B35E59CB}" type="presOf" srcId="{FB6B005C-620E-4D15-A29D-467665BB6024}" destId="{979648CE-D2C9-41BC-8128-09F57358D417}" srcOrd="0" destOrd="0" presId="urn:microsoft.com/office/officeart/2005/8/layout/hierarchy1"/>
    <dgm:cxn modelId="{ABF53F9D-D29B-4AFA-B617-C532CEC673AA}" srcId="{6C340FD8-2E32-4562-828A-57EACDAB2A29}" destId="{A996C4BE-57E2-4887-8525-64BFD89E9959}" srcOrd="1" destOrd="0" parTransId="{D356C950-0525-4AE7-B2F3-04225C9E0617}" sibTransId="{D7CEE31D-43B4-41F6-AE0B-5FB04291AC77}"/>
    <dgm:cxn modelId="{AF9E0129-15A6-45AF-A31E-E3D765C5A2C6}" type="presParOf" srcId="{F007DECC-08C5-40C6-9147-B60EE66C00FE}" destId="{A4D713E4-00E6-4CF0-BF4B-08C5DE6B2049}" srcOrd="0" destOrd="0" presId="urn:microsoft.com/office/officeart/2005/8/layout/hierarchy1"/>
    <dgm:cxn modelId="{219B3B02-2EC3-423D-B732-84006CA9D9B9}" type="presParOf" srcId="{A4D713E4-00E6-4CF0-BF4B-08C5DE6B2049}" destId="{0A0EB42F-3582-4D1D-86F7-7855F80DB2A7}" srcOrd="0" destOrd="0" presId="urn:microsoft.com/office/officeart/2005/8/layout/hierarchy1"/>
    <dgm:cxn modelId="{35DB7065-52E1-44CC-A556-761DEC226A57}" type="presParOf" srcId="{0A0EB42F-3582-4D1D-86F7-7855F80DB2A7}" destId="{67696E6F-A651-42CD-A1C4-5199B335F57F}" srcOrd="0" destOrd="0" presId="urn:microsoft.com/office/officeart/2005/8/layout/hierarchy1"/>
    <dgm:cxn modelId="{DB7DEF21-29FF-4D63-9AA2-81643774C9EA}" type="presParOf" srcId="{0A0EB42F-3582-4D1D-86F7-7855F80DB2A7}" destId="{507314D4-F2C7-4BEB-9DC0-5A4816284976}" srcOrd="1" destOrd="0" presId="urn:microsoft.com/office/officeart/2005/8/layout/hierarchy1"/>
    <dgm:cxn modelId="{310D4BAA-8B4A-4011-8E83-3FB7D7297B16}" type="presParOf" srcId="{A4D713E4-00E6-4CF0-BF4B-08C5DE6B2049}" destId="{585B570A-A997-41A5-89F1-EF02EE37FE3E}" srcOrd="1" destOrd="0" presId="urn:microsoft.com/office/officeart/2005/8/layout/hierarchy1"/>
    <dgm:cxn modelId="{578D238E-DF3E-4DAE-BB9C-850147464DCE}" type="presParOf" srcId="{585B570A-A997-41A5-89F1-EF02EE37FE3E}" destId="{979648CE-D2C9-41BC-8128-09F57358D417}" srcOrd="0" destOrd="0" presId="urn:microsoft.com/office/officeart/2005/8/layout/hierarchy1"/>
    <dgm:cxn modelId="{2D04A06D-26E6-40E4-A285-48E670648A97}" type="presParOf" srcId="{585B570A-A997-41A5-89F1-EF02EE37FE3E}" destId="{3E250C75-8DA1-46BD-A7C3-DBB14B802ECF}" srcOrd="1" destOrd="0" presId="urn:microsoft.com/office/officeart/2005/8/layout/hierarchy1"/>
    <dgm:cxn modelId="{E08B772F-16DC-4B22-93EA-1E490379909B}" type="presParOf" srcId="{3E250C75-8DA1-46BD-A7C3-DBB14B802ECF}" destId="{FB1901F5-B415-49FA-B795-337210698912}" srcOrd="0" destOrd="0" presId="urn:microsoft.com/office/officeart/2005/8/layout/hierarchy1"/>
    <dgm:cxn modelId="{66EE5704-0589-4E56-926F-7E048FBABDF4}" type="presParOf" srcId="{FB1901F5-B415-49FA-B795-337210698912}" destId="{22642F01-6746-42AA-AC92-F097FA400563}" srcOrd="0" destOrd="0" presId="urn:microsoft.com/office/officeart/2005/8/layout/hierarchy1"/>
    <dgm:cxn modelId="{E117E54C-0BCF-4DF6-B0F4-D04634FA41CB}" type="presParOf" srcId="{FB1901F5-B415-49FA-B795-337210698912}" destId="{499054B9-9D38-4BB4-A8B1-4A04FE9A4BC2}" srcOrd="1" destOrd="0" presId="urn:microsoft.com/office/officeart/2005/8/layout/hierarchy1"/>
    <dgm:cxn modelId="{3C3801BD-A796-402B-82FC-460222867FBA}" type="presParOf" srcId="{3E250C75-8DA1-46BD-A7C3-DBB14B802ECF}" destId="{8C2D547A-E482-48A2-A882-B44B535F7133}" srcOrd="1" destOrd="0" presId="urn:microsoft.com/office/officeart/2005/8/layout/hierarchy1"/>
    <dgm:cxn modelId="{CDEC1FA5-6FB1-4477-BFD9-AE554EE0DC3A}" type="presParOf" srcId="{585B570A-A997-41A5-89F1-EF02EE37FE3E}" destId="{1749DB66-5E7E-4030-A18D-D70019105D06}" srcOrd="2" destOrd="0" presId="urn:microsoft.com/office/officeart/2005/8/layout/hierarchy1"/>
    <dgm:cxn modelId="{E7F00FD7-10DD-416D-B0B1-AFCD0C8D8094}" type="presParOf" srcId="{585B570A-A997-41A5-89F1-EF02EE37FE3E}" destId="{77F87C19-5DFF-4840-9366-E15A125AA8E1}" srcOrd="3" destOrd="0" presId="urn:microsoft.com/office/officeart/2005/8/layout/hierarchy1"/>
    <dgm:cxn modelId="{DDBF641F-A4CE-4966-B36E-C9708D61849B}" type="presParOf" srcId="{77F87C19-5DFF-4840-9366-E15A125AA8E1}" destId="{7E81AED4-C7E7-4AEF-A553-21471A3D2507}" srcOrd="0" destOrd="0" presId="urn:microsoft.com/office/officeart/2005/8/layout/hierarchy1"/>
    <dgm:cxn modelId="{F36A1FF6-662F-4E70-B134-E793D036D39D}" type="presParOf" srcId="{7E81AED4-C7E7-4AEF-A553-21471A3D2507}" destId="{CB0891EF-53B8-42DC-93CA-B075F6F0FCDE}" srcOrd="0" destOrd="0" presId="urn:microsoft.com/office/officeart/2005/8/layout/hierarchy1"/>
    <dgm:cxn modelId="{09163C5B-0E05-472D-B86D-43FCB0E9C36D}" type="presParOf" srcId="{7E81AED4-C7E7-4AEF-A553-21471A3D2507}" destId="{D46932B5-F9FE-4173-9C54-8785126C15DC}" srcOrd="1" destOrd="0" presId="urn:microsoft.com/office/officeart/2005/8/layout/hierarchy1"/>
    <dgm:cxn modelId="{1C53C33F-5851-4737-9037-ACC27C6D699E}" type="presParOf" srcId="{77F87C19-5DFF-4840-9366-E15A125AA8E1}" destId="{8446E22E-C07C-496E-8D4B-A30EAA36D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D02D4-7D34-403D-85F6-4B8F062831D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D31A1-3CF8-4A44-92A5-51493A75FE0D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784FB-B09D-4041-A2A4-6650B43DDA71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846405-67A8-4553-95F9-1AA8DFDA1D6D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Gabriola" pitchFamily="82" charset="0"/>
            </a:rPr>
            <a:t>Кристали</a:t>
          </a:r>
          <a:endParaRPr lang="ru-RU" sz="3700" kern="1200" dirty="0">
            <a:latin typeface="Gabriola" pitchFamily="82" charset="0"/>
          </a:endParaRPr>
        </a:p>
      </dsp:txBody>
      <dsp:txXfrm>
        <a:off x="2907684" y="286707"/>
        <a:ext cx="2716009" cy="1724665"/>
      </dsp:txXfrm>
    </dsp:sp>
    <dsp:sp modelId="{BEE9EA73-7A76-42FA-AC32-0AE102F4C217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538396-1C48-4242-B5CB-946AD150F017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Gabriola" pitchFamily="82" charset="0"/>
            </a:rPr>
            <a:t>Монокристали</a:t>
          </a:r>
          <a:endParaRPr lang="ru-RU" sz="3700" kern="1200" dirty="0">
            <a:latin typeface="Gabriola" pitchFamily="82" charset="0"/>
          </a:endParaRPr>
        </a:p>
      </dsp:txBody>
      <dsp:txXfrm>
        <a:off x="1247901" y="2801279"/>
        <a:ext cx="2716009" cy="1724665"/>
      </dsp:txXfrm>
    </dsp:sp>
    <dsp:sp modelId="{B1325592-5C10-4AC2-B115-D493F4234CBD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F01722-9A96-4A81-9DC1-C56D3BCD6192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Gabriola" pitchFamily="82" charset="0"/>
            </a:rPr>
            <a:t>Полікристали</a:t>
          </a:r>
          <a:endParaRPr lang="ru-RU" sz="3700" kern="1200" dirty="0">
            <a:latin typeface="Gabriola" pitchFamily="82" charset="0"/>
          </a:endParaRPr>
        </a:p>
      </dsp:txBody>
      <dsp:txXfrm>
        <a:off x="4567468" y="2801279"/>
        <a:ext cx="2716009" cy="1724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49DB66-5E7E-4030-A18D-D70019105D06}">
      <dsp:nvSpPr>
        <dsp:cNvPr id="0" name=""/>
        <dsp:cNvSpPr/>
      </dsp:nvSpPr>
      <dsp:spPr>
        <a:xfrm>
          <a:off x="3574015" y="1948381"/>
          <a:ext cx="1874401" cy="89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902"/>
              </a:lnTo>
              <a:lnTo>
                <a:pt x="1874401" y="607902"/>
              </a:lnTo>
              <a:lnTo>
                <a:pt x="1874401" y="8920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648CE-D2C9-41BC-8128-09F57358D417}">
      <dsp:nvSpPr>
        <dsp:cNvPr id="0" name=""/>
        <dsp:cNvSpPr/>
      </dsp:nvSpPr>
      <dsp:spPr>
        <a:xfrm>
          <a:off x="1699613" y="1948381"/>
          <a:ext cx="1874401" cy="892044"/>
        </a:xfrm>
        <a:custGeom>
          <a:avLst/>
          <a:gdLst/>
          <a:ahLst/>
          <a:cxnLst/>
          <a:rect l="0" t="0" r="0" b="0"/>
          <a:pathLst>
            <a:path>
              <a:moveTo>
                <a:pt x="1874401" y="0"/>
              </a:moveTo>
              <a:lnTo>
                <a:pt x="1874401" y="607902"/>
              </a:lnTo>
              <a:lnTo>
                <a:pt x="0" y="607902"/>
              </a:lnTo>
              <a:lnTo>
                <a:pt x="0" y="8920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96E6F-A651-42CD-A1C4-5199B335F57F}">
      <dsp:nvSpPr>
        <dsp:cNvPr id="0" name=""/>
        <dsp:cNvSpPr/>
      </dsp:nvSpPr>
      <dsp:spPr>
        <a:xfrm>
          <a:off x="2040414" y="707"/>
          <a:ext cx="3067203" cy="1947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7314D4-F2C7-4BEB-9DC0-5A4816284976}">
      <dsp:nvSpPr>
        <dsp:cNvPr id="0" name=""/>
        <dsp:cNvSpPr/>
      </dsp:nvSpPr>
      <dsp:spPr>
        <a:xfrm>
          <a:off x="2381214" y="324467"/>
          <a:ext cx="3067203" cy="194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Gabriola" pitchFamily="82" charset="0"/>
            </a:rPr>
            <a:t>Рідкі кристали </a:t>
          </a:r>
          <a:endParaRPr lang="ru-RU" sz="3200" kern="1200" dirty="0">
            <a:latin typeface="Gabriola" pitchFamily="82" charset="0"/>
          </a:endParaRPr>
        </a:p>
      </dsp:txBody>
      <dsp:txXfrm>
        <a:off x="2381214" y="324467"/>
        <a:ext cx="3067203" cy="1947674"/>
      </dsp:txXfrm>
    </dsp:sp>
    <dsp:sp modelId="{22642F01-6746-42AA-AC92-F097FA400563}">
      <dsp:nvSpPr>
        <dsp:cNvPr id="0" name=""/>
        <dsp:cNvSpPr/>
      </dsp:nvSpPr>
      <dsp:spPr>
        <a:xfrm>
          <a:off x="166012" y="2840426"/>
          <a:ext cx="3067203" cy="1947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054B9-9D38-4BB4-A8B1-4A04FE9A4BC2}">
      <dsp:nvSpPr>
        <dsp:cNvPr id="0" name=""/>
        <dsp:cNvSpPr/>
      </dsp:nvSpPr>
      <dsp:spPr>
        <a:xfrm>
          <a:off x="506812" y="3164186"/>
          <a:ext cx="3067203" cy="194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>
              <a:latin typeface="Gabriola" pitchFamily="82" charset="0"/>
            </a:rPr>
            <a:t>Нематичні</a:t>
          </a:r>
          <a:endParaRPr lang="uk-UA" sz="3200" kern="1200" dirty="0" smtClean="0">
            <a:latin typeface="Gabriola" pitchFamily="8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Gabriola" pitchFamily="82" charset="0"/>
            </a:rPr>
            <a:t>(гр. </a:t>
          </a:r>
          <a:r>
            <a:rPr lang="uk-UA" sz="3200" kern="1200" dirty="0" err="1" smtClean="0">
              <a:latin typeface="Gabriola" pitchFamily="82" charset="0"/>
            </a:rPr>
            <a:t>“нема”-нитка</a:t>
          </a:r>
          <a:r>
            <a:rPr lang="uk-UA" sz="3200" kern="1200" dirty="0" smtClean="0">
              <a:latin typeface="Gabriola" pitchFamily="82" charset="0"/>
            </a:rPr>
            <a:t>)</a:t>
          </a:r>
          <a:endParaRPr lang="ru-RU" sz="3200" kern="1200" dirty="0">
            <a:latin typeface="Gabriola" pitchFamily="82" charset="0"/>
          </a:endParaRPr>
        </a:p>
      </dsp:txBody>
      <dsp:txXfrm>
        <a:off x="506812" y="3164186"/>
        <a:ext cx="3067203" cy="1947674"/>
      </dsp:txXfrm>
    </dsp:sp>
    <dsp:sp modelId="{CB0891EF-53B8-42DC-93CA-B075F6F0FCDE}">
      <dsp:nvSpPr>
        <dsp:cNvPr id="0" name=""/>
        <dsp:cNvSpPr/>
      </dsp:nvSpPr>
      <dsp:spPr>
        <a:xfrm>
          <a:off x="3914816" y="2840426"/>
          <a:ext cx="3067203" cy="1947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6932B5-F9FE-4173-9C54-8785126C15DC}">
      <dsp:nvSpPr>
        <dsp:cNvPr id="0" name=""/>
        <dsp:cNvSpPr/>
      </dsp:nvSpPr>
      <dsp:spPr>
        <a:xfrm>
          <a:off x="4255616" y="3164186"/>
          <a:ext cx="3067203" cy="194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>
              <a:latin typeface="Gabriola" pitchFamily="82" charset="0"/>
            </a:rPr>
            <a:t>Смектичні</a:t>
          </a:r>
          <a:endParaRPr lang="uk-UA" sz="3200" kern="1200" dirty="0" smtClean="0">
            <a:latin typeface="Gabriola" pitchFamily="8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Gabriola" pitchFamily="82" charset="0"/>
            </a:rPr>
            <a:t>(гр. </a:t>
          </a:r>
          <a:r>
            <a:rPr lang="uk-UA" sz="3200" kern="1200" dirty="0" err="1" smtClean="0">
              <a:latin typeface="Gabriola" pitchFamily="82" charset="0"/>
            </a:rPr>
            <a:t>“смекма”-</a:t>
          </a:r>
          <a:r>
            <a:rPr lang="uk-UA" sz="3200" kern="1200" dirty="0" smtClean="0">
              <a:latin typeface="Gabriola" pitchFamily="82" charset="0"/>
            </a:rPr>
            <a:t> мило)</a:t>
          </a:r>
          <a:endParaRPr lang="ru-RU" sz="3200" kern="1200" dirty="0">
            <a:latin typeface="Gabriola" pitchFamily="82" charset="0"/>
          </a:endParaRPr>
        </a:p>
      </dsp:txBody>
      <dsp:txXfrm>
        <a:off x="4255616" y="3164186"/>
        <a:ext cx="3067203" cy="194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F1B94AB1-9F61-4301-BDC4-73D0D3AFB4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7AA88DF-2CC4-4CDD-ADF2-BF2184443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4/3/2014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Підготувала учениця 10 класу</a:t>
            </a:r>
          </a:p>
          <a:p>
            <a:pPr algn="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Стрельчук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Катерина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Кристалічні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аморфні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Рідкі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кристали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властивості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686300"/>
          </a:xfrm>
        </p:spPr>
        <p:txBody>
          <a:bodyPr/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Властивості аморфних речовин 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Не мають певної температури плавлення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Пластичні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Не має точного порядку в розміщенні атомів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Нестійкі, через певний час аморфна речовина переходить в кристалічну.</a:t>
            </a:r>
          </a:p>
          <a:p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697144" cy="4389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briola" pitchFamily="82" charset="0"/>
              </a:rPr>
              <a:t>В </a:t>
            </a:r>
            <a:r>
              <a:rPr lang="ru-RU" sz="2800" dirty="0" err="1" smtClean="0">
                <a:latin typeface="Gabriola" pitchFamily="82" charset="0"/>
              </a:rPr>
              <a:t>останні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десятиріччя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en-US" sz="2800" dirty="0" smtClean="0">
                <a:latin typeface="Gabriola" pitchFamily="82" charset="0"/>
              </a:rPr>
              <a:t>XX </a:t>
            </a:r>
            <a:r>
              <a:rPr lang="ru-RU" sz="2800" dirty="0" smtClean="0">
                <a:latin typeface="Gabriola" pitchFamily="82" charset="0"/>
              </a:rPr>
              <a:t>ст. </a:t>
            </a:r>
            <a:r>
              <a:rPr lang="ru-RU" sz="2800" dirty="0" err="1" smtClean="0">
                <a:latin typeface="Gabriola" pitchFamily="82" charset="0"/>
              </a:rPr>
              <a:t>учені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відкрили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що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існують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речовини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з</a:t>
            </a:r>
            <a:r>
              <a:rPr lang="ru-RU" sz="2800" dirty="0" smtClean="0">
                <a:latin typeface="Gabriola" pitchFamily="82" charset="0"/>
              </a:rPr>
              <a:t> «</a:t>
            </a:r>
            <a:r>
              <a:rPr lang="ru-RU" sz="2800" dirty="0" err="1" smtClean="0">
                <a:latin typeface="Gabriola" pitchFamily="82" charset="0"/>
              </a:rPr>
              <a:t>подвійною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природою</a:t>
            </a:r>
            <a:r>
              <a:rPr lang="ru-RU" sz="2800" dirty="0" smtClean="0">
                <a:latin typeface="Gabriola" pitchFamily="82" charset="0"/>
              </a:rPr>
              <a:t>» — так </a:t>
            </a:r>
            <a:r>
              <a:rPr lang="ru-RU" sz="2800" dirty="0" err="1" smtClean="0">
                <a:latin typeface="Gabriola" pitchFamily="82" charset="0"/>
              </a:rPr>
              <a:t>звані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рідкі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кристали</a:t>
            </a:r>
            <a:r>
              <a:rPr lang="ru-RU" sz="2800" dirty="0" smtClean="0">
                <a:latin typeface="Gabriola" pitchFamily="82" charset="0"/>
              </a:rPr>
              <a:t>. </a:t>
            </a:r>
            <a:endParaRPr lang="ru-RU" sz="2800" dirty="0" smtClean="0">
              <a:latin typeface="Gabriola" pitchFamily="82" charset="0"/>
            </a:endParaRPr>
          </a:p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Рідкі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кристали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en-US" sz="2800" dirty="0" smtClean="0">
                <a:latin typeface="Gabriola" pitchFamily="82" charset="0"/>
              </a:rPr>
              <a:t> — </a:t>
            </a:r>
            <a:r>
              <a:rPr lang="ru-RU" sz="2800" dirty="0" err="1" smtClean="0">
                <a:latin typeface="Gabriola" pitchFamily="82" charset="0"/>
              </a:rPr>
              <a:t>специфічний</a:t>
            </a:r>
            <a:r>
              <a:rPr lang="ru-RU" sz="2800" dirty="0" smtClean="0">
                <a:latin typeface="Gabriola" pitchFamily="82" charset="0"/>
              </a:rPr>
              <a:t> стан </a:t>
            </a:r>
            <a:r>
              <a:rPr lang="ru-RU" sz="2800" dirty="0" err="1" smtClean="0">
                <a:latin typeface="Gabriola" pitchFamily="82" charset="0"/>
              </a:rPr>
              <a:t>речовини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якому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властиві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риси</a:t>
            </a:r>
            <a:r>
              <a:rPr lang="ru-RU" sz="2800" dirty="0" smtClean="0">
                <a:latin typeface="Gabriola" pitchFamily="82" charset="0"/>
              </a:rPr>
              <a:t> як </a:t>
            </a:r>
            <a:r>
              <a:rPr lang="ru-RU" sz="2800" dirty="0" err="1" smtClean="0">
                <a:latin typeface="Gabriola" pitchFamily="82" charset="0"/>
              </a:rPr>
              <a:t>рідини</a:t>
            </a:r>
            <a:r>
              <a:rPr lang="ru-RU" sz="2800" dirty="0" smtClean="0">
                <a:latin typeface="Gabriola" pitchFamily="82" charset="0"/>
              </a:rPr>
              <a:t> (</a:t>
            </a:r>
            <a:r>
              <a:rPr lang="ru-RU" sz="2800" dirty="0" err="1" smtClean="0">
                <a:latin typeface="Gabriola" pitchFamily="82" charset="0"/>
              </a:rPr>
              <a:t>текучість</a:t>
            </a:r>
            <a:r>
              <a:rPr lang="ru-RU" sz="2800" dirty="0" smtClean="0">
                <a:latin typeface="Gabriola" pitchFamily="82" charset="0"/>
              </a:rPr>
              <a:t>), так </a:t>
            </a:r>
            <a:r>
              <a:rPr lang="ru-RU" sz="2800" dirty="0" err="1" smtClean="0">
                <a:latin typeface="Gabriola" pitchFamily="82" charset="0"/>
              </a:rPr>
              <a:t>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кристалу</a:t>
            </a:r>
            <a:r>
              <a:rPr lang="ru-RU" sz="2800" dirty="0" smtClean="0">
                <a:latin typeface="Gabriola" pitchFamily="82" charset="0"/>
              </a:rPr>
              <a:t> (</a:t>
            </a:r>
            <a:r>
              <a:rPr lang="ru-RU" sz="2800" dirty="0" err="1" smtClean="0">
                <a:latin typeface="Gabriola" pitchFamily="82" charset="0"/>
              </a:rPr>
              <a:t>анізотропія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властивостей</a:t>
            </a:r>
            <a:r>
              <a:rPr lang="ru-RU" sz="2800" dirty="0" smtClean="0">
                <a:latin typeface="Gabriola" pitchFamily="82" charset="0"/>
              </a:rPr>
              <a:t>).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9154" name="Picture 2" descr="http://img-2006-05.photosight.ru/13/1429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8164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upload.wikimedia.org/wikipedia/commons/e/e8/Shilirren_tex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08257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980728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briola" pitchFamily="82" charset="0"/>
              </a:rPr>
              <a:t>В </a:t>
            </a:r>
            <a:r>
              <a:rPr lang="ru-RU" sz="2800" dirty="0" err="1" smtClean="0">
                <a:latin typeface="Gabriola" pitchFamily="82" charset="0"/>
              </a:rPr>
              <a:t>нематичних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рідких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кристалах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існує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ніби</a:t>
            </a:r>
            <a:r>
              <a:rPr lang="ru-RU" sz="2800" dirty="0" smtClean="0">
                <a:latin typeface="Gabriola" pitchFamily="82" charset="0"/>
              </a:rPr>
              <a:t> «</a:t>
            </a:r>
            <a:r>
              <a:rPr lang="ru-RU" sz="2800" dirty="0" err="1" smtClean="0">
                <a:latin typeface="Gabriola" pitchFamily="82" charset="0"/>
              </a:rPr>
              <a:t>ниткоподібна</a:t>
            </a:r>
            <a:r>
              <a:rPr lang="ru-RU" sz="2800" dirty="0" smtClean="0">
                <a:latin typeface="Gabriola" pitchFamily="82" charset="0"/>
              </a:rPr>
              <a:t> структура», </a:t>
            </a:r>
            <a:r>
              <a:rPr lang="ru-RU" sz="2800" dirty="0" err="1" smtClean="0">
                <a:latin typeface="Gabriola" pitchFamily="82" charset="0"/>
              </a:rPr>
              <a:t>хоча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ці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речовини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текучі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подібно</a:t>
            </a:r>
            <a:r>
              <a:rPr lang="ru-RU" sz="2800" dirty="0" smtClean="0">
                <a:latin typeface="Gabriola" pitchFamily="82" charset="0"/>
              </a:rPr>
              <a:t> до </a:t>
            </a:r>
            <a:r>
              <a:rPr lang="ru-RU" sz="2800" dirty="0" err="1" smtClean="0">
                <a:latin typeface="Gabriola" pitchFamily="82" charset="0"/>
              </a:rPr>
              <a:t>звичайних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рідин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поздовжні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осі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всіх</a:t>
            </a:r>
            <a:r>
              <a:rPr lang="ru-RU" sz="2800" dirty="0" smtClean="0">
                <a:latin typeface="Gabriola" pitchFamily="82" charset="0"/>
              </a:rPr>
              <a:t> молекул </a:t>
            </a:r>
            <a:r>
              <a:rPr lang="ru-RU" sz="2800" dirty="0" err="1" smtClean="0">
                <a:latin typeface="Gabriola" pitchFamily="82" charset="0"/>
              </a:rPr>
              <a:t>паралельні</a:t>
            </a:r>
            <a:r>
              <a:rPr lang="ru-RU" sz="2800" dirty="0" smtClean="0">
                <a:latin typeface="Gabriola" pitchFamily="82" charset="0"/>
              </a:rPr>
              <a:t>. (</a:t>
            </a:r>
            <a:r>
              <a:rPr lang="ru-RU" sz="2800" dirty="0" err="1" smtClean="0">
                <a:latin typeface="Gabriola" pitchFamily="82" charset="0"/>
              </a:rPr>
              <a:t>а,б</a:t>
            </a:r>
            <a:r>
              <a:rPr lang="ru-RU" sz="2800" dirty="0" smtClean="0">
                <a:latin typeface="Gabriola" pitchFamily="82" charset="0"/>
              </a:rPr>
              <a:t>)</a:t>
            </a:r>
          </a:p>
          <a:p>
            <a:r>
              <a:rPr lang="uk-UA" sz="2800" dirty="0" smtClean="0">
                <a:latin typeface="Gabriola" pitchFamily="82" charset="0"/>
              </a:rPr>
              <a:t>В </a:t>
            </a:r>
            <a:r>
              <a:rPr lang="uk-UA" sz="2800" dirty="0" err="1" smtClean="0">
                <a:latin typeface="Gabriola" pitchFamily="82" charset="0"/>
              </a:rPr>
              <a:t>смектичних</a:t>
            </a:r>
            <a:r>
              <a:rPr lang="uk-UA" sz="2800" dirty="0" smtClean="0">
                <a:latin typeface="Gabriola" pitchFamily="82" charset="0"/>
              </a:rPr>
              <a:t> рідких кристалах молекули розташовані шарами.(в)</a:t>
            </a:r>
            <a:endParaRPr lang="ru-RU" sz="2800" dirty="0" smtClean="0"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8132" name="Picture 4" descr="http://www.edudic.ru/images/hie/141_16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70881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4389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abriola" pitchFamily="82" charset="0"/>
              </a:rPr>
              <a:t>Сьогодні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штучним</a:t>
            </a:r>
            <a:r>
              <a:rPr lang="ru-RU" sz="2800" dirty="0" smtClean="0">
                <a:latin typeface="Gabriola" pitchFamily="82" charset="0"/>
              </a:rPr>
              <a:t> шляхом </a:t>
            </a:r>
            <a:r>
              <a:rPr lang="ru-RU" sz="2800" dirty="0" err="1" smtClean="0">
                <a:latin typeface="Gabriola" pitchFamily="82" charset="0"/>
              </a:rPr>
              <a:t>отримані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тисячі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різних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речовин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які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рідкими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кристалами</a:t>
            </a:r>
            <a:r>
              <a:rPr lang="ru-RU" sz="2800" dirty="0" smtClean="0">
                <a:latin typeface="Gabriola" pitchFamily="82" charset="0"/>
              </a:rPr>
              <a:t>. </a:t>
            </a:r>
            <a:r>
              <a:rPr lang="ru-RU" sz="2800" dirty="0" err="1" smtClean="0">
                <a:latin typeface="Gabriola" pitchFamily="82" charset="0"/>
              </a:rPr>
              <a:t>Особливість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рідких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кристалів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полягає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в </a:t>
            </a:r>
            <a:r>
              <a:rPr lang="ru-RU" sz="2800" dirty="0" smtClean="0">
                <a:latin typeface="Gabriola" pitchFamily="82" charset="0"/>
              </a:rPr>
              <a:t>тому, </a:t>
            </a:r>
            <a:r>
              <a:rPr lang="ru-RU" sz="2800" dirty="0" err="1" smtClean="0">
                <a:latin typeface="Gabriola" pitchFamily="82" charset="0"/>
              </a:rPr>
              <a:t>що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їх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властивості</a:t>
            </a:r>
            <a:r>
              <a:rPr lang="ru-RU" sz="2800" dirty="0" smtClean="0">
                <a:latin typeface="Gabriola" pitchFamily="82" charset="0"/>
              </a:rPr>
              <a:t> сильно </a:t>
            </a:r>
            <a:r>
              <a:rPr lang="ru-RU" sz="2800" dirty="0" err="1" smtClean="0">
                <a:latin typeface="Gabriola" pitchFamily="82" charset="0"/>
              </a:rPr>
              <a:t>залежать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від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зовнішніх</a:t>
            </a:r>
            <a:r>
              <a:rPr lang="ru-RU" sz="2800" dirty="0" smtClean="0">
                <a:latin typeface="Gabriola" pitchFamily="82" charset="0"/>
              </a:rPr>
              <a:t> умов </a:t>
            </a:r>
            <a:r>
              <a:rPr lang="ru-RU" sz="2800" dirty="0" smtClean="0">
                <a:latin typeface="Gabriola" pitchFamily="82" charset="0"/>
              </a:rPr>
              <a:t>(</a:t>
            </a:r>
            <a:r>
              <a:rPr lang="ru-RU" sz="2800" dirty="0" err="1" smtClean="0">
                <a:latin typeface="Gabriola" pitchFamily="82" charset="0"/>
              </a:rPr>
              <a:t>температури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тиску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електричного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й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магнітного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полів</a:t>
            </a:r>
            <a:r>
              <a:rPr lang="ru-RU" sz="2800" dirty="0" smtClean="0">
                <a:latin typeface="Gabriola" pitchFamily="82" charset="0"/>
              </a:rPr>
              <a:t>). Тому </a:t>
            </a:r>
            <a:r>
              <a:rPr lang="ru-RU" sz="2800" dirty="0" err="1" smtClean="0">
                <a:latin typeface="Gabriola" pitchFamily="82" charset="0"/>
              </a:rPr>
              <a:t>їх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використовують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у </a:t>
            </a:r>
            <a:r>
              <a:rPr lang="ru-RU" sz="2800" dirty="0" err="1" smtClean="0">
                <a:latin typeface="Gabriola" pitchFamily="82" charset="0"/>
              </a:rPr>
              <a:t>різних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приладах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і</a:t>
            </a:r>
            <a:r>
              <a:rPr lang="ru-RU" sz="2800" dirty="0" smtClean="0">
                <a:latin typeface="Gabriola" pitchFamily="82" charset="0"/>
              </a:rPr>
              <a:t> датчиках.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2226" name="Picture 2" descr="http://www.parquet-hall.ru/upload/iblock/817/8170cc3b05416ae82b4efb3441d77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6004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Picture 4" descr="http://sesia5.ru/magzepi/ris1/image7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21717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5184576" cy="338437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Gabriola" pitchFamily="82" charset="0"/>
              </a:rPr>
              <a:t>Крім</a:t>
            </a:r>
            <a:r>
              <a:rPr lang="ru-RU" dirty="0" smtClean="0">
                <a:latin typeface="Gabriola" pitchFamily="82" charset="0"/>
              </a:rPr>
              <a:t> того, </a:t>
            </a:r>
            <a:r>
              <a:rPr lang="ru-RU" dirty="0" err="1" smtClean="0">
                <a:latin typeface="Gabriola" pitchFamily="82" charset="0"/>
              </a:rPr>
              <a:t>оскільки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під</a:t>
            </a:r>
            <a:r>
              <a:rPr lang="ru-RU" dirty="0" smtClean="0">
                <a:latin typeface="Gabriola" pitchFamily="82" charset="0"/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latin typeface="Gabriola" pitchFamily="82" charset="0"/>
              </a:rPr>
              <a:t>впливом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електричного</a:t>
            </a:r>
            <a:r>
              <a:rPr lang="ru-RU" dirty="0" smtClean="0">
                <a:latin typeface="Gabriola" pitchFamily="82" charset="0"/>
              </a:rPr>
              <a:t> поля </a:t>
            </a:r>
            <a:r>
              <a:rPr lang="ru-RU" dirty="0" err="1" smtClean="0">
                <a:latin typeface="Gabriola" pitchFamily="82" charset="0"/>
              </a:rPr>
              <a:t>деякі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рідкі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кристали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змінюють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колір</a:t>
            </a:r>
            <a:r>
              <a:rPr lang="ru-RU" dirty="0" smtClean="0">
                <a:latin typeface="Gabriola" pitchFamily="82" charset="0"/>
              </a:rPr>
              <a:t>, вони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знайшли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широке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застосуванні</a:t>
            </a:r>
            <a:r>
              <a:rPr lang="ru-RU" dirty="0" smtClean="0">
                <a:latin typeface="Gabriola" pitchFamily="82" charset="0"/>
              </a:rPr>
              <a:t> при </a:t>
            </a:r>
            <a:r>
              <a:rPr lang="ru-RU" dirty="0" err="1" smtClean="0">
                <a:latin typeface="Gabriola" pitchFamily="82" charset="0"/>
              </a:rPr>
              <a:t>виготовленні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різних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дисплеїв</a:t>
            </a:r>
            <a:r>
              <a:rPr lang="ru-RU" dirty="0" smtClean="0">
                <a:latin typeface="Gabriola" pitchFamily="82" charset="0"/>
              </a:rPr>
              <a:t> — </a:t>
            </a:r>
            <a:r>
              <a:rPr lang="ru-RU" dirty="0" err="1" smtClean="0">
                <a:latin typeface="Gabriola" pitchFamily="82" charset="0"/>
              </a:rPr>
              <a:t>від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годинників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до </a:t>
            </a:r>
            <a:r>
              <a:rPr lang="ru-RU" dirty="0" err="1" smtClean="0">
                <a:latin typeface="Gabriola" pitchFamily="82" charset="0"/>
              </a:rPr>
              <a:t>комп'ютерів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53250" name="Picture 2" descr="http://wp.appadvice.com/wp-content/uploads/2009/08/itab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736304" cy="220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edam.com.ua/image/cache/data/acss3/iph5/metal_pink_spigen_1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81" y="3212976"/>
            <a:ext cx="332421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cdn1.topshop.eu/LCDClockwithThermome_11711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2816347" cy="2054935"/>
          </a:xfrm>
          <a:prstGeom prst="rect">
            <a:avLst/>
          </a:prstGeom>
          <a:noFill/>
        </p:spPr>
      </p:pic>
      <p:pic>
        <p:nvPicPr>
          <p:cNvPr id="53256" name="Picture 8" descr="http://www.tuexperto.com/wp-content/uploads/2012/12/HTC-Butterfly-J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333" y="476672"/>
            <a:ext cx="3146667" cy="261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klyaksa.net/htm/kopilka/uchp/images/p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568952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Gabriola" pitchFamily="82" charset="0"/>
              </a:rPr>
              <a:t>Будова приладів на рідких кристалах 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kavicom.ru/uploads/classifieds/a66e5847c7753a5351ec59f85af99a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468410" cy="4490864"/>
          </a:xfrm>
          <a:prstGeom prst="rect">
            <a:avLst/>
          </a:prstGeom>
          <a:noFill/>
        </p:spPr>
      </p:pic>
      <p:pic>
        <p:nvPicPr>
          <p:cNvPr id="55300" name="Picture 4" descr="http://www.dominopc.ro/images/produse/500-samsung-943N-HPD-1250193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980728"/>
            <a:ext cx="4582988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abriola" pitchFamily="82" charset="0"/>
              </a:rPr>
              <a:t>Монітор на основі ЕПТ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0932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abriola" pitchFamily="82" charset="0"/>
              </a:rPr>
              <a:t>Рідкокристалічний монітор</a:t>
            </a: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389120"/>
          </a:xfrm>
        </p:spPr>
        <p:txBody>
          <a:bodyPr/>
          <a:lstStyle/>
          <a:p>
            <a:r>
              <a:rPr lang="uk-UA" sz="3200" dirty="0" smtClean="0">
                <a:latin typeface="Gabriola" pitchFamily="82" charset="0"/>
              </a:rPr>
              <a:t>Вирощувати кристали тепер можна навіть сидячи вдома.</a:t>
            </a:r>
          </a:p>
          <a:p>
            <a:endParaRPr lang="ru-RU" dirty="0"/>
          </a:p>
        </p:txBody>
      </p:sp>
      <p:pic>
        <p:nvPicPr>
          <p:cNvPr id="56322" name="Picture 2" descr="http://1.bp.blogspot.com/_6_F-41xMXK0/TCm7UYeQaAI/AAAAAAAAAyY/D55h2cDWaDE/s3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74572" cy="430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4.bp.blogspot.com/_6_F-41xMXK0/TCm7b4j1BmI/AAAAAAAAAyo/anTASjGtt5c/s320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25922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http://2.bp.blogspot.com/_6_F-41xMXK0/TCm7f-mzx6I/AAAAAAAAAyw/flKeTbfgBvw/s320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5202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87727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Gabriola" pitchFamily="82" charset="0"/>
              </a:rPr>
              <a:t>Вирощування</a:t>
            </a:r>
            <a:r>
              <a:rPr lang="ru-RU" sz="2400" dirty="0">
                <a:latin typeface="Gabriola" pitchFamily="82" charset="0"/>
              </a:rPr>
              <a:t> </a:t>
            </a:r>
            <a:r>
              <a:rPr lang="ru-RU" sz="2400" dirty="0" err="1">
                <a:latin typeface="Gabriola" pitchFamily="82" charset="0"/>
              </a:rPr>
              <a:t>кристалів</a:t>
            </a:r>
            <a:r>
              <a:rPr lang="ru-RU" sz="2400" dirty="0">
                <a:latin typeface="Gabriola" pitchFamily="82" charset="0"/>
              </a:rPr>
              <a:t> </a:t>
            </a:r>
            <a:r>
              <a:rPr lang="ru-RU" sz="2400" dirty="0" err="1">
                <a:latin typeface="Gabriola" pitchFamily="82" charset="0"/>
              </a:rPr>
              <a:t>мідного</a:t>
            </a:r>
            <a:r>
              <a:rPr lang="ru-RU" sz="2400" dirty="0">
                <a:latin typeface="Gabriola" pitchFamily="82" charset="0"/>
              </a:rPr>
              <a:t> купоросу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abriola" pitchFamily="82" charset="0"/>
              </a:rPr>
              <a:t>Отже, кристалічні та аморфні речовини мають велике значення в нашому сучасному житті. Немає сумніву у тому, що подальші дослідження цих речовин не лише більше розширять їх застосування, а й дадуть змогу проникнути в таємниці навіть біологічного світу.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Кристали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– </a:t>
            </a:r>
            <a:r>
              <a:rPr lang="ru-RU" sz="2400" dirty="0" err="1" smtClean="0">
                <a:latin typeface="Gabriola" pitchFamily="82" charset="0"/>
              </a:rPr>
              <a:t>це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тверді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тіла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атоми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й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молекули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яких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займають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певне</a:t>
            </a:r>
            <a:r>
              <a:rPr lang="ru-RU" sz="2400" dirty="0" smtClean="0">
                <a:latin typeface="Gabriola" pitchFamily="82" charset="0"/>
              </a:rPr>
              <a:t>, </a:t>
            </a:r>
            <a:r>
              <a:rPr lang="ru-RU" sz="2400" dirty="0" err="1" smtClean="0">
                <a:latin typeface="Gabriola" pitchFamily="82" charset="0"/>
              </a:rPr>
              <a:t>упорядковане</a:t>
            </a: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положення</a:t>
            </a:r>
            <a:r>
              <a:rPr lang="ru-RU" sz="2400" dirty="0" smtClean="0">
                <a:latin typeface="Gabriola" pitchFamily="82" charset="0"/>
              </a:rPr>
              <a:t> в </a:t>
            </a:r>
            <a:r>
              <a:rPr lang="ru-RU" sz="2400" dirty="0" err="1" smtClean="0">
                <a:latin typeface="Gabriola" pitchFamily="82" charset="0"/>
              </a:rPr>
              <a:t>просторі</a:t>
            </a:r>
            <a:r>
              <a:rPr lang="ru-RU" sz="2400" dirty="0" smtClean="0">
                <a:latin typeface="Gabriola" pitchFamily="82" charset="0"/>
              </a:rPr>
              <a:t>.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1026" name="Picture 2" descr="http://www.incrediblesnaps.com/wp-content/uploads/2012/08/collection-of-crystal-images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50" y="1742213"/>
            <a:ext cx="8443722" cy="485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GmeoVm0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057">
            <a:off x="971301" y="749124"/>
            <a:ext cx="3592176" cy="4942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01375">
            <a:off x="5002049" y="2134694"/>
            <a:ext cx="350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Дякую за увагу! 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  <a:sym typeface="Wingdings" pitchFamily="2" charset="2"/>
              </a:rPr>
              <a:t>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Завдяки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подібній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будові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кристалічні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речовини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92D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briola" pitchFamily="8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мають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характерні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властивості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, як: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Стала  температура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плавлення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Здатність розколюватись 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92D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briola" pitchFamily="8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Анізотропія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(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відмінність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фізичних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властивостей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середовища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у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різних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напрямках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Пружність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briola" pitchFamily="8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Монокристал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 </a:t>
            </a:r>
            <a:r>
              <a:rPr lang="ru-RU" sz="2800" dirty="0" smtClean="0">
                <a:latin typeface="Gabriola" pitchFamily="82" charset="0"/>
              </a:rPr>
              <a:t>- </a:t>
            </a:r>
            <a:r>
              <a:rPr lang="ru-RU" sz="2800" dirty="0" err="1" smtClean="0">
                <a:latin typeface="Gabriola" pitchFamily="82" charset="0"/>
              </a:rPr>
              <a:t>окремий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однорідний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кристал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що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має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безперервну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кристалічну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гратку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характеризується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анізотропією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властивостей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0964" name="Picture 4" descr="http://s49.radikal.ru/i123/1003/17/f76f64568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6406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www.krugosvet.ru/images/1002060_PH02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3123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://cs5248.userapi.com/u135298867/133795050/x_6e30b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abriola" pitchFamily="82" charset="0"/>
              </a:rPr>
              <a:t>Головні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відмінні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риси</a:t>
            </a:r>
            <a:r>
              <a:rPr lang="ru-RU" sz="2800" dirty="0" smtClean="0">
                <a:latin typeface="Gabriola" pitchFamily="82" charset="0"/>
              </a:rPr>
              <a:t> алмазу - </a:t>
            </a:r>
            <a:r>
              <a:rPr lang="ru-RU" sz="2800" dirty="0" err="1" smtClean="0">
                <a:latin typeface="Gabriola" pitchFamily="82" charset="0"/>
              </a:rPr>
              <a:t>найвища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серед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мінералів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твердість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найбільш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висока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теплопровідність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серед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всіх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твердих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тіл</a:t>
            </a:r>
            <a:r>
              <a:rPr lang="ru-RU" sz="2800" dirty="0" smtClean="0">
                <a:latin typeface="Gabriola" pitchFamily="82" charset="0"/>
              </a:rPr>
              <a:t>  </a:t>
            </a:r>
            <a:r>
              <a:rPr lang="ru-RU" sz="2800" dirty="0" smtClean="0">
                <a:latin typeface="Gabriola" pitchFamily="82" charset="0"/>
              </a:rPr>
              <a:t>900-2300 Вт / (м К)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" name="Picture 2" descr="http://znaimo.com.ua/images/rubase_1_802733452_2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643605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abriola" pitchFamily="82" charset="0"/>
              </a:rPr>
              <a:t>Будова алмазу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44034" name="Picture 2" descr="http://znaimo.com.ua/images/rubase_1_802762850_2204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54305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abriola" pitchFamily="82" charset="0"/>
              </a:rPr>
              <a:t>Кристалічна </a:t>
            </a:r>
            <a:r>
              <a:rPr lang="uk-UA" dirty="0" err="1" smtClean="0">
                <a:latin typeface="Gabriola" pitchFamily="82" charset="0"/>
              </a:rPr>
              <a:t>гратка</a:t>
            </a:r>
            <a:r>
              <a:rPr lang="uk-UA" dirty="0" smtClean="0">
                <a:latin typeface="Gabriola" pitchFamily="82" charset="0"/>
              </a:rPr>
              <a:t> алмазу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Полікриста́л </a:t>
            </a:r>
            <a:r>
              <a:rPr lang="en-US" sz="2400" dirty="0" smtClean="0">
                <a:latin typeface="Gabriola" pitchFamily="82" charset="0"/>
              </a:rPr>
              <a:t>—</a:t>
            </a:r>
            <a:r>
              <a:rPr lang="en-US" sz="2400" dirty="0" smtClean="0">
                <a:latin typeface="Gabriola" pitchFamily="82" charset="0"/>
              </a:rPr>
              <a:t> </a:t>
            </a:r>
            <a:r>
              <a:rPr lang="vi-VN" sz="2400" dirty="0" smtClean="0">
                <a:latin typeface="+mn-lt"/>
              </a:rPr>
              <a:t>тверде тіло, що складається з великої кількості дрібних, здебільшого безладно розташованих </a:t>
            </a:r>
            <a:r>
              <a:rPr lang="vi-VN" sz="2400" dirty="0" smtClean="0">
                <a:latin typeface="+mn-lt"/>
              </a:rPr>
              <a:t>кристалів</a:t>
            </a:r>
            <a:r>
              <a:rPr lang="uk-UA" sz="2400" dirty="0" smtClean="0">
                <a:latin typeface="Gabriola" pitchFamily="82" charset="0"/>
              </a:rPr>
              <a:t> </a:t>
            </a:r>
            <a:r>
              <a:rPr lang="vi-VN" sz="2400" dirty="0" smtClean="0">
                <a:latin typeface="+mn-lt"/>
              </a:rPr>
              <a:t>різного </a:t>
            </a:r>
            <a:r>
              <a:rPr lang="vi-VN" sz="2400" dirty="0" smtClean="0">
                <a:latin typeface="+mn-lt"/>
              </a:rPr>
              <a:t>розміру, які називають кристалічними зернами або кристалітами. До полікристалічних речовин належать метали, </a:t>
            </a:r>
            <a:r>
              <a:rPr lang="ru-RU" sz="2400" u="sng" dirty="0" err="1" smtClean="0">
                <a:latin typeface="+mn-lt"/>
              </a:rPr>
              <a:t>керам</a:t>
            </a:r>
            <a:r>
              <a:rPr lang="uk-UA" sz="2400" u="sng" dirty="0" err="1" smtClean="0">
                <a:latin typeface="+mn-lt"/>
              </a:rPr>
              <a:t>іка</a:t>
            </a:r>
            <a:r>
              <a:rPr lang="vi-VN" sz="2400" dirty="0" smtClean="0">
                <a:latin typeface="+mn-lt"/>
              </a:rPr>
              <a:t>,</a:t>
            </a:r>
            <a:r>
              <a:rPr lang="vi-VN" sz="2400" dirty="0" smtClean="0">
                <a:latin typeface="+mn-lt"/>
              </a:rPr>
              <a:t> гірські </a:t>
            </a:r>
            <a:r>
              <a:rPr lang="vi-VN" sz="2400" dirty="0" smtClean="0">
                <a:latin typeface="+mn-lt"/>
              </a:rPr>
              <a:t>породи</a:t>
            </a:r>
            <a:r>
              <a:rPr lang="uk-UA" sz="2400" dirty="0" smtClean="0">
                <a:latin typeface="Gabriola" pitchFamily="82" charset="0"/>
              </a:rPr>
              <a:t>.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43010" name="Picture 2" descr="Файл:Gallium 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54765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Файл:Quartz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2852936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396044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Графіт</a:t>
            </a:r>
            <a:r>
              <a:rPr lang="ru-RU" sz="2800" dirty="0" smtClean="0">
                <a:latin typeface="Gabriola" pitchFamily="82" charset="0"/>
              </a:rPr>
              <a:t> — </a:t>
            </a:r>
            <a:r>
              <a:rPr lang="ru-RU" sz="2800" dirty="0" err="1" smtClean="0">
                <a:latin typeface="Gabriola" pitchFamily="82" charset="0"/>
              </a:rPr>
              <a:t>темно-сіра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непрозора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речовина</a:t>
            </a:r>
            <a:r>
              <a:rPr lang="ru-RU" sz="2800" dirty="0" smtClean="0">
                <a:latin typeface="Gabriola" pitchFamily="82" charset="0"/>
              </a:rPr>
              <a:t>, </a:t>
            </a:r>
            <a:r>
              <a:rPr lang="ru-RU" sz="2800" dirty="0" err="1" smtClean="0">
                <a:latin typeface="Gabriola" pitchFamily="82" charset="0"/>
              </a:rPr>
              <a:t>алотропна</a:t>
            </a:r>
            <a:r>
              <a:rPr lang="ru-RU" sz="2800" dirty="0" smtClean="0">
                <a:latin typeface="Gabriola" pitchFamily="82" charset="0"/>
              </a:rPr>
              <a:t> форма </a:t>
            </a:r>
            <a:r>
              <a:rPr lang="ru-RU" sz="2800" dirty="0" err="1" smtClean="0">
                <a:latin typeface="Gabriola" pitchFamily="82" charset="0"/>
              </a:rPr>
              <a:t>вуглецю</a:t>
            </a:r>
            <a:r>
              <a:rPr lang="ru-RU" sz="2800" dirty="0" smtClean="0">
                <a:latin typeface="Gabriola" pitchFamily="82" charset="0"/>
              </a:rPr>
              <a:t>. На </a:t>
            </a:r>
            <a:r>
              <a:rPr lang="ru-RU" sz="2800" dirty="0" err="1" smtClean="0">
                <a:latin typeface="Gabriola" pitchFamily="82" charset="0"/>
              </a:rPr>
              <a:t>відміну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від</a:t>
            </a:r>
            <a:r>
              <a:rPr lang="ru-RU" sz="2800" dirty="0" smtClean="0">
                <a:latin typeface="Gabriola" pitchFamily="82" charset="0"/>
              </a:rPr>
              <a:t> алмазу </a:t>
            </a:r>
            <a:r>
              <a:rPr lang="ru-RU" sz="2800" dirty="0" err="1" smtClean="0">
                <a:latin typeface="Gabriola" pitchFamily="82" charset="0"/>
              </a:rPr>
              <a:t>графіт</a:t>
            </a:r>
            <a:r>
              <a:rPr lang="ru-RU" sz="2800" dirty="0" smtClean="0">
                <a:latin typeface="Gabriola" pitchFamily="82" charset="0"/>
              </a:rPr>
              <a:t> добре проводить </a:t>
            </a:r>
            <a:r>
              <a:rPr lang="ru-RU" sz="2800" dirty="0" err="1" smtClean="0">
                <a:latin typeface="Gabriola" pitchFamily="82" charset="0"/>
              </a:rPr>
              <a:t>електричний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струм </a:t>
            </a:r>
            <a:r>
              <a:rPr lang="ru-RU" sz="2800" dirty="0" smtClean="0">
                <a:latin typeface="Gabriola" pitchFamily="82" charset="0"/>
              </a:rPr>
              <a:t> </a:t>
            </a:r>
            <a:r>
              <a:rPr lang="ru-RU" sz="2800" dirty="0" err="1" smtClean="0">
                <a:latin typeface="Gabriola" pitchFamily="82" charset="0"/>
              </a:rPr>
              <a:t>і</a:t>
            </a:r>
            <a:r>
              <a:rPr lang="ru-RU" sz="2800" dirty="0" smtClean="0">
                <a:latin typeface="Gabriola" pitchFamily="82" charset="0"/>
              </a:rPr>
              <a:t> тепло та </a:t>
            </a:r>
            <a:r>
              <a:rPr lang="ru-RU" sz="2800" dirty="0" err="1" smtClean="0">
                <a:latin typeface="Gabriola" pitchFamily="82" charset="0"/>
              </a:rPr>
              <a:t>дуже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м'який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6082" name="Picture 2" descr="Файл:Graphite-layers-s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104456" cy="2664296"/>
          </a:xfrm>
          <a:prstGeom prst="rect">
            <a:avLst/>
          </a:prstGeom>
          <a:noFill/>
        </p:spPr>
      </p:pic>
      <p:pic>
        <p:nvPicPr>
          <p:cNvPr id="46086" name="Picture 6" descr="Файл:Graphite-unit-cell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292369" cy="3789040"/>
          </a:xfrm>
          <a:prstGeom prst="rect">
            <a:avLst/>
          </a:prstGeom>
          <a:noFill/>
        </p:spPr>
      </p:pic>
      <p:pic>
        <p:nvPicPr>
          <p:cNvPr id="46088" name="Picture 8" descr="http://www.spexi.ru/data/home/goods_complete_gallery/image/src_grap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6021288"/>
            <a:ext cx="349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abriola" pitchFamily="82" charset="0"/>
              </a:rPr>
              <a:t>Будова графіту </a:t>
            </a: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Аморфні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тіла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–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це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пластичні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тіла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,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що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не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мають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певної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температури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плавлення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,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молекули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їх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не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утворюють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кристалічної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ґратки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.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Це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зазвичай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в’язкі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latin typeface="Gabriola" pitchFamily="82" charset="0"/>
              </a:rPr>
              <a:t>речовини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latin typeface="Gabriola" pitchFamily="82" charset="0"/>
              </a:rPr>
              <a:t>.</a:t>
            </a:r>
            <a:endParaRPr lang="ru-RU" sz="2800" spc="50" dirty="0">
              <a:ln w="11430"/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45060" name="Picture 4" descr="http://detoxpads.lv/f/galleries/l/776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1920">
            <a:off x="5010070" y="1779607"/>
            <a:ext cx="3638381" cy="463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chelyabinsk.mlsn.ru/photo/comm_realty/149/14907/12AA6BE8-5CC1-4E75-A65B-B4CEF2535A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5366">
            <a:off x="697522" y="1797219"/>
            <a:ext cx="3744416" cy="456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Tema9</Template>
  <TotalTime>115</TotalTime>
  <Words>325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Тема9</vt:lpstr>
      <vt:lpstr>Справедливость</vt:lpstr>
      <vt:lpstr>Кристалічні та аморфні тіла. Рідкі кристали та їх властивості.</vt:lpstr>
      <vt:lpstr>Слайд 2</vt:lpstr>
      <vt:lpstr>Слайд 3</vt:lpstr>
      <vt:lpstr>Слайд 4</vt:lpstr>
      <vt:lpstr>Монокристал - окремий однорідний кристал, що має безперервну кристалічну гратку і характеризується анізотропією властивостей.</vt:lpstr>
      <vt:lpstr>Слайд 6</vt:lpstr>
      <vt:lpstr>Полікриста́л — тверде тіло, що складається з великої кількості дрібних, здебільшого безладно розташованих кристалів різного розміру, які називають кристалічними зернами або кристалітами. До полікристалічних речовин належать метали, кераміка, гірські породи.</vt:lpstr>
      <vt:lpstr>Графіт — темно-сіра непрозора речовина, алотропна форма вуглецю. На відміну від алмазу графіт добре проводить електричний струм  і тепло та дуже м'який.</vt:lpstr>
      <vt:lpstr> Аморфні тіла – це  пластичні тіла ,що не мають певної температури плавлення, молекули їх не утворюють кристалічної ґратки. Це зазвичай в’язкі речовини.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Кристалічні та аморфні тіла. Рідкі кристали та їх властивості.</dc:title>
  <dc:creator>Star</dc:creator>
  <cp:lastModifiedBy>Star</cp:lastModifiedBy>
  <cp:revision>12</cp:revision>
  <dcterms:created xsi:type="dcterms:W3CDTF">2014-04-03T16:47:57Z</dcterms:created>
  <dcterms:modified xsi:type="dcterms:W3CDTF">2014-04-03T18:43:33Z</dcterms:modified>
</cp:coreProperties>
</file>