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4660"/>
  </p:normalViewPr>
  <p:slideViewPr>
    <p:cSldViewPr>
      <p:cViewPr varScale="1">
        <p:scale>
          <a:sx n="86" d="100"/>
          <a:sy n="86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6705600" cy="2971800"/>
          </a:xfrm>
        </p:spPr>
        <p:txBody>
          <a:bodyPr>
            <a:noAutofit/>
          </a:bodyPr>
          <a:lstStyle/>
          <a:p>
            <a:r>
              <a:rPr lang="uk-UA" sz="5400" b="1" dirty="0" smtClean="0"/>
              <a:t>Роль металів у житті людини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8062912" cy="1752600"/>
          </a:xfrm>
        </p:spPr>
        <p:txBody>
          <a:bodyPr/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10-А класу</a:t>
            </a:r>
          </a:p>
          <a:p>
            <a:r>
              <a:rPr lang="uk-UA" dirty="0" err="1" smtClean="0"/>
              <a:t>Бутрак</a:t>
            </a:r>
            <a:r>
              <a:rPr lang="uk-UA" dirty="0" smtClean="0"/>
              <a:t> Анастасія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hemist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838200"/>
            <a:ext cx="2705100" cy="3238500"/>
          </a:xfrm>
        </p:spPr>
      </p:pic>
      <p:sp>
        <p:nvSpPr>
          <p:cNvPr id="6" name="TextBox 5"/>
          <p:cNvSpPr txBox="1"/>
          <p:nvPr/>
        </p:nvSpPr>
        <p:spPr>
          <a:xfrm>
            <a:off x="533400" y="609600"/>
            <a:ext cx="5105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Comic Sans MS" pitchFamily="66" charset="0"/>
              </a:rPr>
              <a:t>Отже, метали у правильних пропорціях корисні для організму людини, адже нестача їх призводить до багатьох захворювань, а пізніше навіть до смерті.</a:t>
            </a:r>
          </a:p>
          <a:p>
            <a:r>
              <a:rPr lang="uk-UA" sz="2800" dirty="0" smtClean="0">
                <a:latin typeface="Comic Sans MS" pitchFamily="66" charset="0"/>
              </a:rPr>
              <a:t>Проте, велика кількість важких металів також може згубно вплинути на організм.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Дякую за увагу!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609600"/>
            <a:ext cx="5105400" cy="556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Comic Sans MS" pitchFamily="66" charset="0"/>
              </a:rPr>
              <a:t>На </a:t>
            </a:r>
            <a:r>
              <a:rPr lang="ru-RU" dirty="0" err="1" smtClean="0">
                <a:latin typeface="Comic Sans MS" pitchFamily="66" charset="0"/>
              </a:rPr>
              <a:t>межі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хімії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біології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медицини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виникла</a:t>
            </a:r>
            <a:r>
              <a:rPr lang="ru-RU" dirty="0" smtClean="0">
                <a:latin typeface="Comic Sans MS" pitchFamily="66" charset="0"/>
              </a:rPr>
              <a:t> нова </a:t>
            </a:r>
            <a:r>
              <a:rPr lang="ru-RU" dirty="0" err="1" smtClean="0">
                <a:latin typeface="Comic Sans MS" pitchFamily="66" charset="0"/>
              </a:rPr>
              <a:t>наукова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галузь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біонеорганічна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хімія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Біонеорганічна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хімія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розглядає</a:t>
            </a:r>
            <a:r>
              <a:rPr lang="ru-RU" dirty="0" smtClean="0">
                <a:latin typeface="Comic Sans MS" pitchFamily="66" charset="0"/>
              </a:rPr>
              <a:t> роль </a:t>
            </a:r>
            <a:r>
              <a:rPr lang="ru-RU" dirty="0" err="1" smtClean="0">
                <a:latin typeface="Comic Sans MS" pitchFamily="66" charset="0"/>
              </a:rPr>
              <a:t>металів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виникненні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розвитку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різних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процесів</a:t>
            </a:r>
            <a:r>
              <a:rPr lang="ru-RU" dirty="0" smtClean="0">
                <a:latin typeface="Comic Sans MS" pitchFamily="66" charset="0"/>
              </a:rPr>
              <a:t> у здоровому та хворому </a:t>
            </a:r>
            <a:r>
              <a:rPr lang="ru-RU" dirty="0" err="1" smtClean="0">
                <a:latin typeface="Comic Sans MS" pitchFamily="66" charset="0"/>
              </a:rPr>
              <a:t>організмі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створює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нові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ефективні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препарати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урахуванням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металоорганічних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сполук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45312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066800"/>
            <a:ext cx="2857500" cy="43243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352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Залізо.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</a:t>
            </a:r>
            <a:r>
              <a:rPr lang="ru-RU" dirty="0" err="1" smtClean="0">
                <a:latin typeface="Comic Sans MS" pitchFamily="66" charset="0"/>
              </a:rPr>
              <a:t>Відноситься</a:t>
            </a:r>
            <a:r>
              <a:rPr lang="ru-RU" dirty="0" smtClean="0">
                <a:latin typeface="Comic Sans MS" pitchFamily="66" charset="0"/>
              </a:rPr>
              <a:t> до </a:t>
            </a:r>
            <a:r>
              <a:rPr lang="ru-RU" dirty="0" err="1" smtClean="0">
                <a:latin typeface="Comic Sans MS" pitchFamily="66" charset="0"/>
              </a:rPr>
              <a:t>групи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життєво-важливих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елементів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мікроелементів</a:t>
            </a:r>
            <a:r>
              <a:rPr lang="ru-RU" dirty="0" smtClean="0">
                <a:latin typeface="Comic Sans MS" pitchFamily="66" charset="0"/>
              </a:rPr>
              <a:t>.</a:t>
            </a:r>
            <a:r>
              <a:rPr lang="ru-RU" dirty="0" smtClean="0"/>
              <a:t> </a:t>
            </a:r>
            <a:r>
              <a:rPr lang="ru-RU" dirty="0" err="1" smtClean="0">
                <a:latin typeface="Comic Sans MS" pitchFamily="66" charset="0"/>
              </a:rPr>
              <a:t>Провідна</a:t>
            </a:r>
            <a:r>
              <a:rPr lang="ru-RU" dirty="0" smtClean="0">
                <a:latin typeface="Comic Sans MS" pitchFamily="66" charset="0"/>
              </a:rPr>
              <a:t> роль в </a:t>
            </a:r>
            <a:r>
              <a:rPr lang="ru-RU" dirty="0" err="1" smtClean="0">
                <a:latin typeface="Comic Sans MS" pitchFamily="66" charset="0"/>
              </a:rPr>
              <a:t>обміні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заліза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належить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печінці</a:t>
            </a:r>
            <a:r>
              <a:rPr lang="ru-RU" dirty="0" smtClean="0">
                <a:latin typeface="Comic Sans MS" pitchFamily="66" charset="0"/>
              </a:rPr>
              <a:t>, яка </a:t>
            </a:r>
            <a:r>
              <a:rPr lang="ru-RU" dirty="0" err="1" smtClean="0">
                <a:latin typeface="Comic Sans MS" pitchFamily="66" charset="0"/>
              </a:rPr>
              <a:t>регулює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його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рівень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крові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залізо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організмі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здійснює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постійний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кровообіг</a:t>
            </a:r>
            <a:r>
              <a:rPr lang="ru-RU" dirty="0" smtClean="0">
                <a:latin typeface="Comic Sans MS" pitchFamily="66" charset="0"/>
              </a:rPr>
              <a:t>.</a:t>
            </a:r>
            <a:r>
              <a:rPr lang="ru-RU" dirty="0" smtClean="0"/>
              <a:t> </a:t>
            </a:r>
            <a:r>
              <a:rPr lang="ru-RU" dirty="0" smtClean="0">
                <a:latin typeface="Comic Sans MS" pitchFamily="66" charset="0"/>
              </a:rPr>
              <a:t>При </a:t>
            </a:r>
            <a:r>
              <a:rPr lang="ru-RU" dirty="0" err="1" smtClean="0">
                <a:latin typeface="Comic Sans MS" pitchFamily="66" charset="0"/>
              </a:rPr>
              <a:t>недостачі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заліза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їжі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виникає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анемія</a:t>
            </a:r>
            <a:r>
              <a:rPr lang="ru-RU" dirty="0" smtClean="0">
                <a:latin typeface="Comic Sans MS" pitchFamily="66" charset="0"/>
              </a:rPr>
              <a:t>. З </a:t>
            </a:r>
            <a:r>
              <a:rPr lang="ru-RU" dirty="0" err="1" smtClean="0">
                <a:latin typeface="Comic Sans MS" pitchFamily="66" charset="0"/>
              </a:rPr>
              <a:t>продуктів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найбільш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багаті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залізо</a:t>
            </a:r>
            <a:r>
              <a:rPr lang="ru-RU" dirty="0" smtClean="0">
                <a:latin typeface="Comic Sans MS" pitchFamily="66" charset="0"/>
              </a:rPr>
              <a:t> сир, </a:t>
            </a:r>
            <a:r>
              <a:rPr lang="ru-RU" dirty="0" err="1" smtClean="0">
                <a:latin typeface="Comic Sans MS" pitchFamily="66" charset="0"/>
              </a:rPr>
              <a:t>бобові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овочі</a:t>
            </a:r>
            <a:r>
              <a:rPr lang="ru-RU" dirty="0" smtClean="0">
                <a:latin typeface="Comic Sans MS" pitchFamily="66" charset="0"/>
              </a:rPr>
              <a:t>, молоко.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Потреба </a:t>
            </a:r>
            <a:r>
              <a:rPr lang="ru-RU" dirty="0" err="1" smtClean="0">
                <a:latin typeface="Comic Sans MS" pitchFamily="66" charset="0"/>
              </a:rPr>
              <a:t>заліза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людини</a:t>
            </a:r>
            <a:r>
              <a:rPr lang="ru-RU" dirty="0" smtClean="0">
                <a:latin typeface="Comic Sans MS" pitchFamily="66" charset="0"/>
              </a:rPr>
              <a:t> 15 – 20 мг на </a:t>
            </a:r>
            <a:r>
              <a:rPr lang="ru-RU" dirty="0" err="1" smtClean="0">
                <a:latin typeface="Comic Sans MS" pitchFamily="66" charset="0"/>
              </a:rPr>
              <a:t>добу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/>
              <a:t>Метали в </a:t>
            </a:r>
            <a:r>
              <a:rPr lang="ru-RU" sz="3600" b="0" dirty="0" err="1" smtClean="0"/>
              <a:t>людському</a:t>
            </a:r>
            <a:r>
              <a:rPr lang="ru-RU" sz="3600" b="0" dirty="0" smtClean="0"/>
              <a:t> </a:t>
            </a:r>
            <a:r>
              <a:rPr lang="ru-RU" sz="3600" b="0" dirty="0" err="1" smtClean="0"/>
              <a:t>організмі</a:t>
            </a:r>
            <a:endParaRPr lang="ru-RU" sz="3600" dirty="0"/>
          </a:p>
        </p:txBody>
      </p:sp>
      <p:pic>
        <p:nvPicPr>
          <p:cNvPr id="4" name="Рисунок 3" descr="eritrocy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419600"/>
            <a:ext cx="3429000" cy="2330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.kislo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4343400"/>
            <a:ext cx="3822593" cy="2344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0" y="609600"/>
            <a:ext cx="48768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>
                <a:latin typeface="Comic Sans MS" pitchFamily="66" charset="0"/>
              </a:rPr>
              <a:t>Натрій.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В </a:t>
            </a:r>
            <a:r>
              <a:rPr lang="ru-RU" dirty="0" err="1" smtClean="0">
                <a:latin typeface="Comic Sans MS" pitchFamily="66" charset="0"/>
              </a:rPr>
              <a:t>крові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натрію</a:t>
            </a:r>
            <a:r>
              <a:rPr lang="ru-RU" dirty="0" smtClean="0">
                <a:latin typeface="Comic Sans MS" pitchFamily="66" charset="0"/>
              </a:rPr>
              <a:t> – 160-240 мг %, в </a:t>
            </a:r>
            <a:r>
              <a:rPr lang="ru-RU" dirty="0" err="1" smtClean="0">
                <a:latin typeface="Comic Sans MS" pitchFamily="66" charset="0"/>
              </a:rPr>
              <a:t>плазмі</a:t>
            </a:r>
            <a:r>
              <a:rPr lang="ru-RU" dirty="0" smtClean="0">
                <a:latin typeface="Comic Sans MS" pitchFamily="66" charset="0"/>
              </a:rPr>
              <a:t> – 300-350 мг %, в </a:t>
            </a:r>
            <a:r>
              <a:rPr lang="ru-RU" dirty="0" err="1" smtClean="0">
                <a:latin typeface="Comic Sans MS" pitchFamily="66" charset="0"/>
              </a:rPr>
              <a:t>еритроцитах</a:t>
            </a:r>
            <a:r>
              <a:rPr lang="ru-RU" dirty="0" smtClean="0">
                <a:latin typeface="Comic Sans MS" pitchFamily="66" charset="0"/>
              </a:rPr>
              <a:t> – 50-130 мг.</a:t>
            </a:r>
            <a:r>
              <a:rPr lang="ru-RU" dirty="0" smtClean="0"/>
              <a:t> </a:t>
            </a:r>
            <a:r>
              <a:rPr lang="ru-RU" dirty="0" err="1" smtClean="0">
                <a:latin typeface="Comic Sans MS" pitchFamily="66" charset="0"/>
              </a:rPr>
              <a:t>Серед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розладів</a:t>
            </a:r>
            <a:r>
              <a:rPr lang="ru-RU" dirty="0" smtClean="0">
                <a:latin typeface="Comic Sans MS" pitchFamily="66" charset="0"/>
              </a:rPr>
              <a:t> – </a:t>
            </a:r>
            <a:r>
              <a:rPr lang="ru-RU" dirty="0" err="1" smtClean="0">
                <a:latin typeface="Comic Sans MS" pitchFamily="66" charset="0"/>
              </a:rPr>
              <a:t>гіпонатріємія</a:t>
            </a:r>
            <a:r>
              <a:rPr lang="ru-RU" dirty="0" smtClean="0">
                <a:latin typeface="Comic Sans MS" pitchFamily="66" charset="0"/>
              </a:rPr>
              <a:t>, вона </a:t>
            </a:r>
            <a:r>
              <a:rPr lang="ru-RU" dirty="0" err="1" smtClean="0">
                <a:latin typeface="Comic Sans MS" pitchFamily="66" charset="0"/>
              </a:rPr>
              <a:t>може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супроводжуватися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втратою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апетиту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нудотою</a:t>
            </a:r>
            <a:r>
              <a:rPr lang="ru-RU" dirty="0" smtClean="0">
                <a:latin typeface="Comic Sans MS" pitchFamily="66" charset="0"/>
              </a:rPr>
              <a:t>, </a:t>
            </a:r>
            <a:r>
              <a:rPr lang="ru-RU" dirty="0" err="1" smtClean="0">
                <a:latin typeface="Comic Sans MS" pitchFamily="66" charset="0"/>
              </a:rPr>
              <a:t>тахікардією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гіпотонією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іноді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поява</a:t>
            </a:r>
            <a:r>
              <a:rPr lang="ru-RU" dirty="0" smtClean="0">
                <a:latin typeface="Comic Sans MS" pitchFamily="66" charset="0"/>
              </a:rPr>
              <a:t> психозу, </a:t>
            </a:r>
            <a:r>
              <a:rPr lang="ru-RU" dirty="0" err="1" smtClean="0">
                <a:latin typeface="Comic Sans MS" pitchFamily="66" charset="0"/>
              </a:rPr>
              <a:t>колапсу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втратою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свідомості</a:t>
            </a:r>
            <a:r>
              <a:rPr lang="ru-RU" dirty="0" smtClean="0">
                <a:latin typeface="Comic Sans MS" pitchFamily="66" charset="0"/>
              </a:rPr>
              <a:t>.</a:t>
            </a:r>
            <a:r>
              <a:rPr lang="ru-RU" dirty="0" smtClean="0"/>
              <a:t> </a:t>
            </a:r>
            <a:r>
              <a:rPr lang="ru-RU" dirty="0" err="1" smtClean="0">
                <a:latin typeface="Comic Sans MS" pitchFamily="66" charset="0"/>
              </a:rPr>
              <a:t>Гіпонатріємія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настає</a:t>
            </a:r>
            <a:r>
              <a:rPr lang="ru-RU" dirty="0" smtClean="0">
                <a:latin typeface="Comic Sans MS" pitchFamily="66" charset="0"/>
              </a:rPr>
              <a:t> при </a:t>
            </a:r>
            <a:r>
              <a:rPr lang="ru-RU" dirty="0" err="1" smtClean="0">
                <a:latin typeface="Comic Sans MS" pitchFamily="66" charset="0"/>
              </a:rPr>
              <a:t>надмірному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надходженні</a:t>
            </a:r>
            <a:r>
              <a:rPr lang="ru-RU" dirty="0" smtClean="0">
                <a:latin typeface="Comic Sans MS" pitchFamily="66" charset="0"/>
              </a:rPr>
              <a:t> води в </a:t>
            </a:r>
            <a:r>
              <a:rPr lang="ru-RU" dirty="0" err="1" smtClean="0">
                <a:latin typeface="Comic Sans MS" pitchFamily="66" charset="0"/>
              </a:rPr>
              <a:t>організм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Добова</a:t>
            </a:r>
            <a:r>
              <a:rPr lang="ru-RU" dirty="0" smtClean="0">
                <a:latin typeface="Comic Sans MS" pitchFamily="66" charset="0"/>
              </a:rPr>
              <a:t> потреба </a:t>
            </a:r>
            <a:r>
              <a:rPr lang="ru-RU" dirty="0" err="1" smtClean="0">
                <a:latin typeface="Comic Sans MS" pitchFamily="66" charset="0"/>
              </a:rPr>
              <a:t>натрію</a:t>
            </a:r>
            <a:r>
              <a:rPr lang="ru-RU" dirty="0" smtClean="0">
                <a:latin typeface="Comic Sans MS" pitchFamily="66" charset="0"/>
              </a:rPr>
              <a:t> – 4-6 г для </a:t>
            </a:r>
            <a:r>
              <a:rPr lang="ru-RU" dirty="0" err="1" smtClean="0">
                <a:latin typeface="Comic Sans MS" pitchFamily="66" charset="0"/>
              </a:rPr>
              <a:t>організму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дорослої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людини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Natr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3000375" cy="26289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 smtClean="0">
                <a:latin typeface="Comic Sans MS" pitchFamily="66" charset="0"/>
              </a:rPr>
              <a:t>Кальцій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</a:t>
            </a:r>
            <a:r>
              <a:rPr lang="ru-RU" dirty="0" err="1" smtClean="0">
                <a:latin typeface="Comic Sans MS" pitchFamily="66" charset="0"/>
              </a:rPr>
              <a:t>Серед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мінеральних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речовин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людини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найбільш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вивчений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кальцій</a:t>
            </a:r>
            <a:r>
              <a:rPr lang="ru-RU" dirty="0" smtClean="0">
                <a:latin typeface="Comic Sans MS" pitchFamily="66" charset="0"/>
              </a:rPr>
              <a:t>.   У </a:t>
            </a:r>
            <a:r>
              <a:rPr lang="ru-RU" dirty="0" err="1" smtClean="0">
                <a:latin typeface="Comic Sans MS" pitchFamily="66" charset="0"/>
              </a:rPr>
              <a:t>новонароджених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вміст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кальцію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крові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коливається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більших</a:t>
            </a:r>
            <a:r>
              <a:rPr lang="ru-RU" dirty="0" smtClean="0">
                <a:latin typeface="Comic Sans MS" pitchFamily="66" charset="0"/>
              </a:rPr>
              <a:t> межах, </a:t>
            </a:r>
            <a:r>
              <a:rPr lang="ru-RU" dirty="0" err="1" smtClean="0">
                <a:latin typeface="Comic Sans MS" pitchFamily="66" charset="0"/>
              </a:rPr>
              <a:t>ніж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дорослих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це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пов‘язано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інтенсивним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обміном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</a:t>
            </a:r>
            <a:r>
              <a:rPr lang="ru-RU" dirty="0" err="1" smtClean="0">
                <a:latin typeface="Comic Sans MS" pitchFamily="66" charset="0"/>
              </a:rPr>
              <a:t>Підвищення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вмісту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кальцію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крові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спостерігається</a:t>
            </a:r>
            <a:r>
              <a:rPr lang="ru-RU" dirty="0" smtClean="0">
                <a:latin typeface="Comic Sans MS" pitchFamily="66" charset="0"/>
              </a:rPr>
              <a:t> при </a:t>
            </a:r>
            <a:r>
              <a:rPr lang="ru-RU" dirty="0" err="1" smtClean="0">
                <a:latin typeface="Comic Sans MS" pitchFamily="66" charset="0"/>
              </a:rPr>
              <a:t>А</a:t>
            </a:r>
            <a:r>
              <a:rPr lang="ru-RU" dirty="0" err="1" smtClean="0">
                <a:latin typeface="Comic Sans MS" pitchFamily="66" charset="0"/>
              </a:rPr>
              <a:t>ддісоновій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хворобі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гострих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панкреатитах</a:t>
            </a:r>
            <a:r>
              <a:rPr lang="ru-RU" dirty="0" smtClean="0">
                <a:latin typeface="Comic Sans MS" pitchFamily="66" charset="0"/>
              </a:rPr>
              <a:t>, при </a:t>
            </a:r>
            <a:r>
              <a:rPr lang="ru-RU" dirty="0" err="1" smtClean="0">
                <a:latin typeface="Comic Sans MS" pitchFamily="66" charset="0"/>
              </a:rPr>
              <a:t>вагітності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внасідок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розладу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ендокринного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регулювання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мінерального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обміну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У </a:t>
            </a:r>
            <a:r>
              <a:rPr lang="ru-RU" dirty="0" err="1" smtClean="0">
                <a:latin typeface="Comic Sans MS" pitchFamily="66" charset="0"/>
              </a:rPr>
              <a:t>дорослих</a:t>
            </a:r>
            <a:r>
              <a:rPr lang="ru-RU" dirty="0" smtClean="0">
                <a:latin typeface="Comic Sans MS" pitchFamily="66" charset="0"/>
              </a:rPr>
              <a:t> потреба </a:t>
            </a:r>
            <a:r>
              <a:rPr lang="ru-RU" dirty="0" err="1" smtClean="0">
                <a:latin typeface="Comic Sans MS" pitchFamily="66" charset="0"/>
              </a:rPr>
              <a:t>кальцію</a:t>
            </a:r>
            <a:r>
              <a:rPr lang="ru-RU" dirty="0" smtClean="0">
                <a:latin typeface="Comic Sans MS" pitchFamily="66" charset="0"/>
              </a:rPr>
              <a:t> – 8 мг на 1 кг, у </a:t>
            </a:r>
            <a:r>
              <a:rPr lang="ru-RU" dirty="0" err="1" smtClean="0">
                <a:latin typeface="Comic Sans MS" pitchFamily="66" charset="0"/>
              </a:rPr>
              <a:t>вагітних</a:t>
            </a:r>
            <a:r>
              <a:rPr lang="ru-RU" dirty="0" smtClean="0">
                <a:latin typeface="Comic Sans MS" pitchFamily="66" charset="0"/>
              </a:rPr>
              <a:t> – 24 мг, у </a:t>
            </a:r>
            <a:r>
              <a:rPr lang="ru-RU" dirty="0" err="1" smtClean="0">
                <a:latin typeface="Comic Sans MS" pitchFamily="66" charset="0"/>
              </a:rPr>
              <a:t>дітей</a:t>
            </a:r>
            <a:r>
              <a:rPr lang="ru-RU" dirty="0" smtClean="0">
                <a:latin typeface="Comic Sans MS" pitchFamily="66" charset="0"/>
              </a:rPr>
              <a:t> – 50мг.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00-molochnie-produkty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28600"/>
            <a:ext cx="3067050" cy="2286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kalci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28600"/>
            <a:ext cx="2133600" cy="2126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57200"/>
            <a:ext cx="5715000" cy="555009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err="1" smtClean="0">
                <a:latin typeface="Comic Sans MS" pitchFamily="66" charset="0"/>
              </a:rPr>
              <a:t>Магній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Comic Sans MS" pitchFamily="66" charset="0"/>
              </a:rPr>
              <a:t>У </a:t>
            </a:r>
            <a:r>
              <a:rPr lang="ru-RU" dirty="0" err="1" smtClean="0">
                <a:latin typeface="Comic Sans MS" pitchFamily="66" charset="0"/>
              </a:rPr>
              <a:t>організмі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людини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знаходиться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вигляді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фосфорно-кислих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вуглекислих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фтористих</a:t>
            </a:r>
            <a:r>
              <a:rPr lang="ru-RU" dirty="0" smtClean="0">
                <a:latin typeface="Comic Sans MS" pitchFamily="66" charset="0"/>
              </a:rPr>
              <a:t> солей разом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кальцієм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Магній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міститься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іонізованому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стані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складі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іонних</a:t>
            </a:r>
            <a:r>
              <a:rPr lang="ru-RU" dirty="0" smtClean="0">
                <a:latin typeface="Comic Sans MS" pitchFamily="66" charset="0"/>
              </a:rPr>
              <a:t> тканин, </a:t>
            </a:r>
            <a:r>
              <a:rPr lang="ru-RU" dirty="0" err="1" smtClean="0">
                <a:latin typeface="Comic Sans MS" pitchFamily="66" charset="0"/>
              </a:rPr>
              <a:t>частина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його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зв‘язана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білками</a:t>
            </a:r>
            <a:r>
              <a:rPr lang="ru-RU" dirty="0" smtClean="0">
                <a:latin typeface="Comic Sans MS" pitchFamily="66" charset="0"/>
              </a:rPr>
              <a:t>. З </a:t>
            </a:r>
            <a:r>
              <a:rPr lang="ru-RU" dirty="0" err="1" smtClean="0">
                <a:latin typeface="Comic Sans MS" pitchFamily="66" charset="0"/>
              </a:rPr>
              <a:t>віком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кількість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магнію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крові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змінюється</a:t>
            </a:r>
            <a:r>
              <a:rPr lang="ru-RU" dirty="0" smtClean="0">
                <a:latin typeface="Comic Sans MS" pitchFamily="66" charset="0"/>
              </a:rPr>
              <a:t> мало. </a:t>
            </a:r>
            <a:r>
              <a:rPr lang="ru-RU" dirty="0" err="1" smtClean="0">
                <a:latin typeface="Comic Sans MS" pitchFamily="66" charset="0"/>
              </a:rPr>
              <a:t>Особливе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значення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має</a:t>
            </a:r>
            <a:r>
              <a:rPr lang="ru-RU" dirty="0" smtClean="0">
                <a:latin typeface="Comic Sans MS" pitchFamily="66" charset="0"/>
              </a:rPr>
              <a:t> для </a:t>
            </a:r>
            <a:r>
              <a:rPr lang="ru-RU" dirty="0" err="1" smtClean="0">
                <a:latin typeface="Comic Sans MS" pitchFamily="66" charset="0"/>
              </a:rPr>
              <a:t>серцево-судинної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системи</a:t>
            </a:r>
            <a:r>
              <a:rPr lang="ru-RU" dirty="0" smtClean="0">
                <a:latin typeface="Comic Sans MS" pitchFamily="66" charset="0"/>
              </a:rPr>
              <a:t>.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</a:t>
            </a:r>
            <a:r>
              <a:rPr lang="ru-RU" dirty="0" err="1" smtClean="0">
                <a:latin typeface="Comic Sans MS" pitchFamily="66" charset="0"/>
              </a:rPr>
              <a:t>едостатність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</a:t>
            </a:r>
            <a:r>
              <a:rPr lang="ru-RU" dirty="0" err="1" smtClean="0">
                <a:latin typeface="Comic Sans MS" pitchFamily="66" charset="0"/>
              </a:rPr>
              <a:t>агнію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викликає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інфаркт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міокарда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457200"/>
            <a:ext cx="2449286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26720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33800" y="914400"/>
            <a:ext cx="5181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У </a:t>
            </a:r>
            <a:r>
              <a:rPr lang="ru-RU" sz="2400" dirty="0" err="1" smtClean="0">
                <a:latin typeface="Comic Sans MS" pitchFamily="66" charset="0"/>
              </a:rPr>
              <a:t>процесі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еволюційного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розвитку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живі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організми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виробили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спеціальні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механізми</a:t>
            </a:r>
            <a:r>
              <a:rPr lang="ru-RU" sz="2400" dirty="0" smtClean="0">
                <a:latin typeface="Comic Sans MS" pitchFamily="66" charset="0"/>
              </a:rPr>
              <a:t> для </a:t>
            </a:r>
            <a:r>
              <a:rPr lang="ru-RU" sz="2400" dirty="0" err="1" smtClean="0">
                <a:latin typeface="Comic Sans MS" pitchFamily="66" charset="0"/>
              </a:rPr>
              <a:t>накопичування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важких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металів</a:t>
            </a:r>
            <a:r>
              <a:rPr lang="ru-RU" sz="2400" dirty="0" smtClean="0">
                <a:latin typeface="Comic Sans MS" pitchFamily="66" charset="0"/>
              </a:rPr>
              <a:t> (</a:t>
            </a:r>
            <a:r>
              <a:rPr lang="ru-RU" sz="2400" b="1" dirty="0" err="1" smtClean="0">
                <a:latin typeface="Comic Sans MS" pitchFamily="66" charset="0"/>
              </a:rPr>
              <a:t>залізо</a:t>
            </a:r>
            <a:r>
              <a:rPr lang="ru-RU" sz="2400" b="1" dirty="0" smtClean="0">
                <a:latin typeface="Comic Sans MS" pitchFamily="66" charset="0"/>
              </a:rPr>
              <a:t>, </a:t>
            </a:r>
            <a:r>
              <a:rPr lang="ru-RU" sz="2400" b="1" dirty="0" err="1" smtClean="0">
                <a:latin typeface="Comic Sans MS" pitchFamily="66" charset="0"/>
              </a:rPr>
              <a:t>мідь</a:t>
            </a:r>
            <a:r>
              <a:rPr lang="ru-RU" sz="2400" b="1" dirty="0" smtClean="0">
                <a:latin typeface="Comic Sans MS" pitchFamily="66" charset="0"/>
              </a:rPr>
              <a:t>, </a:t>
            </a:r>
            <a:r>
              <a:rPr lang="ru-RU" sz="2400" b="1" dirty="0" err="1" smtClean="0">
                <a:latin typeface="Comic Sans MS" pitchFamily="66" charset="0"/>
              </a:rPr>
              <a:t>молібден</a:t>
            </a:r>
            <a:r>
              <a:rPr lang="ru-RU" sz="2400" b="1" dirty="0" smtClean="0">
                <a:latin typeface="Comic Sans MS" pitchFamily="66" charset="0"/>
              </a:rPr>
              <a:t>, кобальт, </a:t>
            </a:r>
            <a:r>
              <a:rPr lang="ru-RU" sz="2400" b="1" dirty="0" err="1" smtClean="0">
                <a:latin typeface="Comic Sans MS" pitchFamily="66" charset="0"/>
              </a:rPr>
              <a:t>марганець</a:t>
            </a:r>
            <a:r>
              <a:rPr lang="ru-RU" sz="2400" dirty="0" smtClean="0">
                <a:latin typeface="Comic Sans MS" pitchFamily="66" charset="0"/>
              </a:rPr>
              <a:t> </a:t>
            </a:r>
            <a:r>
              <a:rPr lang="ru-RU" sz="2400" dirty="0" err="1" smtClean="0">
                <a:latin typeface="Comic Sans MS" pitchFamily="66" charset="0"/>
              </a:rPr>
              <a:t>тощо</a:t>
            </a:r>
            <a:r>
              <a:rPr lang="ru-RU" sz="2400" dirty="0" smtClean="0">
                <a:latin typeface="Comic Sans MS" pitchFamily="66" charset="0"/>
              </a:rPr>
              <a:t>), </a:t>
            </a:r>
            <a:r>
              <a:rPr lang="ru-RU" sz="2400" dirty="0" err="1" smtClean="0">
                <a:latin typeface="Comic Sans MS" pitchFamily="66" charset="0"/>
              </a:rPr>
              <a:t>оскільки</a:t>
            </a:r>
            <a:r>
              <a:rPr lang="ru-RU" sz="2400" dirty="0" smtClean="0">
                <a:latin typeface="Comic Sans MS" pitchFamily="66" charset="0"/>
              </a:rPr>
              <a:t> в </a:t>
            </a:r>
            <a:r>
              <a:rPr lang="ru-RU" sz="2400" dirty="0" err="1" smtClean="0">
                <a:latin typeface="Comic Sans MS" pitchFamily="66" charset="0"/>
              </a:rPr>
              <a:t>навколишньому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середовищі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їх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було</a:t>
            </a:r>
            <a:r>
              <a:rPr lang="ru-RU" sz="2400" dirty="0" smtClean="0">
                <a:latin typeface="Comic Sans MS" pitchFamily="66" charset="0"/>
              </a:rPr>
              <a:t> мало. Коли ж люди почали </a:t>
            </a:r>
            <a:r>
              <a:rPr lang="ru-RU" sz="2400" dirty="0" err="1" smtClean="0">
                <a:latin typeface="Comic Sans MS" pitchFamily="66" charset="0"/>
              </a:rPr>
              <a:t>інтенсивно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забруднювати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довкілля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властивість</a:t>
            </a:r>
            <a:r>
              <a:rPr lang="ru-RU" sz="2400" dirty="0" smtClean="0">
                <a:latin typeface="Comic Sans MS" pitchFamily="66" charset="0"/>
              </a:rPr>
              <a:t> «</a:t>
            </a:r>
            <a:r>
              <a:rPr lang="ru-RU" sz="2400" dirty="0" err="1" smtClean="0">
                <a:latin typeface="Comic Sans MS" pitchFamily="66" charset="0"/>
              </a:rPr>
              <a:t>накопичувати</a:t>
            </a:r>
            <a:r>
              <a:rPr lang="ru-RU" sz="2400" dirty="0" smtClean="0">
                <a:latin typeface="Comic Sans MS" pitchFamily="66" charset="0"/>
              </a:rPr>
              <a:t>» </a:t>
            </a:r>
            <a:r>
              <a:rPr lang="ru-RU" sz="2400" dirty="0" err="1" smtClean="0">
                <a:latin typeface="Comic Sans MS" pitchFamily="66" charset="0"/>
              </a:rPr>
              <a:t>спричинила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надмірне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нагромадження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важких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металів</a:t>
            </a:r>
            <a:r>
              <a:rPr lang="ru-RU" sz="2400" dirty="0" smtClean="0">
                <a:latin typeface="Comic Sans MS" pitchFamily="66" charset="0"/>
              </a:rPr>
              <a:t> в </a:t>
            </a:r>
            <a:r>
              <a:rPr lang="ru-RU" sz="2400" dirty="0" err="1" smtClean="0">
                <a:latin typeface="Comic Sans MS" pitchFamily="66" charset="0"/>
              </a:rPr>
              <a:t>організмі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людині</a:t>
            </a:r>
            <a:r>
              <a:rPr lang="ru-RU" sz="2400" dirty="0" smtClean="0">
                <a:latin typeface="Comic Sans MS" pitchFamily="66" charset="0"/>
              </a:rPr>
              <a:t>. </a:t>
            </a:r>
            <a:r>
              <a:rPr lang="ru-RU" sz="2400" dirty="0" err="1" smtClean="0">
                <a:latin typeface="Comic Sans MS" pitchFamily="66" charset="0"/>
              </a:rPr>
              <a:t>Ця</a:t>
            </a:r>
            <a:r>
              <a:rPr lang="ru-RU" sz="2400" dirty="0" smtClean="0">
                <a:latin typeface="Comic Sans MS" pitchFamily="66" charset="0"/>
              </a:rPr>
              <a:t> ж «</a:t>
            </a:r>
            <a:r>
              <a:rPr lang="ru-RU" sz="2400" dirty="0" err="1" smtClean="0">
                <a:latin typeface="Comic Sans MS" pitchFamily="66" charset="0"/>
              </a:rPr>
              <a:t>накопичувальна</a:t>
            </a:r>
            <a:r>
              <a:rPr lang="ru-RU" sz="2400" dirty="0" smtClean="0">
                <a:latin typeface="Comic Sans MS" pitchFamily="66" charset="0"/>
              </a:rPr>
              <a:t>» </a:t>
            </a:r>
            <a:r>
              <a:rPr lang="ru-RU" sz="2400" dirty="0" err="1" smtClean="0">
                <a:latin typeface="Comic Sans MS" pitchFamily="66" charset="0"/>
              </a:rPr>
              <a:t>властивість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організму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людини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перешкоджає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виведенню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надлишку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важких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металів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нього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858000" cy="9144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    </a:t>
            </a:r>
            <a:r>
              <a:rPr lang="ru-RU" b="0" dirty="0" err="1" smtClean="0"/>
              <a:t>Вплив</a:t>
            </a:r>
            <a:r>
              <a:rPr lang="ru-RU" b="0" dirty="0" smtClean="0"/>
              <a:t> </a:t>
            </a:r>
            <a:r>
              <a:rPr lang="ru-RU" b="0" dirty="0" err="1" smtClean="0"/>
              <a:t>важких</a:t>
            </a:r>
            <a:r>
              <a:rPr lang="ru-RU" b="0" dirty="0" smtClean="0"/>
              <a:t> </a:t>
            </a:r>
            <a:r>
              <a:rPr lang="ru-RU" b="0" dirty="0" err="1" smtClean="0"/>
              <a:t>металів</a:t>
            </a:r>
            <a:r>
              <a:rPr lang="ru-RU" b="0" dirty="0" smtClean="0"/>
              <a:t> на       </a:t>
            </a:r>
            <a:r>
              <a:rPr lang="ru-RU" b="0" dirty="0" err="1" smtClean="0"/>
              <a:t>організм</a:t>
            </a:r>
            <a:r>
              <a:rPr lang="ru-RU" b="0" dirty="0" smtClean="0"/>
              <a:t> </a:t>
            </a:r>
            <a:r>
              <a:rPr lang="ru-RU" b="0" dirty="0" err="1" smtClean="0"/>
              <a:t>людини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Рисунок 3" descr="76397881_1_644x461_himiya-repetitor-po-himii-hark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905000"/>
            <a:ext cx="3251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62000" y="609600"/>
            <a:ext cx="7696200" cy="4233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>
                <a:latin typeface="Comic Sans MS" pitchFamily="66" charset="0"/>
              </a:rPr>
              <a:t>Існує</a:t>
            </a:r>
            <a:r>
              <a:rPr lang="ru-RU" b="1" dirty="0" smtClean="0">
                <a:latin typeface="Comic Sans MS" pitchFamily="66" charset="0"/>
              </a:rPr>
              <a:t> три шляхи </a:t>
            </a:r>
            <a:r>
              <a:rPr lang="ru-RU" b="1" dirty="0" err="1" smtClean="0">
                <a:latin typeface="Comic Sans MS" pitchFamily="66" charset="0"/>
              </a:rPr>
              <a:t>потрапляння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токсичних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важких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металів</a:t>
            </a:r>
            <a:r>
              <a:rPr lang="ru-RU" b="1" dirty="0" smtClean="0">
                <a:latin typeface="Comic Sans MS" pitchFamily="66" charset="0"/>
              </a:rPr>
              <a:t> до </a:t>
            </a:r>
            <a:r>
              <a:rPr lang="ru-RU" b="1" dirty="0" err="1" smtClean="0">
                <a:latin typeface="Comic Sans MS" pitchFamily="66" charset="0"/>
              </a:rPr>
              <a:t>організму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людини</a:t>
            </a:r>
            <a:r>
              <a:rPr lang="ru-RU" b="1" dirty="0" smtClean="0">
                <a:latin typeface="Comic Sans MS" pitchFamily="66" charset="0"/>
              </a:rPr>
              <a:t>: (1) через </a:t>
            </a:r>
            <a:r>
              <a:rPr lang="ru-RU" b="1" dirty="0" err="1" smtClean="0">
                <a:latin typeface="Comic Sans MS" pitchFamily="66" charset="0"/>
              </a:rPr>
              <a:t>атмосферне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повітря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з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токсичним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пилом</a:t>
            </a:r>
            <a:r>
              <a:rPr lang="ru-RU" b="1" dirty="0" smtClean="0">
                <a:latin typeface="Comic Sans MS" pitchFamily="66" charset="0"/>
              </a:rPr>
              <a:t>, (2) через </a:t>
            </a:r>
            <a:r>
              <a:rPr lang="ru-RU" b="1" dirty="0" err="1" smtClean="0">
                <a:latin typeface="Comic Sans MS" pitchFamily="66" charset="0"/>
              </a:rPr>
              <a:t>харчові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продукти</a:t>
            </a:r>
            <a:r>
              <a:rPr lang="ru-RU" b="1" dirty="0" smtClean="0">
                <a:latin typeface="Comic Sans MS" pitchFamily="66" charset="0"/>
              </a:rPr>
              <a:t>, (3) через </a:t>
            </a:r>
            <a:r>
              <a:rPr lang="ru-RU" b="1" dirty="0" err="1" smtClean="0">
                <a:latin typeface="Comic Sans MS" pitchFamily="66" charset="0"/>
              </a:rPr>
              <a:t>питну</a:t>
            </a:r>
            <a:r>
              <a:rPr lang="ru-RU" b="1" dirty="0" smtClean="0">
                <a:latin typeface="Comic Sans MS" pitchFamily="66" charset="0"/>
              </a:rPr>
              <a:t> воду. 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err="1" smtClean="0">
                <a:latin typeface="Comic Sans MS" pitchFamily="66" charset="0"/>
              </a:rPr>
              <a:t>Найбільш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серйозна</a:t>
            </a:r>
            <a:r>
              <a:rPr lang="ru-RU" dirty="0" smtClean="0">
                <a:latin typeface="Comic Sans MS" pitchFamily="66" charset="0"/>
              </a:rPr>
              <a:t> токсична </a:t>
            </a:r>
            <a:r>
              <a:rPr lang="ru-RU" dirty="0" err="1" smtClean="0">
                <a:latin typeface="Comic Sans MS" pitchFamily="66" charset="0"/>
              </a:rPr>
              <a:t>дія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іонів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металів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виникає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під</a:t>
            </a:r>
            <a:r>
              <a:rPr lang="ru-RU" dirty="0" smtClean="0">
                <a:latin typeface="Comic Sans MS" pitchFamily="66" charset="0"/>
              </a:rPr>
              <a:t> час </a:t>
            </a:r>
            <a:r>
              <a:rPr lang="ru-RU" dirty="0" err="1" smtClean="0">
                <a:latin typeface="Comic Sans MS" pitchFamily="66" charset="0"/>
              </a:rPr>
              <a:t>вдихання</a:t>
            </a:r>
            <a:r>
              <a:rPr lang="ru-RU" dirty="0" smtClean="0">
                <a:latin typeface="Comic Sans MS" pitchFamily="66" charset="0"/>
              </a:rPr>
              <a:t> пилу, особливо на </a:t>
            </a:r>
            <a:r>
              <a:rPr lang="ru-RU" dirty="0" err="1" smtClean="0">
                <a:latin typeface="Comic Sans MS" pitchFamily="66" charset="0"/>
              </a:rPr>
              <a:t>території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промислових</a:t>
            </a:r>
            <a:r>
              <a:rPr lang="ru-RU" dirty="0" smtClean="0">
                <a:latin typeface="Comic Sans MS" pitchFamily="66" charset="0"/>
              </a:rPr>
              <a:t> зон та автострад. Через </a:t>
            </a:r>
            <a:r>
              <a:rPr lang="ru-RU" dirty="0" smtClean="0">
                <a:latin typeface="Comic Sans MS" pitchFamily="66" charset="0"/>
              </a:rPr>
              <a:t>те, </a:t>
            </a:r>
            <a:r>
              <a:rPr lang="ru-RU" dirty="0" smtClean="0">
                <a:latin typeface="Comic Sans MS" pitchFamily="66" charset="0"/>
              </a:rPr>
              <a:t>не </a:t>
            </a:r>
            <a:r>
              <a:rPr lang="ru-RU" dirty="0" err="1" smtClean="0">
                <a:latin typeface="Comic Sans MS" pitchFamily="66" charset="0"/>
              </a:rPr>
              <a:t>рекомендуються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купувати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ділянки</a:t>
            </a:r>
            <a:r>
              <a:rPr lang="ru-RU" dirty="0" smtClean="0">
                <a:latin typeface="Comic Sans MS" pitchFamily="66" charset="0"/>
              </a:rPr>
              <a:t> для </a:t>
            </a:r>
            <a:r>
              <a:rPr lang="ru-RU" dirty="0" err="1" smtClean="0">
                <a:latin typeface="Comic Sans MS" pitchFamily="66" charset="0"/>
              </a:rPr>
              <a:t>проживання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облаштовувати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свердловини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для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питної</a:t>
            </a:r>
            <a:r>
              <a:rPr lang="ru-RU" dirty="0" smtClean="0">
                <a:latin typeface="Comic Sans MS" pitchFamily="66" charset="0"/>
              </a:rPr>
              <a:t> води </a:t>
            </a:r>
            <a:r>
              <a:rPr lang="ru-RU" dirty="0" err="1" smtClean="0">
                <a:latin typeface="Comic Sans MS" pitchFamily="66" charset="0"/>
              </a:rPr>
              <a:t>поблизу</a:t>
            </a:r>
            <a:r>
              <a:rPr lang="ru-RU" dirty="0" smtClean="0">
                <a:latin typeface="Comic Sans MS" pitchFamily="66" charset="0"/>
              </a:rPr>
              <a:t> великих </a:t>
            </a:r>
            <a:r>
              <a:rPr lang="ru-RU" dirty="0" err="1" smtClean="0">
                <a:latin typeface="Comic Sans MS" pitchFamily="66" charset="0"/>
              </a:rPr>
              <a:t>діючих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промислових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підприємств</a:t>
            </a:r>
            <a:r>
              <a:rPr lang="ru-RU" dirty="0" smtClean="0">
                <a:latin typeface="Comic Sans MS" pitchFamily="66" charset="0"/>
              </a:rPr>
              <a:t>, автострад. </a:t>
            </a:r>
            <a:r>
              <a:rPr lang="ru-RU" dirty="0" err="1" smtClean="0">
                <a:latin typeface="Comic Sans MS" pitchFamily="66" charset="0"/>
              </a:rPr>
              <a:t>Захистити</a:t>
            </a:r>
            <a:r>
              <a:rPr lang="ru-RU" dirty="0" smtClean="0">
                <a:latin typeface="Comic Sans MS" pitchFamily="66" charset="0"/>
              </a:rPr>
              <a:t> себе, </a:t>
            </a:r>
            <a:r>
              <a:rPr lang="ru-RU" dirty="0" err="1" smtClean="0">
                <a:latin typeface="Comic Sans MS" pitchFamily="66" charset="0"/>
              </a:rPr>
              <a:t>членів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своїх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сімей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токсичних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речовин</a:t>
            </a:r>
            <a:r>
              <a:rPr lang="ru-RU" dirty="0" smtClean="0">
                <a:latin typeface="Comic Sans MS" pitchFamily="66" charset="0"/>
              </a:rPr>
              <a:t> у таких зонах </a:t>
            </a:r>
            <a:r>
              <a:rPr lang="ru-RU" dirty="0" err="1" smtClean="0">
                <a:latin typeface="Comic Sans MS" pitchFamily="66" charset="0"/>
              </a:rPr>
              <a:t>неможливо</a:t>
            </a:r>
            <a:r>
              <a:rPr lang="ru-RU" dirty="0" smtClean="0">
                <a:latin typeface="Comic Sans MS" pitchFamily="66" charset="0"/>
              </a:rPr>
              <a:t>.</a:t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191000"/>
            <a:ext cx="4114800" cy="2484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657600" y="228600"/>
            <a:ext cx="51816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У </a:t>
            </a:r>
            <a:r>
              <a:rPr lang="ru-RU" dirty="0" err="1" smtClean="0">
                <a:latin typeface="Comic Sans MS" pitchFamily="66" charset="0"/>
              </a:rPr>
              <a:t>повсякденному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житті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накопичувальне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отруєння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організму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людини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важкими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металами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відбувається</a:t>
            </a:r>
            <a:r>
              <a:rPr lang="ru-RU" dirty="0" smtClean="0">
                <a:latin typeface="Comic Sans MS" pitchFamily="66" charset="0"/>
              </a:rPr>
              <a:t> через </a:t>
            </a:r>
            <a:r>
              <a:rPr lang="ru-RU" dirty="0" err="1" smtClean="0">
                <a:latin typeface="Comic Sans MS" pitchFamily="66" charset="0"/>
              </a:rPr>
              <a:t>харчові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продукти</a:t>
            </a:r>
            <a:r>
              <a:rPr lang="ru-RU" dirty="0" smtClean="0">
                <a:latin typeface="Comic Sans MS" pitchFamily="66" charset="0"/>
              </a:rPr>
              <a:t> та воду. </a:t>
            </a:r>
            <a:r>
              <a:rPr lang="ru-RU" dirty="0" err="1" smtClean="0">
                <a:latin typeface="Comic Sans MS" pitchFamily="66" charset="0"/>
              </a:rPr>
              <a:t>Зрозуміло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перевірити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всі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продукти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вміст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металів</a:t>
            </a:r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err="1" smtClean="0">
                <a:latin typeface="Comic Sans MS" pitchFamily="66" charset="0"/>
              </a:rPr>
              <a:t>це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фантастичне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завдання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але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чи</a:t>
            </a:r>
            <a:r>
              <a:rPr lang="ru-RU" dirty="0" smtClean="0">
                <a:latin typeface="Comic Sans MS" pitchFamily="66" charset="0"/>
              </a:rPr>
              <a:t> не </a:t>
            </a:r>
            <a:r>
              <a:rPr lang="ru-RU" dirty="0" err="1" smtClean="0">
                <a:latin typeface="Comic Sans MS" pitchFamily="66" charset="0"/>
              </a:rPr>
              <a:t>отруюєте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</a:t>
            </a:r>
            <a:r>
              <a:rPr lang="ru-RU" dirty="0" smtClean="0">
                <a:latin typeface="Comic Sans MS" pitchFamily="66" charset="0"/>
              </a:rPr>
              <a:t> себе </a:t>
            </a:r>
            <a:r>
              <a:rPr lang="ru-RU" dirty="0" err="1" smtClean="0">
                <a:latin typeface="Comic Sans MS" pitchFamily="66" charset="0"/>
              </a:rPr>
              <a:t>самі</a:t>
            </a:r>
            <a:r>
              <a:rPr lang="ru-RU" dirty="0" smtClean="0">
                <a:latin typeface="Comic Sans MS" pitchFamily="66" charset="0"/>
              </a:rPr>
              <a:t> через </a:t>
            </a:r>
            <a:r>
              <a:rPr lang="ru-RU" dirty="0" err="1" smtClean="0">
                <a:latin typeface="Comic Sans MS" pitchFamily="66" charset="0"/>
              </a:rPr>
              <a:t>продукти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вирощені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власній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присадибній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ділянці</a:t>
            </a:r>
            <a:r>
              <a:rPr lang="ru-RU" dirty="0" smtClean="0">
                <a:latin typeface="Comic Sans MS" pitchFamily="66" charset="0"/>
              </a:rPr>
              <a:t>, знати </a:t>
            </a:r>
            <a:r>
              <a:rPr lang="ru-RU" dirty="0" err="1" smtClean="0">
                <a:latin typeface="Comic Sans MS" pitchFamily="66" charset="0"/>
              </a:rPr>
              <a:t>потрібно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Присутність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токсичних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елементів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ґрунтах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може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викликати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захворювання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навіть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призводити</a:t>
            </a:r>
            <a:r>
              <a:rPr lang="ru-RU" dirty="0" smtClean="0">
                <a:latin typeface="Comic Sans MS" pitchFamily="66" charset="0"/>
              </a:rPr>
              <a:t> до </a:t>
            </a:r>
            <a:r>
              <a:rPr lang="ru-RU" dirty="0" err="1" smtClean="0">
                <a:latin typeface="Comic Sans MS" pitchFamily="66" charset="0"/>
              </a:rPr>
              <a:t>загибелі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рослин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ростуть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присадибній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ділянці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2463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3276600" cy="2397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vyrashhivanie_ovoshhej_uxod_xraneni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2743200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469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648200"/>
            <a:ext cx="2530873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379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Роль металів у житті людини</vt:lpstr>
      <vt:lpstr>Слайд 2</vt:lpstr>
      <vt:lpstr>Метали в людському організмі</vt:lpstr>
      <vt:lpstr>Слайд 4</vt:lpstr>
      <vt:lpstr>Слайд 5</vt:lpstr>
      <vt:lpstr>Слайд 6</vt:lpstr>
      <vt:lpstr>    Вплив важких металів на       організм людини 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металів у житті людини</dc:title>
  <dc:creator>Павло</dc:creator>
  <cp:lastModifiedBy>Павло</cp:lastModifiedBy>
  <cp:revision>21</cp:revision>
  <dcterms:created xsi:type="dcterms:W3CDTF">2013-03-05T16:33:39Z</dcterms:created>
  <dcterms:modified xsi:type="dcterms:W3CDTF">2013-03-05T20:47:25Z</dcterms:modified>
</cp:coreProperties>
</file>