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1" r:id="rId15"/>
    <p:sldId id="272" r:id="rId16"/>
    <p:sldId id="266" r:id="rId17"/>
    <p:sldId id="267" r:id="rId18"/>
    <p:sldId id="269" r:id="rId19"/>
    <p:sldId id="268" r:id="rId20"/>
    <p:sldId id="270" r:id="rId21"/>
    <p:sldId id="276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5000"/>
              <a:buFont typeface="Calibri"/>
              <a:buNone/>
            </a:pPr>
            <a:r>
              <a:rPr lang="uk-UA" sz="6000" b="1" i="1" u="none" strike="noStrike" cap="none" baseline="0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Будівельні матеріали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20" name="Shape 120"/>
          <p:cNvSpPr txBox="1"/>
          <p:nvPr/>
        </p:nvSpPr>
        <p:spPr>
          <a:xfrm>
            <a:off x="4479925" y="2967036"/>
            <a:ext cx="184149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611560" y="764704"/>
            <a:ext cx="8171853" cy="2585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400"/>
              </a:buClr>
              <a:buSzPct val="25000"/>
              <a:buFont typeface="Arial"/>
              <a:buNone/>
            </a:pPr>
            <a:r>
              <a:rPr lang="uk-UA" sz="5400" b="1" i="0" u="none" strike="noStrike" cap="none" baseline="0">
                <a:solidFill>
                  <a:srgbClr val="984400"/>
                </a:solidFill>
                <a:latin typeface="Arial"/>
                <a:ea typeface="Arial"/>
                <a:cs typeface="Arial"/>
                <a:sym typeface="Arial"/>
              </a:rPr>
              <a:t>Деревина містить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400"/>
              </a:buClr>
              <a:buSzPct val="25000"/>
              <a:buFont typeface="Arial"/>
              <a:buNone/>
            </a:pPr>
            <a:r>
              <a:rPr lang="uk-UA" sz="5400" b="1" i="0" u="none" strike="noStrike" cap="none" baseline="0">
                <a:solidFill>
                  <a:srgbClr val="984400"/>
                </a:solidFill>
                <a:latin typeface="Arial"/>
                <a:ea typeface="Arial"/>
                <a:cs typeface="Arial"/>
                <a:sym typeface="Arial"/>
              </a:rPr>
              <a:t>близько 50% вуглецю,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400"/>
              </a:buClr>
              <a:buSzPct val="25000"/>
              <a:buFont typeface="Arial"/>
              <a:buNone/>
            </a:pPr>
            <a:r>
              <a:rPr lang="uk-UA" sz="5400" b="1" i="0" u="none" strike="noStrike" cap="none" baseline="0">
                <a:solidFill>
                  <a:srgbClr val="984400"/>
                </a:solidFill>
                <a:latin typeface="Arial"/>
                <a:ea typeface="Arial"/>
                <a:cs typeface="Arial"/>
                <a:sym typeface="Arial"/>
              </a:rPr>
              <a:t>6% водню і 44% кисню.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827087" y="3644900"/>
            <a:ext cx="7561261" cy="2554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lang="uk-UA" sz="4000" b="1" i="0" u="none" strike="noStrike" cap="none" baseline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Основні органічні речовини, з яких складається деревина: целюлоза, лігнін і геміцелюлози.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i="1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Нині широкого використання набули будівельні матеріали на основі силікатів: цемент, бетон,цегла, кераміка.</a:t>
            </a:r>
            <a:endParaRPr lang="ru-RU" sz="2800" b="1" i="1" dirty="0"/>
          </a:p>
        </p:txBody>
      </p:sp>
      <p:pic>
        <p:nvPicPr>
          <p:cNvPr id="1026" name="Picture 2" descr="C:\Users\дом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65020">
            <a:off x="150330" y="2801554"/>
            <a:ext cx="3204956" cy="1760965"/>
          </a:xfrm>
          <a:prstGeom prst="rect">
            <a:avLst/>
          </a:prstGeom>
          <a:noFill/>
        </p:spPr>
      </p:pic>
      <p:pic>
        <p:nvPicPr>
          <p:cNvPr id="1027" name="Picture 3" descr="C:\Users\дом\Downloads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78658">
            <a:off x="2880982" y="2817158"/>
            <a:ext cx="2784225" cy="1704627"/>
          </a:xfrm>
          <a:prstGeom prst="rect">
            <a:avLst/>
          </a:prstGeom>
          <a:noFill/>
        </p:spPr>
      </p:pic>
      <p:pic>
        <p:nvPicPr>
          <p:cNvPr id="1028" name="Picture 4" descr="C:\Users\дом\Downloads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55880">
            <a:off x="5403104" y="2942819"/>
            <a:ext cx="2515045" cy="1886284"/>
          </a:xfrm>
          <a:prstGeom prst="rect">
            <a:avLst/>
          </a:prstGeom>
          <a:noFill/>
        </p:spPr>
      </p:pic>
      <p:pic>
        <p:nvPicPr>
          <p:cNvPr id="1029" name="Picture 5" descr="C:\Users\дом\Downloads\INFEX-8151-L-A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153339">
            <a:off x="2960071" y="4175823"/>
            <a:ext cx="2764372" cy="19745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0466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Цемент -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штучна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неорганічна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в'язка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речовина</a:t>
            </a:r>
            <a:r>
              <a:rPr lang="ru-RU" sz="2000" b="1" i="1" dirty="0" smtClean="0">
                <a:solidFill>
                  <a:srgbClr val="C00000"/>
                </a:solidFill>
              </a:rPr>
              <a:t> . Один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з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основних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будівельних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матеріалів</a:t>
            </a:r>
            <a:r>
              <a:rPr lang="ru-RU" sz="2000" b="1" i="1" dirty="0" smtClean="0">
                <a:solidFill>
                  <a:srgbClr val="C00000"/>
                </a:solidFill>
              </a:rPr>
              <a:t>. При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замішуванні</a:t>
            </a:r>
            <a:r>
              <a:rPr lang="ru-RU" sz="2000" b="1" i="1" dirty="0" smtClean="0">
                <a:solidFill>
                  <a:srgbClr val="C00000"/>
                </a:solidFill>
              </a:rPr>
              <a:t> водою ,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водними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розчинами</a:t>
            </a:r>
            <a:r>
              <a:rPr lang="ru-RU" sz="2000" b="1" i="1" dirty="0" smtClean="0">
                <a:solidFill>
                  <a:srgbClr val="C00000"/>
                </a:solidFill>
              </a:rPr>
              <a:t> солей та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іншими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рідинами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утворює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пластичну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масу</a:t>
            </a:r>
            <a:r>
              <a:rPr lang="ru-RU" sz="2000" b="1" i="1" dirty="0" smtClean="0">
                <a:solidFill>
                  <a:srgbClr val="C00000"/>
                </a:solidFill>
              </a:rPr>
              <a:t> , яка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потім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твердне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і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перетворюється</a:t>
            </a:r>
            <a:r>
              <a:rPr lang="ru-RU" sz="2000" b="1" i="1" dirty="0" smtClean="0">
                <a:solidFill>
                  <a:srgbClr val="C00000"/>
                </a:solidFill>
              </a:rPr>
              <a:t> на камневидное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тіло</a:t>
            </a:r>
            <a:r>
              <a:rPr lang="ru-RU" sz="2000" b="1" i="1" dirty="0" smtClean="0">
                <a:solidFill>
                  <a:srgbClr val="C00000"/>
                </a:solidFill>
              </a:rPr>
              <a:t>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дом\Downloads\1357298047_2152287_w640_h640_gartso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276872"/>
            <a:ext cx="6096000" cy="3752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Бетон - суміш </a:t>
            </a:r>
            <a:r>
              <a:rPr lang="uk-UA" sz="2800" b="1" dirty="0" err="1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щебню</a:t>
            </a:r>
            <a:r>
              <a:rPr lang="uk-UA" sz="2800" b="1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 (подрібненої гірської породи гранітного походження), піску й цементу. Його також широко використовують у будівництві.</a:t>
            </a:r>
            <a:endParaRPr lang="ru-RU" sz="2800" dirty="0"/>
          </a:p>
        </p:txBody>
      </p:sp>
      <p:pic>
        <p:nvPicPr>
          <p:cNvPr id="5122" name="Picture 2" descr="C:\Users\дом\Downloads\8ceebb792f1e9aff882d0e8ebe3884e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700808"/>
            <a:ext cx="3816424" cy="2710888"/>
          </a:xfrm>
          <a:prstGeom prst="rect">
            <a:avLst/>
          </a:prstGeom>
          <a:noFill/>
        </p:spPr>
      </p:pic>
      <p:pic>
        <p:nvPicPr>
          <p:cNvPr id="5" name="Shape 1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716016" y="1700808"/>
            <a:ext cx="3816424" cy="2664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4941168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Зведення мостів,будинків, гребель не обходиться без </a:t>
            </a:r>
            <a:r>
              <a:rPr lang="uk-UA" sz="28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залізобетону</a:t>
            </a:r>
            <a:r>
              <a:rPr lang="uk-UA" sz="2800" b="1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 – бетону,підсиленого залізним каркасом.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4788024" y="188640"/>
            <a:ext cx="4073700" cy="29969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000" b="1" i="0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Перші заводи в Україні були збудовані на Донеччині та Рівненщині наприкінці ХІХ ст. Архітектор В.Городецький в 1903р. використав вітчизняний цемент для виготовлення оздоблення однієї з найкрасивіших будівель </a:t>
            </a:r>
            <a:r>
              <a:rPr lang="uk-UA" sz="2000" b="1" i="0" u="none" strike="noStrike" cap="none" baseline="0" dirty="0" err="1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ХХст</a:t>
            </a:r>
            <a:r>
              <a:rPr lang="uk-UA" sz="2000" b="1" i="0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.,яка і донині прикрашає </a:t>
            </a:r>
            <a:r>
              <a:rPr lang="uk-UA" sz="2000" b="1" i="0" u="none" strike="noStrike" cap="none" baseline="0" dirty="0" err="1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м.Київ</a:t>
            </a:r>
            <a:r>
              <a:rPr lang="uk-UA" sz="2000" b="1" i="0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4168328" cy="2924298"/>
          </a:xfrm>
          <a:prstGeom prst="rect">
            <a:avLst/>
          </a:prstGeom>
        </p:spPr>
      </p:pic>
      <p:pic>
        <p:nvPicPr>
          <p:cNvPr id="4098" name="Picture 2" descr="C:\Users\дом\Downloads\490512ed0cd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3465004"/>
            <a:ext cx="4152123" cy="3114092"/>
          </a:xfrm>
          <a:prstGeom prst="rect">
            <a:avLst/>
          </a:prstGeom>
          <a:noFill/>
        </p:spPr>
      </p:pic>
      <p:pic>
        <p:nvPicPr>
          <p:cNvPr id="4099" name="Picture 3" descr="C:\Users\дом\Downloads\zapov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3501008"/>
            <a:ext cx="418955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>
            <a:off x="1331640" y="404664"/>
            <a:ext cx="6912768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BAD59"/>
              </a:buClr>
              <a:buSzPct val="25000"/>
              <a:buFont typeface="Calibri"/>
              <a:buNone/>
            </a:pPr>
            <a:r>
              <a:rPr lang="uk-UA" sz="4800" b="1" i="1" u="sng" strike="noStrike" cap="small" baseline="0" dirty="0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Керамічне виробництво</a:t>
            </a:r>
          </a:p>
        </p:txBody>
      </p:sp>
      <p:sp>
        <p:nvSpPr>
          <p:cNvPr id="190" name="Shape 190"/>
          <p:cNvSpPr/>
          <p:nvPr/>
        </p:nvSpPr>
        <p:spPr>
          <a:xfrm>
            <a:off x="107504" y="1484784"/>
            <a:ext cx="7344816" cy="33123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3600" b="1" i="0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До керамічних виробів належать: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100000"/>
              <a:buFont typeface="Calibri"/>
              <a:buChar char="•"/>
            </a:pPr>
            <a:r>
              <a:rPr lang="uk-UA" sz="3600" b="1" i="0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Будівельна </a:t>
            </a:r>
            <a:r>
              <a:rPr lang="uk-UA" sz="3600" b="1" i="0" u="none" strike="noStrike" cap="none" baseline="0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цегла</a:t>
            </a:r>
            <a:endParaRPr lang="uk-UA" sz="3600" b="1" i="0" u="none" strike="noStrike" cap="none" baseline="0" dirty="0">
              <a:solidFill>
                <a:srgbClr val="1B5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100000"/>
              <a:buFont typeface="Calibri"/>
              <a:buChar char="•"/>
            </a:pPr>
            <a:r>
              <a:rPr lang="uk-UA" sz="3600" b="1" i="0" u="none" strike="noStrike" cap="none" baseline="0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Кахлі</a:t>
            </a:r>
            <a:endParaRPr lang="uk-UA" sz="3600" b="1" i="0" u="none" strike="noStrike" cap="none" baseline="0" dirty="0">
              <a:solidFill>
                <a:srgbClr val="1B5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100000"/>
              <a:buFont typeface="Calibri"/>
              <a:buChar char="•"/>
            </a:pPr>
            <a:r>
              <a:rPr lang="uk-UA" sz="3600" b="1" i="0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Облицювальні плитки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100000"/>
              <a:buFont typeface="Calibri"/>
              <a:buChar char="•"/>
            </a:pPr>
            <a:r>
              <a:rPr lang="uk-UA" sz="3600" b="1" i="0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Раковини умивальників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100000"/>
              <a:buFont typeface="Calibri"/>
              <a:buChar char="•"/>
            </a:pPr>
            <a:r>
              <a:rPr lang="uk-UA" sz="3600" b="1" i="0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Посуд із порцеляни і фаянсу</a:t>
            </a:r>
          </a:p>
          <a:p>
            <a:endParaRPr dirty="0"/>
          </a:p>
        </p:txBody>
      </p:sp>
      <p:pic>
        <p:nvPicPr>
          <p:cNvPr id="191" name="Shape 19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07504" y="5085184"/>
            <a:ext cx="194421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2" name="Shape 19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123728" y="5157192"/>
            <a:ext cx="1800200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3" name="Shape 19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995936" y="5013176"/>
            <a:ext cx="1584176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" name="Shape 194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5652120" y="5157192"/>
            <a:ext cx="1584176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5" name="Shape 19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7308304" y="5157192"/>
            <a:ext cx="1728192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92080" y="4293096"/>
            <a:ext cx="316835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11560" y="1628800"/>
            <a:ext cx="8229600" cy="2736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b="1" cap="all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  <a:p>
            <a:pPr marL="0" lvl="0" indent="0">
              <a:lnSpc>
                <a:spcPct val="138545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uk-UA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Сировиною для виробництва звичайного скла є сода Na</a:t>
            </a:r>
            <a:r>
              <a:rPr lang="uk-UA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uk-UA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C0</a:t>
            </a:r>
            <a:r>
              <a:rPr lang="uk-UA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uk-UA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, вапняк СаС0</a:t>
            </a:r>
            <a:r>
              <a:rPr lang="uk-UA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uk-UA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і пісок Si0</a:t>
            </a:r>
            <a:r>
              <a:rPr lang="uk-UA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uk-UA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. Усі складові частини очищають, змішують і сплавляють за температури близько 1400 °С. Відбуваються такі реакції (спрощено):</a:t>
            </a:r>
          </a:p>
          <a:p>
            <a:pPr marL="0" lvl="0" indent="0" algn="ctr">
              <a:lnSpc>
                <a:spcPct val="138545"/>
              </a:lnSpc>
              <a:spcBef>
                <a:spcPts val="400"/>
              </a:spcBef>
              <a:spcAft>
                <a:spcPts val="600"/>
              </a:spcAft>
              <a:buSzPct val="31428"/>
              <a:buNone/>
            </a:pP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Na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C0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+ Si0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= Na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Si0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+ C0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↑ </a:t>
            </a:r>
          </a:p>
          <a:p>
            <a:pPr marL="0" lvl="0" indent="0" algn="ctr">
              <a:lnSpc>
                <a:spcPct val="138545"/>
              </a:lnSpc>
              <a:spcBef>
                <a:spcPts val="400"/>
              </a:spcBef>
              <a:spcAft>
                <a:spcPts val="600"/>
              </a:spcAft>
              <a:buSzPct val="31428"/>
              <a:buNone/>
            </a:pP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СаС0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+ SiO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= CaSi0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+ С0</a:t>
            </a:r>
            <a:r>
              <a:rPr lang="uk-UA" sz="2000" b="1" cap="all" baseline="-25000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2</a:t>
            </a:r>
            <a:r>
              <a:rPr lang="uk-UA" sz="2000" b="1" cap="all" dirty="0" smtClean="0">
                <a:ln/>
                <a:solidFill>
                  <a:schemeClr val="tx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↑</a:t>
            </a:r>
          </a:p>
          <a:p>
            <a:endParaRPr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sz="2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це твердий прозорий матеріал. Найпоширенішим є силікатне скло, основний компонент якого — оксид силіцію (ІV) Si0</a:t>
            </a:r>
            <a:r>
              <a:rPr lang="uk-UA" sz="2400" baseline="-25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uk-UA" dirty="0" smtClean="0">
                <a:solidFill>
                  <a:schemeClr val="dk1"/>
                </a:solidFill>
              </a:rPr>
              <a:t/>
            </a:r>
            <a:br>
              <a:rPr lang="uk-UA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2050" name="Picture 2" descr="C:\Users\дом\Downloads\okonnoe-stek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600" y="4293096"/>
            <a:ext cx="3168352" cy="2182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uk-UA" sz="4800" b="1" u="sng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Властивості скла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67544" y="126876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57200">
              <a:spcBef>
                <a:spcPts val="0"/>
              </a:spcBef>
              <a:buClr>
                <a:srgbClr val="1B587C"/>
              </a:buClr>
              <a:buSzPct val="228571"/>
              <a:buFont typeface="Wingdings" pitchFamily="2" charset="2"/>
              <a:buChar char="ü"/>
            </a:pPr>
            <a:r>
              <a:rPr lang="uk-UA" sz="3200" b="1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Здатність </a:t>
            </a:r>
            <a:r>
              <a:rPr lang="uk-UA" sz="3200" b="1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пропускати сонячні промені</a:t>
            </a:r>
          </a:p>
          <a:p>
            <a:pPr marL="457200" indent="-457200">
              <a:spcBef>
                <a:spcPts val="0"/>
              </a:spcBef>
              <a:buClr>
                <a:srgbClr val="1B587C"/>
              </a:buClr>
              <a:buSzPct val="100000"/>
              <a:buFont typeface="Wingdings" pitchFamily="2" charset="2"/>
              <a:buChar char="ü"/>
            </a:pPr>
            <a:r>
              <a:rPr lang="uk-UA" sz="3200" b="1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Поступовий перехід із твердого стану в рідкий через відсутність постійної точки плавлення й кипіння</a:t>
            </a:r>
          </a:p>
          <a:p>
            <a:pPr marL="457200" indent="-457200">
              <a:spcBef>
                <a:spcPts val="0"/>
              </a:spcBef>
              <a:buClr>
                <a:srgbClr val="1B587C"/>
              </a:buClr>
              <a:buSzPct val="100000"/>
              <a:buFont typeface="Wingdings" pitchFamily="2" charset="2"/>
              <a:buChar char="ü"/>
            </a:pPr>
            <a:r>
              <a:rPr lang="uk-UA" sz="3200" b="1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Стійкість до дії кислот,лугів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136" name="Shape 13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68144" y="3789040"/>
            <a:ext cx="2973710" cy="2685678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uk-UA" sz="5400" b="1" cap="small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РІЗНОВИДИ СКЛА ТА ЇХ ЗАСТОСУВАННЯ</a:t>
            </a:r>
          </a:p>
        </p:txBody>
      </p:sp>
      <p:pic>
        <p:nvPicPr>
          <p:cNvPr id="150" name="Shape 15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3661" y="1946275"/>
            <a:ext cx="2592387" cy="1517650"/>
          </a:xfrm>
          <a:prstGeom prst="rect">
            <a:avLst/>
          </a:prstGeom>
        </p:spPr>
      </p:pic>
      <p:pic>
        <p:nvPicPr>
          <p:cNvPr id="151" name="Shape 15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164386" y="4049712"/>
            <a:ext cx="1158875" cy="1746249"/>
          </a:xfrm>
          <a:prstGeom prst="rect">
            <a:avLst/>
          </a:prstGeom>
        </p:spPr>
      </p:pic>
      <p:pic>
        <p:nvPicPr>
          <p:cNvPr id="152" name="Shape 15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700336" y="1938336"/>
            <a:ext cx="2293936" cy="1525586"/>
          </a:xfrm>
          <a:prstGeom prst="rect">
            <a:avLst/>
          </a:prstGeom>
        </p:spPr>
      </p:pic>
      <p:pic>
        <p:nvPicPr>
          <p:cNvPr id="153" name="Shape 15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3661" y="4076700"/>
            <a:ext cx="1719261" cy="1719261"/>
          </a:xfrm>
          <a:prstGeom prst="rect">
            <a:avLst/>
          </a:prstGeom>
        </p:spPr>
      </p:pic>
      <p:pic>
        <p:nvPicPr>
          <p:cNvPr id="154" name="Shape 154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1820861" y="4076700"/>
            <a:ext cx="1704974" cy="1719262"/>
          </a:xfrm>
          <a:prstGeom prst="rect">
            <a:avLst/>
          </a:prstGeom>
        </p:spPr>
      </p:pic>
      <p:pic>
        <p:nvPicPr>
          <p:cNvPr id="155" name="Shape 155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3546475" y="4076700"/>
            <a:ext cx="2290761" cy="1719262"/>
          </a:xfrm>
          <a:prstGeom prst="rect">
            <a:avLst/>
          </a:prstGeom>
        </p:spPr>
      </p:pic>
      <p:pic>
        <p:nvPicPr>
          <p:cNvPr id="156" name="Shape 156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5837237" y="4076700"/>
            <a:ext cx="1311275" cy="1719261"/>
          </a:xfrm>
          <a:prstGeom prst="rect">
            <a:avLst/>
          </a:prstGeom>
        </p:spPr>
      </p:pic>
      <p:pic>
        <p:nvPicPr>
          <p:cNvPr id="157" name="Shape 157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994275" y="1928811"/>
            <a:ext cx="1687511" cy="1497011"/>
          </a:xfrm>
          <a:prstGeom prst="rect">
            <a:avLst/>
          </a:prstGeom>
        </p:spPr>
      </p:pic>
      <p:pic>
        <p:nvPicPr>
          <p:cNvPr id="158" name="Shape 158"/>
          <p:cNvPicPr preferRelativeResize="0"/>
          <p:nvPr/>
        </p:nvPicPr>
        <p:blipFill>
          <a:blip r:embed="rId11"/>
          <a:stretch>
            <a:fillRect/>
          </a:stretch>
        </p:blipFill>
        <p:spPr>
          <a:xfrm>
            <a:off x="6691311" y="1928811"/>
            <a:ext cx="1547811" cy="1477961"/>
          </a:xfrm>
          <a:prstGeom prst="rect">
            <a:avLst/>
          </a:prstGeom>
        </p:spPr>
      </p:pic>
      <p:sp>
        <p:nvSpPr>
          <p:cNvPr id="159" name="Shape 159"/>
          <p:cNvSpPr/>
          <p:nvPr/>
        </p:nvSpPr>
        <p:spPr>
          <a:xfrm>
            <a:off x="699341" y="3429675"/>
            <a:ext cx="11127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Стіни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0632" y="3429675"/>
            <a:ext cx="9753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Стеля</a:t>
            </a:r>
          </a:p>
        </p:txBody>
      </p:sp>
      <p:sp>
        <p:nvSpPr>
          <p:cNvPr id="161" name="Shape 161"/>
          <p:cNvSpPr/>
          <p:nvPr/>
        </p:nvSpPr>
        <p:spPr>
          <a:xfrm>
            <a:off x="4933032" y="3425687"/>
            <a:ext cx="18711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Фотокамера</a:t>
            </a:r>
          </a:p>
        </p:txBody>
      </p:sp>
      <p:sp>
        <p:nvSpPr>
          <p:cNvPr id="162" name="Shape 162"/>
          <p:cNvSpPr/>
          <p:nvPr/>
        </p:nvSpPr>
        <p:spPr>
          <a:xfrm>
            <a:off x="6953500" y="3421123"/>
            <a:ext cx="10530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Посуд</a:t>
            </a:r>
          </a:p>
        </p:txBody>
      </p:sp>
      <p:sp>
        <p:nvSpPr>
          <p:cNvPr id="163" name="Shape 163"/>
          <p:cNvSpPr/>
          <p:nvPr/>
        </p:nvSpPr>
        <p:spPr>
          <a:xfrm>
            <a:off x="426562" y="5797387"/>
            <a:ext cx="1053000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Меблі</a:t>
            </a:r>
          </a:p>
        </p:txBody>
      </p:sp>
      <p:sp>
        <p:nvSpPr>
          <p:cNvPr id="164" name="Shape 164"/>
          <p:cNvSpPr/>
          <p:nvPr/>
        </p:nvSpPr>
        <p:spPr>
          <a:xfrm>
            <a:off x="1894192" y="5798196"/>
            <a:ext cx="15590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Лампочка</a:t>
            </a:r>
          </a:p>
        </p:txBody>
      </p:sp>
      <p:sp>
        <p:nvSpPr>
          <p:cNvPr id="165" name="Shape 165"/>
          <p:cNvSpPr/>
          <p:nvPr/>
        </p:nvSpPr>
        <p:spPr>
          <a:xfrm>
            <a:off x="3913019" y="5782812"/>
            <a:ext cx="15590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Ялинкові прикраси</a:t>
            </a:r>
          </a:p>
        </p:txBody>
      </p:sp>
      <p:sp>
        <p:nvSpPr>
          <p:cNvPr id="166" name="Shape 166"/>
          <p:cNvSpPr/>
          <p:nvPr/>
        </p:nvSpPr>
        <p:spPr>
          <a:xfrm>
            <a:off x="5713605" y="5793560"/>
            <a:ext cx="15590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Кришталь</a:t>
            </a:r>
          </a:p>
        </p:txBody>
      </p:sp>
      <p:sp>
        <p:nvSpPr>
          <p:cNvPr id="167" name="Shape 167"/>
          <p:cNvSpPr/>
          <p:nvPr/>
        </p:nvSpPr>
        <p:spPr>
          <a:xfrm>
            <a:off x="7148178" y="5798196"/>
            <a:ext cx="11748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Вхід у метро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259632" y="-171400"/>
            <a:ext cx="6584999" cy="6264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sz="2000" dirty="0"/>
          </a:p>
          <a:p>
            <a:pPr marL="0" lvl="0" indent="0" rtl="0">
              <a:spcBef>
                <a:spcPts val="0"/>
              </a:spcBef>
              <a:buNone/>
            </a:pPr>
            <a:r>
              <a:rPr lang="uk-UA" sz="2000" b="1" i="1" u="sng" dirty="0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Кришталь</a:t>
            </a:r>
            <a:r>
              <a:rPr lang="uk-UA" sz="2000" b="1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-скло,яке замість силікатів Натрію і Кальцію містить силікати і борати Калію та </a:t>
            </a:r>
            <a:r>
              <a:rPr lang="uk-UA" sz="2000" b="1" dirty="0" err="1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Плюмбуму</a:t>
            </a:r>
            <a:r>
              <a:rPr lang="uk-UA" sz="2000" b="1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(II)</a:t>
            </a:r>
            <a:r>
              <a:rPr lang="uk-UA" sz="2000" b="1" dirty="0" err="1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.Кришталь</a:t>
            </a:r>
            <a:r>
              <a:rPr lang="uk-UA" sz="2000" b="1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 сильно заломлює світло і грає всіма кольорами веселки</a:t>
            </a:r>
            <a:r>
              <a:rPr lang="uk-UA" sz="2000" b="1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rtl="0">
              <a:spcBef>
                <a:spcPts val="0"/>
              </a:spcBef>
              <a:buNone/>
            </a:pPr>
            <a:endParaRPr lang="uk-UA" sz="2000" b="1" dirty="0" smtClean="0">
              <a:solidFill>
                <a:srgbClr val="1B5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lang="uk-UA" sz="2000" b="1" dirty="0" smtClean="0">
              <a:solidFill>
                <a:srgbClr val="1B5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lang="uk-UA" sz="2000" b="1" dirty="0" smtClean="0">
              <a:solidFill>
                <a:srgbClr val="1B5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lang="uk-UA" sz="2000" b="1" dirty="0">
              <a:solidFill>
                <a:srgbClr val="1B587C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2000" dirty="0"/>
          </a:p>
          <a:p>
            <a:endParaRPr sz="2000" dirty="0"/>
          </a:p>
          <a:p>
            <a:pPr marL="0" lvl="0" indent="0" algn="just" rtl="0">
              <a:spcBef>
                <a:spcPts val="0"/>
              </a:spcBef>
              <a:buClr>
                <a:srgbClr val="1B587C"/>
              </a:buClr>
              <a:buSzPct val="25000"/>
              <a:buFont typeface="Calibri"/>
              <a:buNone/>
            </a:pPr>
            <a:r>
              <a:rPr lang="uk-UA" sz="2000" b="1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Існує ще й </a:t>
            </a:r>
            <a:r>
              <a:rPr lang="uk-UA" sz="2000" b="1" i="1" u="sng" dirty="0" smtClean="0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кварцове скло</a:t>
            </a:r>
            <a:r>
              <a:rPr lang="uk-UA" sz="2000" b="1" i="1" dirty="0" smtClean="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000" b="1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– чистий переплавлений силіцій(IV) оксид. Це скло майже не змінює свого об’єму за зміни температури.</a:t>
            </a:r>
          </a:p>
          <a:p>
            <a:endParaRPr dirty="0"/>
          </a:p>
        </p:txBody>
      </p:sp>
      <p:pic>
        <p:nvPicPr>
          <p:cNvPr id="143" name="Shape 14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03848" y="1556792"/>
            <a:ext cx="2808312" cy="1728192"/>
          </a:xfrm>
          <a:prstGeom prst="rect">
            <a:avLst/>
          </a:prstGeom>
        </p:spPr>
      </p:pic>
      <p:pic>
        <p:nvPicPr>
          <p:cNvPr id="6146" name="Picture 2" descr="C:\Users\дом\Downloads\stekl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4725144"/>
            <a:ext cx="2592288" cy="18202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539750" y="404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1C11"/>
              </a:buClr>
              <a:buSzPct val="25000"/>
              <a:buFont typeface="Times New Roman"/>
              <a:buNone/>
            </a:pPr>
            <a:r>
              <a:rPr lang="uk-UA" sz="2400" b="1" i="1" u="none" strike="noStrike" cap="none" baseline="0">
                <a:solidFill>
                  <a:srgbClr val="1E1C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Найпростіші будівельні матеріали — пісок, глина, деревина, природний камінь, гравій.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1260000">
            <a:off x="446086" y="3006725"/>
            <a:ext cx="2479675" cy="1979611"/>
          </a:xfrm>
          <a:prstGeom prst="rect">
            <a:avLst/>
          </a:prstGeom>
        </p:spPr>
      </p:pic>
      <p:pic>
        <p:nvPicPr>
          <p:cNvPr id="54" name="Shape 54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1199999">
            <a:off x="5356225" y="2981324"/>
            <a:ext cx="2640012" cy="1650999"/>
          </a:xfrm>
          <a:prstGeom prst="rect">
            <a:avLst/>
          </a:prstGeom>
        </p:spPr>
      </p:pic>
      <p:pic>
        <p:nvPicPr>
          <p:cNvPr id="55" name="Shape 55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-1079999">
            <a:off x="3009899" y="2414587"/>
            <a:ext cx="2687637" cy="2016124"/>
          </a:xfrm>
          <a:prstGeom prst="rect">
            <a:avLst/>
          </a:prstGeom>
        </p:spPr>
      </p:pic>
      <p:pic>
        <p:nvPicPr>
          <p:cNvPr id="56" name="Shape 56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1740000">
            <a:off x="2011362" y="4179886"/>
            <a:ext cx="2171699" cy="2173287"/>
          </a:xfrm>
          <a:prstGeom prst="rect">
            <a:avLst/>
          </a:prstGeom>
        </p:spPr>
      </p:pic>
      <p:pic>
        <p:nvPicPr>
          <p:cNvPr id="57" name="Shape 57"/>
          <p:cNvPicPr preferRelativeResize="0"/>
          <p:nvPr/>
        </p:nvPicPr>
        <p:blipFill>
          <a:blip r:embed="rId8"/>
          <a:stretch>
            <a:fillRect/>
          </a:stretch>
        </p:blipFill>
        <p:spPr>
          <a:xfrm rot="360000">
            <a:off x="4262436" y="4229099"/>
            <a:ext cx="2809874" cy="2108199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0" y="188640"/>
            <a:ext cx="8316299" cy="156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Calibri"/>
              <a:buNone/>
            </a:pPr>
            <a:r>
              <a:rPr lang="uk-UA" sz="2400" b="1" i="1" u="sng" strike="noStrike" cap="none" baseline="0" dirty="0" smtClean="0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Емаль</a:t>
            </a:r>
            <a:r>
              <a:rPr lang="uk-UA" sz="2400" b="1" i="1" u="none" strike="noStrike" cap="none" baseline="0" dirty="0" smtClean="0">
                <a:solidFill>
                  <a:srgbClr val="783F0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uk-UA" sz="2400" b="1" i="1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– це матеріал, виготовлений із звичайної скломаси шляхом додавання до неї </a:t>
            </a:r>
            <a:r>
              <a:rPr lang="uk-UA" sz="2400" b="1" i="1" u="none" strike="noStrike" cap="none" baseline="0" dirty="0" err="1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станум</a:t>
            </a:r>
            <a:r>
              <a:rPr lang="uk-UA" sz="2400" b="1" i="1" u="none" strike="noStrike" cap="none" baseline="0" dirty="0" smtClean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uk-UA" sz="2400" b="1" i="1" u="none" strike="noStrike" cap="none" baseline="0" dirty="0">
                <a:solidFill>
                  <a:srgbClr val="1B587C"/>
                </a:solidFill>
                <a:latin typeface="Calibri"/>
                <a:ea typeface="Calibri"/>
                <a:cs typeface="Calibri"/>
                <a:sym typeface="Calibri"/>
              </a:rPr>
              <a:t>IV) оксиду. З кольорової емалі виготовляють картини,посуд,прикраси.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39552" y="1772816"/>
            <a:ext cx="2592288" cy="2448272"/>
          </a:xfrm>
          <a:prstGeom prst="rect">
            <a:avLst/>
          </a:prstGeom>
        </p:spPr>
      </p:pic>
      <p:pic>
        <p:nvPicPr>
          <p:cNvPr id="174" name="Shape 17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444208" y="1844824"/>
            <a:ext cx="2088232" cy="2592288"/>
          </a:xfrm>
          <a:prstGeom prst="rect">
            <a:avLst/>
          </a:prstGeom>
        </p:spPr>
      </p:pic>
      <p:pic>
        <p:nvPicPr>
          <p:cNvPr id="175" name="Shape 17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275856" y="2780928"/>
            <a:ext cx="2952328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7"/>
            <a:ext cx="8363272" cy="1143000"/>
          </a:xfrm>
        </p:spPr>
        <p:txBody>
          <a:bodyPr/>
          <a:lstStyle/>
          <a:p>
            <a:r>
              <a:rPr lang="uk-UA" sz="8800" dirty="0" smtClean="0">
                <a:solidFill>
                  <a:srgbClr val="00B050"/>
                </a:solidFill>
              </a:rPr>
              <a:t>Дякую за увагу!</a:t>
            </a:r>
            <a:endParaRPr lang="ru-RU" sz="8800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149080"/>
            <a:ext cx="762099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Презентацію підготували </a:t>
            </a:r>
          </a:p>
          <a:p>
            <a:pPr algn="ctr"/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Слюсаренко Анжела та</a:t>
            </a:r>
          </a:p>
          <a:p>
            <a:pPr algn="ctr"/>
            <a:r>
              <a:rPr lang="uk-UA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Мандра</a:t>
            </a:r>
            <a:r>
              <a:rPr lang="uk-UA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Ірина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68312" y="476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Calibri"/>
              <a:buNone/>
            </a:pPr>
            <a:r>
              <a:rPr lang="uk-UA" sz="2400" b="1" i="1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Пісо́к</a:t>
            </a:r>
            <a:r>
              <a:rPr lang="uk-UA" sz="2400" b="0" i="1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— осадова уламкова гірська порода і штучний матеріал, що складається із зерен гірських порід. Часто зерна піску представені майже винятково кварцем.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339975" y="1557337"/>
            <a:ext cx="3736974" cy="472916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uk-UA" sz="4400" b="0" i="1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Окремі різновиди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7087" y="1268412"/>
            <a:ext cx="2300287" cy="1839911"/>
          </a:xfrm>
          <a:prstGeom prst="rect">
            <a:avLst/>
          </a:prstGeom>
        </p:spPr>
      </p:pic>
      <p:sp>
        <p:nvSpPr>
          <p:cNvPr id="70" name="Shape 70"/>
          <p:cNvSpPr/>
          <p:nvPr/>
        </p:nvSpPr>
        <p:spPr>
          <a:xfrm>
            <a:off x="251519" y="3212975"/>
            <a:ext cx="3744415" cy="58477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400"/>
              </a:buClr>
              <a:buSzPct val="25000"/>
              <a:buFont typeface="Calibri"/>
              <a:buNone/>
            </a:pPr>
            <a:r>
              <a:rPr lang="uk-UA" sz="3200" b="1" i="0" u="none" strike="noStrike" cap="none" baseline="0">
                <a:solidFill>
                  <a:srgbClr val="984400"/>
                </a:solidFill>
                <a:latin typeface="Calibri"/>
                <a:ea typeface="Calibri"/>
                <a:cs typeface="Calibri"/>
                <a:sym typeface="Calibri"/>
              </a:rPr>
              <a:t>Пісок валунний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219700" y="1268412"/>
            <a:ext cx="2438399" cy="1828799"/>
          </a:xfrm>
          <a:prstGeom prst="rect">
            <a:avLst/>
          </a:prstGeom>
        </p:spPr>
      </p:pic>
      <p:sp>
        <p:nvSpPr>
          <p:cNvPr id="72" name="Shape 72"/>
          <p:cNvSpPr/>
          <p:nvPr/>
        </p:nvSpPr>
        <p:spPr>
          <a:xfrm>
            <a:off x="4788023" y="3212975"/>
            <a:ext cx="3888432" cy="58477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400"/>
              </a:buClr>
              <a:buSzPct val="25000"/>
              <a:buFont typeface="Calibri"/>
              <a:buNone/>
            </a:pPr>
            <a:r>
              <a:rPr lang="uk-UA" sz="3200" b="1" i="0" u="none" strike="noStrike" cap="none" baseline="0">
                <a:solidFill>
                  <a:srgbClr val="984400"/>
                </a:solidFill>
                <a:latin typeface="Calibri"/>
                <a:ea typeface="Calibri"/>
                <a:cs typeface="Calibri"/>
                <a:sym typeface="Calibri"/>
              </a:rPr>
              <a:t>Пісок кварцовий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7087" y="4076700"/>
            <a:ext cx="2520949" cy="1890711"/>
          </a:xfrm>
          <a:prstGeom prst="rect">
            <a:avLst/>
          </a:prstGeom>
        </p:spPr>
      </p:pic>
      <p:sp>
        <p:nvSpPr>
          <p:cNvPr id="74" name="Shape 74"/>
          <p:cNvSpPr/>
          <p:nvPr/>
        </p:nvSpPr>
        <p:spPr>
          <a:xfrm>
            <a:off x="63871" y="6165303"/>
            <a:ext cx="4765021" cy="58477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400"/>
              </a:buClr>
              <a:buSzPct val="25000"/>
              <a:buFont typeface="Calibri"/>
              <a:buNone/>
            </a:pPr>
            <a:r>
              <a:rPr lang="uk-UA" sz="3200" b="1" i="0" u="none" strike="noStrike" cap="none" baseline="0">
                <a:solidFill>
                  <a:srgbClr val="984400"/>
                </a:solidFill>
                <a:latin typeface="Calibri"/>
                <a:ea typeface="Calibri"/>
                <a:cs typeface="Calibri"/>
                <a:sym typeface="Calibri"/>
              </a:rPr>
              <a:t>Пісок середньозернистий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5148262" y="4076700"/>
            <a:ext cx="2722562" cy="1846261"/>
          </a:xfrm>
          <a:prstGeom prst="rect">
            <a:avLst/>
          </a:prstGeom>
        </p:spPr>
      </p:pic>
      <p:sp>
        <p:nvSpPr>
          <p:cNvPr id="76" name="Shape 76"/>
          <p:cNvSpPr/>
          <p:nvPr/>
        </p:nvSpPr>
        <p:spPr>
          <a:xfrm>
            <a:off x="4932039" y="6165303"/>
            <a:ext cx="3494866" cy="584774"/>
          </a:xfrm>
          <a:prstGeom prst="rect">
            <a:avLst/>
          </a:prstGeom>
          <a:solidFill>
            <a:schemeClr val="lt1"/>
          </a:solidFill>
          <a:ln w="25400" cap="flat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400"/>
              </a:buClr>
              <a:buSzPct val="25000"/>
              <a:buFont typeface="Calibri"/>
              <a:buNone/>
            </a:pPr>
            <a:r>
              <a:rPr lang="uk-UA" sz="3200" b="1" i="0" u="none" strike="noStrike" cap="none" baseline="0">
                <a:solidFill>
                  <a:srgbClr val="984400"/>
                </a:solidFill>
                <a:latin typeface="Calibri"/>
                <a:ea typeface="Calibri"/>
                <a:cs typeface="Calibri"/>
                <a:sym typeface="Calibri"/>
              </a:rPr>
              <a:t>Пісок стандартний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2" name="Shape 82"/>
          <p:cNvSpPr/>
          <p:nvPr/>
        </p:nvSpPr>
        <p:spPr>
          <a:xfrm rot="-1662434">
            <a:off x="1101181" y="1354487"/>
            <a:ext cx="1858202" cy="1015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3"/>
              </a:buClr>
              <a:buSzPct val="25000"/>
              <a:buFont typeface="Arial"/>
              <a:buNone/>
            </a:pPr>
            <a:r>
              <a:rPr lang="uk-UA" sz="1800" b="1" i="0" u="none" strike="noStrike" cap="small" baseline="0">
                <a:solidFill>
                  <a:srgbClr val="3A1A6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6000" b="1" i="0" u="none" strike="noStrike" cap="small" baseline="0">
                <a:solidFill>
                  <a:srgbClr val="3A1A63"/>
                </a:solidFill>
                <a:latin typeface="Arial"/>
                <a:ea typeface="Arial"/>
                <a:cs typeface="Arial"/>
                <a:sym typeface="Arial"/>
              </a:rPr>
              <a:t>SiO</a:t>
            </a:r>
            <a:r>
              <a:rPr lang="uk-UA" sz="6000" b="1" i="0" u="none" strike="noStrike" cap="small" baseline="-25000">
                <a:solidFill>
                  <a:srgbClr val="3A1A6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83" name="Shape 83"/>
          <p:cNvSpPr/>
          <p:nvPr/>
        </p:nvSpPr>
        <p:spPr>
          <a:xfrm rot="1276979">
            <a:off x="4537048" y="1369864"/>
            <a:ext cx="4318811" cy="1015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3"/>
              </a:buClr>
              <a:buSzPct val="25000"/>
              <a:buFont typeface="Arial"/>
              <a:buNone/>
            </a:pPr>
            <a:r>
              <a:rPr lang="uk-UA" sz="6000" b="1" i="0" u="none" strike="noStrike" cap="small" baseline="0">
                <a:solidFill>
                  <a:srgbClr val="3A1A63"/>
                </a:solidFill>
                <a:latin typeface="Arial"/>
                <a:ea typeface="Arial"/>
                <a:cs typeface="Arial"/>
                <a:sym typeface="Arial"/>
              </a:rPr>
              <a:t>T=1 728 °C </a:t>
            </a:r>
          </a:p>
        </p:txBody>
      </p:sp>
      <p:sp>
        <p:nvSpPr>
          <p:cNvPr id="84" name="Shape 84"/>
          <p:cNvSpPr/>
          <p:nvPr/>
        </p:nvSpPr>
        <p:spPr>
          <a:xfrm rot="313265">
            <a:off x="1293148" y="4569429"/>
            <a:ext cx="6119623" cy="10156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1A63"/>
              </a:buClr>
              <a:buSzPct val="25000"/>
              <a:buFont typeface="Arial"/>
              <a:buNone/>
            </a:pPr>
            <a:r>
              <a:rPr lang="uk-UA" sz="6000" b="1" i="0" u="none" strike="noStrike" cap="small" baseline="0">
                <a:solidFill>
                  <a:srgbClr val="3A1A63"/>
                </a:solidFill>
                <a:latin typeface="Arial"/>
                <a:ea typeface="Arial"/>
                <a:cs typeface="Arial"/>
                <a:sym typeface="Arial"/>
              </a:rPr>
              <a:t>Нерозчинний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2523"/>
              </a:buClr>
              <a:buSzPct val="25000"/>
              <a:buFont typeface="Times New Roman"/>
              <a:buNone/>
            </a:pPr>
            <a:r>
              <a:rPr lang="uk-UA" sz="2000" b="1" i="1" u="none" strike="noStrike" cap="none" baseline="0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Гли́на</a:t>
            </a:r>
            <a:r>
              <a:rPr lang="uk-UA" sz="2000" b="0" i="1" u="none" strike="noStrike" cap="none" baseline="0">
                <a:solidFill>
                  <a:srgbClr val="632523"/>
                </a:solidFill>
                <a:latin typeface="Calibri"/>
                <a:ea typeface="Calibri"/>
                <a:cs typeface="Calibri"/>
                <a:sym typeface="Calibri"/>
              </a:rPr>
              <a:t>— </a:t>
            </a:r>
            <a:r>
              <a:rPr lang="uk-UA" sz="2000" b="0" i="1" u="none" strike="noStrike" cap="none" baseline="0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пластична осадова гірська порода, що складається в основному з глинистих мінералів</a:t>
            </a:r>
            <a:r>
              <a:rPr lang="uk-UA" sz="2000" b="0" i="1" u="none" strike="noStrike" cap="none" baseline="0">
                <a:solidFill>
                  <a:srgbClr val="632523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uk-UA" sz="2000" b="0" i="1" u="none" strike="noStrike" cap="none" baseline="0">
                <a:solidFill>
                  <a:srgbClr val="63252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 глини виділяють за переважанням в ній того чи іншого глинистого мінералу. Глини становлять близько 50 % всіх осадових гірських порід земної кори.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63711" y="2060575"/>
            <a:ext cx="5676900" cy="40576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61"/>
              </a:buClr>
              <a:buSzPct val="25000"/>
              <a:buFont typeface="Calibri"/>
              <a:buNone/>
            </a:pPr>
            <a:r>
              <a:rPr lang="uk-UA" sz="3200" b="0" i="1" u="none" strike="noStrike" cap="none" baseline="0">
                <a:solidFill>
                  <a:srgbClr val="254061"/>
                </a:solidFill>
                <a:latin typeface="Calibri"/>
                <a:ea typeface="Calibri"/>
                <a:cs typeface="Calibri"/>
                <a:sym typeface="Calibri"/>
              </a:rPr>
              <a:t>Глина може бути білою, сірою, червоною, жовтою, блакитною або чорною.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1200000">
            <a:off x="355600" y="1716087"/>
            <a:ext cx="2905124" cy="1938336"/>
          </a:xfrm>
          <a:prstGeom prst="rect">
            <a:avLst/>
          </a:prstGeom>
        </p:spPr>
      </p:pic>
      <p:pic>
        <p:nvPicPr>
          <p:cNvPr id="97" name="Shape 97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899999">
            <a:off x="2846387" y="1789112"/>
            <a:ext cx="3241675" cy="2141536"/>
          </a:xfrm>
          <a:prstGeom prst="rect">
            <a:avLst/>
          </a:prstGeom>
        </p:spPr>
      </p:pic>
      <p:pic>
        <p:nvPicPr>
          <p:cNvPr id="98" name="Shape 98"/>
          <p:cNvPicPr preferRelativeResize="0"/>
          <p:nvPr/>
        </p:nvPicPr>
        <p:blipFill>
          <a:blip r:embed="rId5"/>
          <a:stretch>
            <a:fillRect/>
          </a:stretch>
        </p:blipFill>
        <p:spPr>
          <a:xfrm rot="839999">
            <a:off x="5680074" y="1998661"/>
            <a:ext cx="2663825" cy="2279649"/>
          </a:xfrm>
          <a:prstGeom prst="rect">
            <a:avLst/>
          </a:prstGeom>
        </p:spPr>
      </p:pic>
      <p:pic>
        <p:nvPicPr>
          <p:cNvPr id="99" name="Shape 99"/>
          <p:cNvPicPr preferRelativeResize="0"/>
          <p:nvPr/>
        </p:nvPicPr>
        <p:blipFill>
          <a:blip r:embed="rId6"/>
          <a:stretch>
            <a:fillRect/>
          </a:stretch>
        </p:blipFill>
        <p:spPr>
          <a:xfrm rot="1139999">
            <a:off x="496887" y="3636961"/>
            <a:ext cx="2500312" cy="2320924"/>
          </a:xfrm>
          <a:prstGeom prst="rect">
            <a:avLst/>
          </a:prstGeom>
        </p:spPr>
      </p:pic>
      <p:pic>
        <p:nvPicPr>
          <p:cNvPr id="100" name="Shape 100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555875" y="3789362"/>
            <a:ext cx="3048000" cy="2286000"/>
          </a:xfrm>
          <a:prstGeom prst="rect">
            <a:avLst/>
          </a:prstGeom>
        </p:spPr>
      </p:pic>
      <p:pic>
        <p:nvPicPr>
          <p:cNvPr id="101" name="Shape 101"/>
          <p:cNvPicPr preferRelativeResize="0"/>
          <p:nvPr/>
        </p:nvPicPr>
        <p:blipFill>
          <a:blip r:embed="rId8"/>
          <a:stretch>
            <a:fillRect/>
          </a:stretch>
        </p:blipFill>
        <p:spPr>
          <a:xfrm rot="-899999">
            <a:off x="5570537" y="3635374"/>
            <a:ext cx="2536825" cy="25368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107" name="Shape 107"/>
          <p:cNvSpPr/>
          <p:nvPr/>
        </p:nvSpPr>
        <p:spPr>
          <a:xfrm rot="465358">
            <a:off x="1378788" y="1042488"/>
            <a:ext cx="7399526" cy="1200328"/>
          </a:xfrm>
          <a:prstGeom prst="rect">
            <a:avLst/>
          </a:prstGeom>
          <a:gradFill>
            <a:gsLst>
              <a:gs pos="0">
                <a:srgbClr val="FFC0BE"/>
              </a:gs>
              <a:gs pos="35000">
                <a:srgbClr val="FFD2D2"/>
              </a:gs>
              <a:gs pos="100000">
                <a:srgbClr val="FFEEEE"/>
              </a:gs>
            </a:gsLst>
            <a:lin ang="16200000" scaled="0"/>
          </a:gradFill>
          <a:ln w="9525" cap="flat">
            <a:solidFill>
              <a:srgbClr val="BE4B4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SiO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 (30—70 %), Al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О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 (10—40 %), Н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O (5—10 %),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крім того присутні Fe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 (FeO), TiO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, CaO, MgO,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Calibri"/>
              <a:buNone/>
            </a:pP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 К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O, Na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O, CO</a:t>
            </a:r>
            <a:r>
              <a:rPr lang="uk-UA" sz="2400" b="1" i="0" u="none" strike="noStrike" cap="none" baseline="-2500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uk-UA" sz="2400" b="1" i="0" u="none" strike="noStrike" cap="none" baseline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 та інші.</a:t>
            </a:r>
          </a:p>
        </p:txBody>
      </p:sp>
      <p:sp>
        <p:nvSpPr>
          <p:cNvPr id="108" name="Shape 108"/>
          <p:cNvSpPr txBox="1"/>
          <p:nvPr/>
        </p:nvSpPr>
        <p:spPr>
          <a:xfrm rot="-540000">
            <a:off x="746124" y="3536950"/>
            <a:ext cx="4571999" cy="1200150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w="9525" cap="rnd">
            <a:solidFill>
              <a:srgbClr val="BE4B4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ct val="25000"/>
              <a:buFont typeface="Calibri"/>
              <a:buNone/>
            </a:pPr>
            <a:r>
              <a:rPr lang="uk-UA" sz="1800" b="1" i="0" u="none" strike="noStrike" cap="none" baseline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При зволоженні пластична, при нагріванні (випалі) стає міцною і твердою. Глина може утримувати воду, що сприяє створенню водоносних шарів у ґрунті.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68312" y="476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5968"/>
              </a:buClr>
              <a:buSzPct val="25000"/>
              <a:buFont typeface="Calibri"/>
              <a:buNone/>
            </a:pPr>
            <a:r>
              <a:rPr lang="uk-UA" sz="2800" b="1" i="1" u="none" strike="noStrike" cap="none" baseline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Деревина</a:t>
            </a:r>
            <a:r>
              <a:rPr lang="uk-UA" sz="2800" b="0" i="1" u="none" strike="noStrike" cap="none" baseline="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 — внутрішня частина дерева, що знаходиться під корою і використовується як сировина для будівництва, виготовлення меблів, виробництва паперової пульпи тощо.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843211" y="2205036"/>
            <a:ext cx="3897312" cy="396081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429</Words>
  <Application>Microsoft Office PowerPoint</Application>
  <PresentationFormat>Экран (4:3)</PresentationFormat>
  <Paragraphs>68</Paragraphs>
  <Slides>21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Будівельні матеріали</vt:lpstr>
      <vt:lpstr>Найпростіші будівельні матеріали — пісок, глина, деревина, природний камінь, гравій.</vt:lpstr>
      <vt:lpstr>Пісо́к— осадова уламкова гірська порода і штучний матеріал, що складається із зерен гірських порід. Часто зерна піску представені майже винятково кварцем.</vt:lpstr>
      <vt:lpstr>Окремі різновиди</vt:lpstr>
      <vt:lpstr>Слайд 5</vt:lpstr>
      <vt:lpstr>Гли́на— пластична осадова гірська порода, що складається в основному з глинистих мінералів. Тип глини виділяють за переважанням в ній того чи іншого глинистого мінералу. Глини становлять близько 50 % всіх осадових гірських порід земної кори.</vt:lpstr>
      <vt:lpstr>Глина може бути білою, сірою, червоною, жовтою, блакитною або чорною.</vt:lpstr>
      <vt:lpstr>Слайд 8</vt:lpstr>
      <vt:lpstr>Деревина — внутрішня частина дерева, що знаходиться під корою і використовується як сировина для будівництва, виготовлення меблів, виробництва паперової пульпи тощо.</vt:lpstr>
      <vt:lpstr>Слайд 10</vt:lpstr>
      <vt:lpstr>Нині широкого використання набули будівельні матеріали на основі силікатів: цемент, бетон,цегла, кераміка.</vt:lpstr>
      <vt:lpstr>Слайд 12</vt:lpstr>
      <vt:lpstr>Бетон - суміш щебню (подрібненої гірської породи гранітного походження), піску й цементу. Його також широко використовують у будівництві.</vt:lpstr>
      <vt:lpstr>Слайд 14</vt:lpstr>
      <vt:lpstr>Слайд 15</vt:lpstr>
      <vt:lpstr>Скло — це твердий прозорий матеріал. Найпоширенішим є силікатне скло, основний компонент якого — оксид силіцію (ІV) Si02. </vt:lpstr>
      <vt:lpstr>Властивості скла</vt:lpstr>
      <vt:lpstr>РІЗНОВИДИ СКЛА ТА ЇХ ЗАСТОСУВАННЯ</vt:lpstr>
      <vt:lpstr>Слайд 19</vt:lpstr>
      <vt:lpstr>Слайд 20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</dc:title>
  <dc:creator>дом</dc:creator>
  <cp:lastModifiedBy>дом</cp:lastModifiedBy>
  <cp:revision>7</cp:revision>
  <dcterms:modified xsi:type="dcterms:W3CDTF">2014-01-25T15:18:20Z</dcterms:modified>
</cp:coreProperties>
</file>