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27"/>
  </p:notesMasterIdLst>
  <p:sldIdLst>
    <p:sldId id="285" r:id="rId2"/>
    <p:sldId id="282" r:id="rId3"/>
    <p:sldId id="283" r:id="rId4"/>
    <p:sldId id="284" r:id="rId5"/>
    <p:sldId id="290" r:id="rId6"/>
    <p:sldId id="291" r:id="rId7"/>
    <p:sldId id="292" r:id="rId8"/>
    <p:sldId id="293" r:id="rId9"/>
    <p:sldId id="294" r:id="rId10"/>
    <p:sldId id="286" r:id="rId11"/>
    <p:sldId id="287" r:id="rId12"/>
    <p:sldId id="288" r:id="rId13"/>
    <p:sldId id="289" r:id="rId14"/>
    <p:sldId id="258" r:id="rId15"/>
    <p:sldId id="260" r:id="rId16"/>
    <p:sldId id="276" r:id="rId17"/>
    <p:sldId id="261" r:id="rId18"/>
    <p:sldId id="262" r:id="rId19"/>
    <p:sldId id="277" r:id="rId20"/>
    <p:sldId id="264" r:id="rId21"/>
    <p:sldId id="274" r:id="rId22"/>
    <p:sldId id="275" r:id="rId23"/>
    <p:sldId id="278" r:id="rId24"/>
    <p:sldId id="279" r:id="rId25"/>
    <p:sldId id="295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24B"/>
    <a:srgbClr val="A389BD"/>
    <a:srgbClr val="A5F1F5"/>
    <a:srgbClr val="E9F577"/>
    <a:srgbClr val="C9F7AF"/>
    <a:srgbClr val="CCFFCC"/>
    <a:srgbClr val="87ECF1"/>
    <a:srgbClr val="ACF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6510" autoAdjust="0"/>
  </p:normalViewPr>
  <p:slideViewPr>
    <p:cSldViewPr>
      <p:cViewPr>
        <p:scale>
          <a:sx n="50" d="100"/>
          <a:sy n="50" d="100"/>
        </p:scale>
        <p:origin x="-194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D65639-E9C3-4076-B9E0-C338F83A6D2B}" type="datetimeFigureOut">
              <a:rPr lang="uk-UA"/>
              <a:pPr>
                <a:defRPr/>
              </a:pPr>
              <a:t>04.05.2014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D3F275-2211-4BB5-863B-C6636D80CA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56708-ACAB-42E2-B17F-3F83D11329D8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27DF5-638D-4590-8F4C-9BEB747DCA94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4B14A-F5AA-4B49-8AEC-5FA8FFF7576C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31D4E-9EAE-4E3F-8367-F79EA9894C22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46C4F-3F2D-4A0B-A99C-55AA99A24915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1F986-9136-43E6-B3FC-718A1D4BCFCC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E95C4-BEA2-443E-86D4-442BCCBE850A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52F84-F1B3-4F11-86DC-E99A1CF625AF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24712-8169-4E27-9623-98CEB9AD2D11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56D0C0-D203-488C-8D65-BF98882065D1}" type="slidenum">
              <a:rPr lang="uk-UA" smtClean="0"/>
              <a:pPr>
                <a:defRPr/>
              </a:pPr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6F017-07ED-42E7-8E82-E3627AF5C4DF}" type="slidenum">
              <a:rPr lang="uk-UA" smtClean="0"/>
              <a:pPr>
                <a:defRPr/>
              </a:pPr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40C76-7E87-4CCF-9571-C31F76CAE9C4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30FE4-A062-465F-86C6-99C9F27C173A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4FEA1-39C4-4135-8FAC-4634DFCBD885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B0226-9025-4FB2-8403-AFAD86463243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E6510-8505-44DC-BE64-C8284456C306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60B7C8-4047-4B4D-A114-1D5C4EB5C7FB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02F75-E345-47A8-94FA-561E5A8BF5A5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A9A2A-4210-409A-8739-0DE7A81D3F74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966" cy="3100810"/>
          </a:xfrm>
        </p:spPr>
        <p:txBody>
          <a:bodyPr/>
          <a:lstStyle/>
          <a:p>
            <a:pPr algn="ctr" eaLnBrk="1" hangingPunct="1"/>
            <a:r>
              <a:rPr lang="uk-UA" sz="8000" dirty="0" smtClean="0">
                <a:latin typeface="Arial" charset="0"/>
              </a:rPr>
              <a:t>Хімія </a:t>
            </a:r>
            <a:r>
              <a:rPr lang="uk-UA" sz="8000" dirty="0" smtClean="0">
                <a:latin typeface="Arial" charset="0"/>
              </a:rPr>
              <a:t>у </a:t>
            </a:r>
            <a:r>
              <a:rPr lang="uk-UA" sz="8000" dirty="0" smtClean="0">
                <a:latin typeface="Arial" charset="0"/>
              </a:rPr>
              <a:t>побуті</a:t>
            </a:r>
            <a:endParaRPr lang="ru-RU" sz="8000" dirty="0" smtClean="0">
              <a:latin typeface="Arial" charset="0"/>
            </a:endParaRPr>
          </a:p>
        </p:txBody>
      </p:sp>
      <p:pic>
        <p:nvPicPr>
          <p:cNvPr id="5125" name="Picture 5" descr="C:\Documents and Settings\User\Мои документы\main_1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924944"/>
            <a:ext cx="920314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елек</a:t>
            </a:r>
            <a:endParaRPr lang="ru-RU" smtClean="0">
              <a:latin typeface="Arial" charset="0"/>
            </a:endParaRPr>
          </a:p>
        </p:txBody>
      </p:sp>
      <p:pic>
        <p:nvPicPr>
          <p:cNvPr id="9219" name="Picture 5" descr="C:\Documents and Settings\Admin\Рабочий стол\Новая папка (3)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2" y="4264025"/>
            <a:ext cx="5538788" cy="259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0" name="Picture 4" descr="C:\Documents and Settings\Admin\Рабочий стол\Новая папка (3)\самолё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8" cy="3838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003800" y="1484313"/>
            <a:ext cx="34559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 Хімія створила матеріали із яких будують літаки та автомобілі, електронно-вичислювальні машини і синхрофазотрони, протези суглобів і кровоносних судин.</a:t>
            </a:r>
            <a:endParaRPr lang="ru-RU" sz="2000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539750" y="4365625"/>
            <a:ext cx="2952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Створила можливість міжпланетних польотів, дала ракетам і космічним кораблям паливо і конструкційні матеріали.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8688"/>
          </a:xfrm>
        </p:spPr>
        <p:txBody>
          <a:bodyPr/>
          <a:lstStyle/>
          <a:p>
            <a:pPr algn="ctr" eaLnBrk="1" hangingPunct="1"/>
            <a:r>
              <a:rPr lang="uk-UA" b="1" dirty="0" smtClean="0"/>
              <a:t>Органічний синтез</a:t>
            </a:r>
            <a:endParaRPr lang="ru-RU" b="1" dirty="0" smtClean="0"/>
          </a:p>
        </p:txBody>
      </p:sp>
      <p:sp>
        <p:nvSpPr>
          <p:cNvPr id="1024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ctr">
              <a:lnSpc>
                <a:spcPts val="23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uk-UA" b="1" dirty="0" smtClean="0">
                <a:solidFill>
                  <a:srgbClr val="320E04"/>
                </a:solidFill>
              </a:rPr>
              <a:t>Органічний синтез — розділ  органічної хімії, вивчаючий різні способи</a:t>
            </a:r>
            <a:r>
              <a:rPr lang="en-US" b="1" dirty="0" smtClean="0">
                <a:solidFill>
                  <a:srgbClr val="320E04"/>
                </a:solidFill>
                <a:latin typeface="Gill Sans MT" pitchFamily="34" charset="0"/>
              </a:rPr>
              <a:t> </a:t>
            </a:r>
            <a:r>
              <a:rPr lang="uk-UA" b="1" dirty="0" smtClean="0">
                <a:solidFill>
                  <a:srgbClr val="320E04"/>
                </a:solidFill>
              </a:rPr>
              <a:t>добування органічних сполук, а також сам процес добування речовин.</a:t>
            </a:r>
            <a:endParaRPr lang="uk-UA" b="1" dirty="0" smtClean="0">
              <a:latin typeface="Arial" charset="0"/>
            </a:endParaRPr>
          </a:p>
          <a:p>
            <a:pPr eaLnBrk="1" hangingPunct="1"/>
            <a:r>
              <a:rPr lang="uk-UA" sz="2200" dirty="0" smtClean="0"/>
              <a:t>- </a:t>
            </a:r>
            <a:r>
              <a:rPr lang="uk-UA" sz="2200" dirty="0" smtClean="0">
                <a:latin typeface="Arial" charset="0"/>
              </a:rPr>
              <a:t>вуглеводні</a:t>
            </a:r>
            <a:r>
              <a:rPr lang="uk-UA" dirty="0" smtClean="0"/>
              <a:t>			</a:t>
            </a:r>
          </a:p>
          <a:p>
            <a:pPr eaLnBrk="1" hangingPunct="1"/>
            <a:r>
              <a:rPr lang="uk-UA" dirty="0" smtClean="0"/>
              <a:t>- спирти </a:t>
            </a:r>
          </a:p>
          <a:p>
            <a:pPr eaLnBrk="1" hangingPunct="1"/>
            <a:r>
              <a:rPr lang="uk-UA" dirty="0" smtClean="0"/>
              <a:t>- альдегіди		</a:t>
            </a:r>
            <a:r>
              <a:rPr lang="uk-UA" dirty="0" smtClean="0">
                <a:latin typeface="Arial" charset="0"/>
              </a:rPr>
              <a:t>	</a:t>
            </a:r>
          </a:p>
          <a:p>
            <a:pPr eaLnBrk="1" hangingPunct="1"/>
            <a:r>
              <a:rPr lang="uk-UA" dirty="0" smtClean="0"/>
              <a:t>- кетони		</a:t>
            </a:r>
            <a:r>
              <a:rPr lang="uk-UA" dirty="0" smtClean="0">
                <a:latin typeface="Arial" charset="0"/>
              </a:rPr>
              <a:t>	</a:t>
            </a:r>
          </a:p>
          <a:p>
            <a:pPr eaLnBrk="1" hangingPunct="1"/>
            <a:r>
              <a:rPr lang="uk-UA" dirty="0" smtClean="0"/>
              <a:t>-</a:t>
            </a:r>
            <a:r>
              <a:rPr lang="uk-UA" sz="2200" dirty="0" smtClean="0">
                <a:latin typeface="Arial" charset="0"/>
              </a:rPr>
              <a:t> кислоти</a:t>
            </a:r>
            <a:r>
              <a:rPr lang="uk-UA" sz="2200" dirty="0" smtClean="0"/>
              <a:t> </a:t>
            </a:r>
            <a:endParaRPr lang="uk-UA" sz="2200" dirty="0" smtClean="0">
              <a:latin typeface="Arial" charset="0"/>
            </a:endParaRPr>
          </a:p>
          <a:p>
            <a:pPr eaLnBrk="1" hangingPunct="1"/>
            <a:r>
              <a:rPr lang="uk-UA" dirty="0" smtClean="0"/>
              <a:t>- ефіри</a:t>
            </a:r>
          </a:p>
          <a:p>
            <a:pPr eaLnBrk="1" hangingPunct="1"/>
            <a:r>
              <a:rPr lang="uk-UA" dirty="0" smtClean="0"/>
              <a:t>- аміни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140200" y="2636838"/>
            <a:ext cx="4464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Органічні сполуки, що містять </a:t>
            </a:r>
          </a:p>
          <a:p>
            <a:r>
              <a:rPr lang="uk-UA" sz="2000" b="1"/>
              <a:t>- Хлор, </a:t>
            </a:r>
          </a:p>
          <a:p>
            <a:r>
              <a:rPr lang="uk-UA" sz="2000" b="1"/>
              <a:t>- Бром, </a:t>
            </a:r>
          </a:p>
          <a:p>
            <a:r>
              <a:rPr lang="uk-UA" sz="2000" b="1"/>
              <a:t>- Фосфор, </a:t>
            </a:r>
          </a:p>
          <a:p>
            <a:r>
              <a:rPr lang="uk-UA" sz="2000" b="1"/>
              <a:t>- Силіцій</a:t>
            </a:r>
            <a:endParaRPr lang="ru-RU" sz="2000" b="1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851275" y="4581525"/>
            <a:ext cx="500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Більшість з них іде на виробництво пастмас, хімічних волокон, синтетичних каучуків, лаків і фарб, мийних засобів і отрутохімікатів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smtClean="0"/>
              <a:t>Розвиток синтезу</a:t>
            </a:r>
            <a:endParaRPr lang="ru-RU" smtClean="0"/>
          </a:p>
        </p:txBody>
      </p:sp>
      <p:sp>
        <p:nvSpPr>
          <p:cNvPr id="11267" name="Місце для вмісту 6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95850"/>
          </a:xfrm>
        </p:spPr>
        <p:txBody>
          <a:bodyPr/>
          <a:lstStyle/>
          <a:p>
            <a:pPr eaLnBrk="1" hangingPunct="1"/>
            <a:r>
              <a:rPr lang="uk-UA" dirty="0" smtClean="0"/>
              <a:t>В 1982 році в </a:t>
            </a:r>
            <a:r>
              <a:rPr lang="uk-UA" dirty="0" err="1" smtClean="0"/>
              <a:t>“Радянській</a:t>
            </a:r>
            <a:r>
              <a:rPr lang="uk-UA" dirty="0" smtClean="0"/>
              <a:t> </a:t>
            </a:r>
            <a:r>
              <a:rPr lang="uk-UA" dirty="0" err="1" smtClean="0"/>
              <a:t>енциклопедії”</a:t>
            </a:r>
            <a:r>
              <a:rPr lang="uk-UA" dirty="0" smtClean="0"/>
              <a:t> зазначалося про існування 3 млн. хімічних сполук</a:t>
            </a:r>
            <a:r>
              <a:rPr lang="uk-UA" dirty="0" smtClean="0"/>
              <a:t>.</a:t>
            </a: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r>
              <a:rPr lang="uk-UA" dirty="0" smtClean="0"/>
              <a:t>На сьогодні відомо, що кількість хімічних сполук, більша за 10 </a:t>
            </a:r>
            <a:r>
              <a:rPr lang="uk-UA" dirty="0" err="1" smtClean="0"/>
              <a:t>млн</a:t>
            </a:r>
            <a:r>
              <a:rPr lang="uk-UA" dirty="0" smtClean="0"/>
              <a:t>, 96% яких є органічними</a:t>
            </a:r>
            <a:r>
              <a:rPr lang="uk-UA" dirty="0" smtClean="0">
                <a:latin typeface="Arial" charset="0"/>
              </a:rPr>
              <a:t>.</a:t>
            </a:r>
            <a:endParaRPr lang="ru-RU" dirty="0" smtClean="0">
              <a:latin typeface="Arial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1268" name="Picture 4" descr="C:\Documents and Settings\Admin\Рабочий стол\4i7RwRSS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3975"/>
            <a:ext cx="26431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84776" cy="648072"/>
          </a:xfrm>
        </p:spPr>
        <p:txBody>
          <a:bodyPr/>
          <a:lstStyle/>
          <a:p>
            <a:pPr algn="ctr"/>
            <a:r>
              <a:rPr lang="uk-UA" dirty="0" smtClean="0">
                <a:latin typeface="Arial" charset="0"/>
              </a:rPr>
              <a:t>Роль хімії </a:t>
            </a:r>
            <a:endParaRPr lang="ru-RU" dirty="0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895600"/>
          </a:xfrm>
        </p:spPr>
        <p:txBody>
          <a:bodyPr/>
          <a:lstStyle/>
          <a:p>
            <a:endParaRPr lang="uk-UA" b="1" dirty="0" smtClean="0">
              <a:latin typeface="Arial" charset="0"/>
            </a:endParaRPr>
          </a:p>
          <a:p>
            <a:endParaRPr lang="uk-UA" b="1" dirty="0" smtClean="0">
              <a:latin typeface="Arial" charset="0"/>
            </a:endParaRPr>
          </a:p>
          <a:p>
            <a:r>
              <a:rPr lang="uk-UA" b="1" dirty="0" smtClean="0">
                <a:latin typeface="Arial" charset="0"/>
              </a:rPr>
              <a:t>Серед усіх галузей природничих наук хімія тому є особливою наукою, бо створює і такі хімічні речовини, яких немає у природі і яких людина у минулому не могла собі уявити. </a:t>
            </a:r>
          </a:p>
          <a:p>
            <a:r>
              <a:rPr lang="uk-UA" b="1" dirty="0" smtClean="0">
                <a:latin typeface="Arial" charset="0"/>
              </a:rPr>
              <a:t>Тому хімії можемо прогнозувати велике майбутнє і бути впевнені в тому, що завтрашній світ буде ще більш хімізованим світом. </a:t>
            </a:r>
            <a:endParaRPr lang="ru-RU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714875" cy="318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Місце для вмісту 2"/>
          <p:cNvSpPr>
            <a:spLocks noGrp="1"/>
          </p:cNvSpPr>
          <p:nvPr>
            <p:ph idx="1"/>
          </p:nvPr>
        </p:nvSpPr>
        <p:spPr>
          <a:xfrm>
            <a:off x="642938" y="1071563"/>
            <a:ext cx="7467600" cy="2400300"/>
          </a:xfrm>
        </p:spPr>
        <p:txBody>
          <a:bodyPr/>
          <a:lstStyle/>
          <a:p>
            <a:pPr eaLnBrk="1" hangingPunct="1"/>
            <a:r>
              <a:rPr lang="uk-UA" sz="3200" b="1" smtClean="0"/>
              <a:t>Матеріали – це речовини, що використовуються для виготовлення будь-якого фізичного тіла.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3357563" cy="195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 w="9525">
            <a:solidFill>
              <a:srgbClr val="083763"/>
            </a:solidFill>
            <a:miter lim="800000"/>
            <a:headEnd/>
            <a:tailEnd/>
          </a:ln>
        </p:spPr>
      </p:pic>
      <p:sp>
        <p:nvSpPr>
          <p:cNvPr id="14339" name="Прямокутник 5"/>
          <p:cNvSpPr>
            <a:spLocks noChangeArrowheads="1"/>
          </p:cNvSpPr>
          <p:nvPr/>
        </p:nvSpPr>
        <p:spPr bwMode="auto">
          <a:xfrm>
            <a:off x="4355976" y="2636912"/>
            <a:ext cx="47880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/>
              <a:t>      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Німецький хімік Герман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Штаудінгер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       висунув теорію, згідно якої невеликі молекули можуть об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єднуватися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в ланцюги, що містять десятки тисяч атомів.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Почався синтез штучних речовин, які в природі не зустрічалися.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0"/>
            <a:ext cx="2857500" cy="2508250"/>
          </a:xfrm>
          <a:prstGeom prst="rect">
            <a:avLst/>
          </a:prstGeom>
          <a:noFill/>
          <a:ln w="9525">
            <a:solidFill>
              <a:srgbClr val="08376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489200" cy="200025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72816"/>
            <a:ext cx="1952625" cy="179070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sp>
        <p:nvSpPr>
          <p:cNvPr id="5" name="Стрілка вправо з вирізом 4"/>
          <p:cNvSpPr/>
          <p:nvPr/>
        </p:nvSpPr>
        <p:spPr>
          <a:xfrm rot="6490857">
            <a:off x="2101939" y="1623092"/>
            <a:ext cx="1123950" cy="3127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365" name="Прямокутник 6"/>
          <p:cNvSpPr>
            <a:spLocks noChangeArrowheads="1"/>
          </p:cNvSpPr>
          <p:nvPr/>
        </p:nvSpPr>
        <p:spPr bwMode="auto">
          <a:xfrm>
            <a:off x="1784797" y="2276872"/>
            <a:ext cx="26431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Штучн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і:</a:t>
            </a:r>
          </a:p>
          <a:p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віскоза;</a:t>
            </a: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ацетат;</a:t>
            </a: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целюлоза.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ілка вправо з вирізом 7"/>
          <p:cNvSpPr/>
          <p:nvPr/>
        </p:nvSpPr>
        <p:spPr>
          <a:xfrm rot="4194944">
            <a:off x="4749235" y="1538259"/>
            <a:ext cx="1125537" cy="3127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367" name="Прямокутник 8"/>
          <p:cNvSpPr>
            <a:spLocks noChangeArrowheads="1"/>
          </p:cNvSpPr>
          <p:nvPr/>
        </p:nvSpPr>
        <p:spPr bwMode="auto">
          <a:xfrm>
            <a:off x="4283968" y="2204864"/>
            <a:ext cx="32861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Синтетичні:</a:t>
            </a:r>
          </a:p>
          <a:p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поліамідні;</a:t>
            </a: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поліефірні;</a:t>
            </a:r>
          </a:p>
          <a:p>
            <a:pPr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поліакрилонітриль-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ні.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3000375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04864"/>
            <a:ext cx="1443964" cy="181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ХІМІЧНІ ВОЛОКНА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429125"/>
            <a:ext cx="1357313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5638800"/>
            <a:ext cx="1066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Стрілка вправо з вирізом 21"/>
          <p:cNvSpPr/>
          <p:nvPr/>
        </p:nvSpPr>
        <p:spPr>
          <a:xfrm rot="5400000">
            <a:off x="1178719" y="2964657"/>
            <a:ext cx="642937" cy="285750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0" y="3578225"/>
            <a:ext cx="33575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(-NH-(CH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-N-C-(CH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-C-)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uk-UA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eaLnBrk="0" hangingPunct="0"/>
            <a:r>
              <a:rPr lang="uk-UA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 O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О</a:t>
            </a:r>
            <a:endParaRPr lang="en-US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 rot="5400000">
            <a:off x="1500187" y="4000501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 rot="16200000" flipV="1">
            <a:off x="1786731" y="3999707"/>
            <a:ext cx="141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 rot="5400000">
            <a:off x="1858169" y="3999707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500688"/>
            <a:ext cx="1233487" cy="10001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Стрілка вправо з вирізом 27"/>
          <p:cNvSpPr/>
          <p:nvPr/>
        </p:nvSpPr>
        <p:spPr>
          <a:xfrm rot="5400000">
            <a:off x="3786187" y="3000376"/>
            <a:ext cx="714375" cy="285750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395" name="Rectangle 5"/>
          <p:cNvSpPr>
            <a:spLocks noChangeArrowheads="1"/>
          </p:cNvSpPr>
          <p:nvPr/>
        </p:nvSpPr>
        <p:spPr bwMode="auto">
          <a:xfrm>
            <a:off x="3500438" y="3643313"/>
            <a:ext cx="21431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(-NH-(CH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-C-)</a:t>
            </a:r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uk-UA" sz="2000" baseline="-30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32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О</a:t>
            </a:r>
          </a:p>
          <a:p>
            <a:pPr eaLnBrk="0" hangingPunct="0"/>
            <a:r>
              <a:rPr lang="en-US" sz="20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1" name="Пряма сполучна лінія 30"/>
          <p:cNvCxnSpPr/>
          <p:nvPr/>
        </p:nvCxnSpPr>
        <p:spPr>
          <a:xfrm rot="5400000">
            <a:off x="5001419" y="4071144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rot="5400000" flipH="1" flipV="1">
            <a:off x="5072856" y="4071144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Прямокутник 15"/>
          <p:cNvSpPr>
            <a:spLocks noChangeArrowheads="1"/>
          </p:cNvSpPr>
          <p:nvPr/>
        </p:nvSpPr>
        <p:spPr bwMode="auto">
          <a:xfrm>
            <a:off x="4644008" y="476672"/>
            <a:ext cx="3044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Поліаміди</a:t>
            </a:r>
          </a:p>
        </p:txBody>
      </p:sp>
      <p:sp>
        <p:nvSpPr>
          <p:cNvPr id="16399" name="Rectangle 2"/>
          <p:cNvSpPr>
            <a:spLocks noChangeArrowheads="1"/>
          </p:cNvSpPr>
          <p:nvPr/>
        </p:nvSpPr>
        <p:spPr bwMode="auto">
          <a:xfrm>
            <a:off x="6000750" y="367188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(-C-NH-(CH</a:t>
            </a:r>
            <a:r>
              <a:rPr lang="en-US" sz="24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</a:t>
            </a:r>
            <a:r>
              <a:rPr lang="en-US" sz="24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uk-UA" sz="2400" baseline="-30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uk-UA" sz="32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endParaRPr lang="uk-UA" sz="2400" baseline="-30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1" name="Пряма сполучна лінія 20"/>
          <p:cNvCxnSpPr/>
          <p:nvPr/>
        </p:nvCxnSpPr>
        <p:spPr>
          <a:xfrm rot="5400000">
            <a:off x="6357144" y="4144169"/>
            <a:ext cx="144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 rot="5400000">
            <a:off x="6285707" y="4144169"/>
            <a:ext cx="144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 із двома округленими протилежними кутами 24"/>
          <p:cNvSpPr/>
          <p:nvPr/>
        </p:nvSpPr>
        <p:spPr>
          <a:xfrm>
            <a:off x="6000750" y="1500188"/>
            <a:ext cx="2286000" cy="10715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</a:rPr>
              <a:t>Капрон</a:t>
            </a:r>
          </a:p>
        </p:txBody>
      </p:sp>
      <p:sp>
        <p:nvSpPr>
          <p:cNvPr id="29" name="Прямокутник із двома округленими протилежними кутами 28"/>
          <p:cNvSpPr/>
          <p:nvPr/>
        </p:nvSpPr>
        <p:spPr>
          <a:xfrm>
            <a:off x="3071813" y="1571625"/>
            <a:ext cx="2286000" cy="10001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Нейлон-7</a:t>
            </a:r>
          </a:p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(енант)</a:t>
            </a:r>
            <a:endParaRPr lang="uk-UA" sz="2800" dirty="0"/>
          </a:p>
        </p:txBody>
      </p:sp>
      <p:sp>
        <p:nvSpPr>
          <p:cNvPr id="30" name="Прямокутник із двома округленими протилежними кутами 29"/>
          <p:cNvSpPr/>
          <p:nvPr/>
        </p:nvSpPr>
        <p:spPr>
          <a:xfrm>
            <a:off x="357188" y="1500188"/>
            <a:ext cx="2143125" cy="10715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Нейлон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(анід)</a:t>
            </a:r>
            <a:endParaRPr lang="uk-UA" sz="2800" dirty="0"/>
          </a:p>
        </p:txBody>
      </p:sp>
      <p:sp>
        <p:nvSpPr>
          <p:cNvPr id="32" name="Стрілка вправо з вирізом 31"/>
          <p:cNvSpPr/>
          <p:nvPr/>
        </p:nvSpPr>
        <p:spPr>
          <a:xfrm rot="5400000">
            <a:off x="6786562" y="2928938"/>
            <a:ext cx="714375" cy="285750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406" name="Прямокутник 37"/>
          <p:cNvSpPr>
            <a:spLocks noChangeArrowheads="1"/>
          </p:cNvSpPr>
          <p:nvPr/>
        </p:nvSpPr>
        <p:spPr bwMode="auto">
          <a:xfrm>
            <a:off x="214313" y="4572000"/>
            <a:ext cx="6858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Нейлон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знайшов щонайширше вживання в різних областях, зокрема, в електротехніці Нейлонові нитки використовується у складі різної пряжі для поліпшення її споживчих якостей.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Прямокутник 39"/>
          <p:cNvSpPr>
            <a:spLocks noChangeArrowheads="1"/>
          </p:cNvSpPr>
          <p:nvPr/>
        </p:nvSpPr>
        <p:spPr bwMode="auto">
          <a:xfrm>
            <a:off x="214313" y="5857875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З капрону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виготовляють канати, риболовні сіті ,а також штапельні тканини, панчохи і інші побутові товари.</a:t>
            </a:r>
          </a:p>
        </p:txBody>
      </p:sp>
      <p:cxnSp>
        <p:nvCxnSpPr>
          <p:cNvPr id="24" name="Пряма сполучна лінія 23"/>
          <p:cNvCxnSpPr/>
          <p:nvPr/>
        </p:nvCxnSpPr>
        <p:spPr>
          <a:xfrm rot="16200000" flipV="1">
            <a:off x="2715419" y="3999707"/>
            <a:ext cx="141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rot="5400000">
            <a:off x="2786856" y="3999707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ілка вправо з вирізом 14"/>
          <p:cNvSpPr/>
          <p:nvPr/>
        </p:nvSpPr>
        <p:spPr>
          <a:xfrm>
            <a:off x="2786063" y="1785938"/>
            <a:ext cx="857250" cy="285750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3202" y="2852936"/>
            <a:ext cx="1860798" cy="186079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293" name="Прямокутник 15"/>
          <p:cNvSpPr>
            <a:spLocks noChangeArrowheads="1"/>
          </p:cNvSpPr>
          <p:nvPr/>
        </p:nvSpPr>
        <p:spPr bwMode="auto">
          <a:xfrm>
            <a:off x="642938" y="357188"/>
            <a:ext cx="3054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Поліефіри</a:t>
            </a:r>
          </a:p>
        </p:txBody>
      </p:sp>
      <p:pic>
        <p:nvPicPr>
          <p:cNvPr id="174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1643063"/>
            <a:ext cx="4070350" cy="78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Прямокутник 19"/>
          <p:cNvSpPr>
            <a:spLocks noChangeArrowheads="1"/>
          </p:cNvSpPr>
          <p:nvPr/>
        </p:nvSpPr>
        <p:spPr bwMode="auto">
          <a:xfrm>
            <a:off x="428625" y="2857500"/>
            <a:ext cx="66436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Застосовується лавсан у виробництві: </a:t>
            </a:r>
          </a:p>
          <a:p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волокон і ниток для виготовлення трикотажу і тканин різних типів;</a:t>
            </a:r>
          </a:p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плівок, бутлів, пакувального матеріалу і др.;</a:t>
            </a:r>
          </a:p>
          <a:p>
            <a:pPr>
              <a:buFontTx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транспортних стрічок, канатів, електроізоляційних і фільтрувальних матеріалів;</a:t>
            </a:r>
          </a:p>
          <a:p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Торгівельна назва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– трилен, дакрон, тетерон, елана, тергаль, тесил, поліестер. </a:t>
            </a:r>
          </a:p>
        </p:txBody>
      </p:sp>
      <p:pic>
        <p:nvPicPr>
          <p:cNvPr id="1741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13176"/>
            <a:ext cx="1524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7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73016"/>
            <a:ext cx="1346214" cy="1757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62008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Лавсан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25144"/>
            <a:ext cx="2081212" cy="1836738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74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    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Поліакрилонітрильні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волокна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395536" y="2132856"/>
            <a:ext cx="83581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 Властивості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близьке до шерсті, стійке до світла</a:t>
            </a:r>
          </a:p>
          <a:p>
            <a:pPr eaLnBrk="0" hangingPunct="0"/>
            <a:endParaRPr lang="uk-UA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 Застосування: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виготовлення верхнього одягу та білизняного трикотажу, килимів, тканини.</a:t>
            </a:r>
          </a:p>
          <a:p>
            <a:pPr eaLnBrk="0" hangingPunct="0"/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Основна торгівельна назва: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нітрон, орлон, акрилан, </a:t>
            </a:r>
          </a:p>
          <a:p>
            <a:pPr eaLnBrk="0" hangingPunct="0"/>
            <a:r>
              <a:rPr lang="uk-UA" sz="2000">
                <a:latin typeface="Times New Roman" pitchFamily="18" charset="0"/>
                <a:cs typeface="Times New Roman" pitchFamily="18" charset="0"/>
              </a:rPr>
              <a:t>куртель, драпон.</a:t>
            </a:r>
          </a:p>
          <a:p>
            <a:pPr eaLnBrk="0" hangingPunct="0"/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uk-UA"/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2428875" y="1143000"/>
            <a:ext cx="3571875" cy="107156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[-CH</a:t>
            </a:r>
            <a:r>
              <a:rPr lang="en-US" sz="2800" b="1" baseline="-25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-CH-(CH)-]</a:t>
            </a:r>
            <a:r>
              <a:rPr lang="en-US" sz="2800" b="1" baseline="-25000" dirty="0">
                <a:solidFill>
                  <a:schemeClr val="bg2">
                    <a:lumMod val="10000"/>
                  </a:schemeClr>
                </a:solidFill>
              </a:rPr>
              <a:t>n</a:t>
            </a:r>
            <a:endParaRPr lang="uk-UA" b="1" dirty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717032"/>
            <a:ext cx="1690687" cy="2522538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21088"/>
            <a:ext cx="2595562" cy="2241550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елек</a:t>
            </a:r>
            <a:endParaRPr lang="ru-RU" smtClean="0">
              <a:latin typeface="Arial" charset="0"/>
            </a:endParaRPr>
          </a:p>
        </p:txBody>
      </p:sp>
      <p:pic>
        <p:nvPicPr>
          <p:cNvPr id="6148" name="Picture 9" descr="C:\Documents and Settings\Admin\Рабочий стол\Новая папка (3)\обу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450" y="1219001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C:\Documents and Settings\Admin\Рабочий стол\Новая папка (3)\красите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19239"/>
            <a:ext cx="3571875" cy="2678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0" name="Picture 5" descr="C:\Documents and Settings\Admin\Рабочий стол\Новая папка (3)\одеж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8" y="1633140"/>
            <a:ext cx="31432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203575" y="1341438"/>
            <a:ext cx="3457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</a:rPr>
              <a:t>Одяг і взуття із синтетичних тканин та штучної шкіри. Приваблюють своїми кольоровими барвами, які дає хімія.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кутник 8"/>
          <p:cNvSpPr>
            <a:spLocks noChangeArrowheads="1"/>
          </p:cNvSpPr>
          <p:nvPr/>
        </p:nvSpPr>
        <p:spPr bwMode="auto">
          <a:xfrm>
            <a:off x="357188" y="2500313"/>
            <a:ext cx="214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 Поліетилен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928938" y="257175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40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23850" y="3213100"/>
            <a:ext cx="257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uk-UA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Поліпропілен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5" name="Пряма сполучна лінія 24"/>
          <p:cNvCxnSpPr/>
          <p:nvPr/>
        </p:nvCxnSpPr>
        <p:spPr>
          <a:xfrm rot="5400000">
            <a:off x="3929856" y="3713957"/>
            <a:ext cx="142875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Прямокутник 25"/>
          <p:cNvSpPr>
            <a:spLocks noChangeArrowheads="1"/>
          </p:cNvSpPr>
          <p:nvPr/>
        </p:nvSpPr>
        <p:spPr bwMode="auto">
          <a:xfrm>
            <a:off x="3786188" y="3714750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/>
              <a:t> </a:t>
            </a:r>
            <a:endParaRPr lang="uk-UA"/>
          </a:p>
        </p:txBody>
      </p:sp>
      <p:sp>
        <p:nvSpPr>
          <p:cNvPr id="19463" name="Прямокутник 29"/>
          <p:cNvSpPr>
            <a:spLocks noChangeArrowheads="1"/>
          </p:cNvSpPr>
          <p:nvPr/>
        </p:nvSpPr>
        <p:spPr bwMode="auto">
          <a:xfrm>
            <a:off x="357188" y="4143375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 Полістирол</a:t>
            </a:r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928938" y="4214813"/>
            <a:ext cx="2000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-CH-)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uk-UA" sz="2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uk-UA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3" name="Пряма сполучна лінія 32"/>
          <p:cNvCxnSpPr/>
          <p:nvPr/>
        </p:nvCxnSpPr>
        <p:spPr>
          <a:xfrm rot="5400000">
            <a:off x="3929856" y="4642644"/>
            <a:ext cx="142875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3786188" y="464343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en-US" sz="40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7" name="Прямокутник 37"/>
          <p:cNvSpPr>
            <a:spLocks noChangeArrowheads="1"/>
          </p:cNvSpPr>
          <p:nvPr/>
        </p:nvSpPr>
        <p:spPr bwMode="auto">
          <a:xfrm>
            <a:off x="468313" y="5084763"/>
            <a:ext cx="178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Тифлон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Rectangle 6"/>
          <p:cNvSpPr>
            <a:spLocks noChangeArrowheads="1"/>
          </p:cNvSpPr>
          <p:nvPr/>
        </p:nvSpPr>
        <p:spPr bwMode="auto">
          <a:xfrm>
            <a:off x="2928938" y="521493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-CF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-CF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40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9" name="Rectangle 7"/>
          <p:cNvSpPr>
            <a:spLocks noChangeArrowheads="1"/>
          </p:cNvSpPr>
          <p:nvPr/>
        </p:nvSpPr>
        <p:spPr bwMode="auto">
          <a:xfrm>
            <a:off x="428625" y="5889625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Полівінілхлорид</a:t>
            </a:r>
          </a:p>
        </p:txBody>
      </p:sp>
      <p:sp>
        <p:nvSpPr>
          <p:cNvPr id="19470" name="Rectangle 8"/>
          <p:cNvSpPr>
            <a:spLocks noChangeArrowheads="1"/>
          </p:cNvSpPr>
          <p:nvPr/>
        </p:nvSpPr>
        <p:spPr bwMode="auto">
          <a:xfrm>
            <a:off x="3214688" y="59293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-CH-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40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4" name="Пряма сполучна лінія 43"/>
          <p:cNvCxnSpPr/>
          <p:nvPr/>
        </p:nvCxnSpPr>
        <p:spPr>
          <a:xfrm rot="5400000">
            <a:off x="4215606" y="6428582"/>
            <a:ext cx="142875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Rectangle 9"/>
          <p:cNvSpPr>
            <a:spLocks noChangeArrowheads="1"/>
          </p:cNvSpPr>
          <p:nvPr/>
        </p:nvSpPr>
        <p:spPr bwMode="auto">
          <a:xfrm>
            <a:off x="4071938" y="639603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</a:t>
            </a:r>
            <a:endParaRPr lang="en-US" sz="4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3" name="Прямокутник 30"/>
          <p:cNvSpPr>
            <a:spLocks noChangeArrowheads="1"/>
          </p:cNvSpPr>
          <p:nvPr/>
        </p:nvSpPr>
        <p:spPr bwMode="auto">
          <a:xfrm>
            <a:off x="2928938" y="3214688"/>
            <a:ext cx="193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</a:t>
            </a:r>
            <a:r>
              <a:rPr lang="en-US" sz="24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40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ічка лицем догори 33"/>
          <p:cNvSpPr/>
          <p:nvPr/>
        </p:nvSpPr>
        <p:spPr>
          <a:xfrm>
            <a:off x="1785938" y="642938"/>
            <a:ext cx="5500687" cy="142875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</a:rPr>
              <a:t>Пластмаси</a:t>
            </a:r>
          </a:p>
        </p:txBody>
      </p:sp>
      <p:pic>
        <p:nvPicPr>
          <p:cNvPr id="1947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729038"/>
            <a:ext cx="3000375" cy="2921000"/>
          </a:xfrm>
          <a:prstGeom prst="rect">
            <a:avLst/>
          </a:prstGeom>
          <a:solidFill>
            <a:srgbClr val="072428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76" name="Прямокутник 36"/>
          <p:cNvSpPr>
            <a:spLocks noChangeArrowheads="1"/>
          </p:cNvSpPr>
          <p:nvPr/>
        </p:nvSpPr>
        <p:spPr bwMode="auto">
          <a:xfrm>
            <a:off x="6286500" y="2786063"/>
            <a:ext cx="152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 Бакеліт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chemeClr val="bg2"/>
                </a:solidFill>
              </a:rPr>
              <a:t>Значним успіхом у синтезі нових матеріалів став синтез у 1931 р. за методом С.В. Лебедєва бутадієнового каучуку.</a:t>
            </a:r>
            <a:r>
              <a:rPr lang="uk-UA" b="1" dirty="0" smtClean="0"/>
              <a:t> </a:t>
            </a:r>
            <a:endParaRPr lang="uk-UA" sz="2000" b="1" dirty="0" smtClean="0"/>
          </a:p>
        </p:txBody>
      </p:sp>
      <p:sp>
        <p:nvSpPr>
          <p:cNvPr id="20483" name="Прямокутник 5"/>
          <p:cNvSpPr>
            <a:spLocks noChangeArrowheads="1"/>
          </p:cNvSpPr>
          <p:nvPr/>
        </p:nvSpPr>
        <p:spPr bwMode="auto">
          <a:xfrm>
            <a:off x="0" y="2500313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ізопреновий                                                        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міцний,зносостійкий;</a:t>
            </a: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хлоропреновий                                                   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стійкий до дії світла, тепла,розч.</a:t>
            </a: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бутадієностирольний                                                                    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- має високу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мех. міцність.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бутадієн-нітрильний                                                                   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- стійкий до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86000" y="2571750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 = C 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00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 rot="5400000">
            <a:off x="4000500" y="3000376"/>
            <a:ext cx="1428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Прямокутник 11"/>
          <p:cNvSpPr>
            <a:spLocks noChangeArrowheads="1"/>
          </p:cNvSpPr>
          <p:nvPr/>
        </p:nvSpPr>
        <p:spPr bwMode="auto">
          <a:xfrm>
            <a:off x="3857625" y="3000375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2428875" y="3643313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 = C 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 rot="5400000">
            <a:off x="4143375" y="4071938"/>
            <a:ext cx="144463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Прямокутник 14"/>
          <p:cNvSpPr>
            <a:spLocks noChangeArrowheads="1"/>
          </p:cNvSpPr>
          <p:nvPr/>
        </p:nvSpPr>
        <p:spPr bwMode="auto">
          <a:xfrm>
            <a:off x="3929063" y="4143375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uk-UA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2786063" y="57864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 = CH 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CH - )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Пряма сполучна лінія 16"/>
          <p:cNvCxnSpPr/>
          <p:nvPr/>
        </p:nvCxnSpPr>
        <p:spPr>
          <a:xfrm rot="5400000">
            <a:off x="6500812" y="6215063"/>
            <a:ext cx="14446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Прямокутник 17"/>
          <p:cNvSpPr>
            <a:spLocks noChangeArrowheads="1"/>
          </p:cNvSpPr>
          <p:nvPr/>
        </p:nvSpPr>
        <p:spPr bwMode="auto">
          <a:xfrm>
            <a:off x="6357938" y="6215063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≡ N</a:t>
            </a:r>
            <a:endParaRPr lang="uk-UA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Rectangle 5"/>
          <p:cNvSpPr>
            <a:spLocks noChangeArrowheads="1"/>
          </p:cNvSpPr>
          <p:nvPr/>
        </p:nvSpPr>
        <p:spPr bwMode="auto">
          <a:xfrm>
            <a:off x="3000375" y="4714875"/>
            <a:ext cx="485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 = CH 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CH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CH - )</a:t>
            </a:r>
            <a:r>
              <a:rPr lang="en-US" sz="2000" b="1" baseline="-30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4" name="AutoShape 6"/>
          <p:cNvSpPr>
            <a:spLocks noChangeArrowheads="1"/>
          </p:cNvSpPr>
          <p:nvPr/>
        </p:nvSpPr>
        <p:spPr bwMode="auto">
          <a:xfrm rot="5400000">
            <a:off x="6536531" y="5322094"/>
            <a:ext cx="500063" cy="428625"/>
          </a:xfrm>
          <a:prstGeom prst="hexagon">
            <a:avLst>
              <a:gd name="adj" fmla="val 31511"/>
              <a:gd name="vf" fmla="val 11547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25" name="Пряма сполучна лінія 24"/>
          <p:cNvCxnSpPr/>
          <p:nvPr/>
        </p:nvCxnSpPr>
        <p:spPr>
          <a:xfrm rot="5400000" flipH="1" flipV="1">
            <a:off x="6715919" y="5142707"/>
            <a:ext cx="142875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Горизонтальний сувій 19"/>
          <p:cNvSpPr/>
          <p:nvPr/>
        </p:nvSpPr>
        <p:spPr>
          <a:xfrm>
            <a:off x="2500313" y="1500188"/>
            <a:ext cx="3857625" cy="100012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err="1">
                <a:solidFill>
                  <a:schemeClr val="tx1"/>
                </a:solidFill>
              </a:rPr>
              <a:t>Каучуки</a:t>
            </a:r>
            <a:r>
              <a:rPr lang="uk-UA" sz="32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Полілінія 23"/>
          <p:cNvSpPr/>
          <p:nvPr/>
        </p:nvSpPr>
        <p:spPr>
          <a:xfrm>
            <a:off x="6621463" y="5349875"/>
            <a:ext cx="168275" cy="109538"/>
          </a:xfrm>
          <a:custGeom>
            <a:avLst/>
            <a:gdLst>
              <a:gd name="connsiteX0" fmla="*/ 0 w 167640"/>
              <a:gd name="connsiteY0" fmla="*/ 110490 h 110490"/>
              <a:gd name="connsiteX1" fmla="*/ 167640 w 167640"/>
              <a:gd name="connsiteY1" fmla="*/ 0 h 1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640" h="110490">
                <a:moveTo>
                  <a:pt x="0" y="110490"/>
                </a:moveTo>
                <a:lnTo>
                  <a:pt x="167640" y="0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" name="Полілінія 25"/>
          <p:cNvSpPr/>
          <p:nvPr/>
        </p:nvSpPr>
        <p:spPr>
          <a:xfrm>
            <a:off x="6950075" y="5456238"/>
            <a:ext cx="3175" cy="166687"/>
          </a:xfrm>
          <a:custGeom>
            <a:avLst/>
            <a:gdLst>
              <a:gd name="connsiteX0" fmla="*/ 0 w 3810"/>
              <a:gd name="connsiteY0" fmla="*/ 0 h 167640"/>
              <a:gd name="connsiteX1" fmla="*/ 3810 w 3810"/>
              <a:gd name="connsiteY1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" h="167640">
                <a:moveTo>
                  <a:pt x="0" y="0"/>
                </a:moveTo>
                <a:lnTo>
                  <a:pt x="3810" y="167640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7" name="Полілінія 26"/>
          <p:cNvSpPr/>
          <p:nvPr/>
        </p:nvSpPr>
        <p:spPr>
          <a:xfrm>
            <a:off x="6626225" y="5622925"/>
            <a:ext cx="152400" cy="111125"/>
          </a:xfrm>
          <a:custGeom>
            <a:avLst/>
            <a:gdLst>
              <a:gd name="connsiteX0" fmla="*/ 0 w 152400"/>
              <a:gd name="connsiteY0" fmla="*/ 0 h 110490"/>
              <a:gd name="connsiteX1" fmla="*/ 152400 w 152400"/>
              <a:gd name="connsiteY1" fmla="*/ 110490 h 1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10490">
                <a:moveTo>
                  <a:pt x="0" y="0"/>
                </a:moveTo>
                <a:lnTo>
                  <a:pt x="152400" y="110490"/>
                </a:lnTo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0500" name="Прямокутник 27"/>
          <p:cNvSpPr>
            <a:spLocks noChangeArrowheads="1"/>
          </p:cNvSpPr>
          <p:nvPr/>
        </p:nvSpPr>
        <p:spPr bwMode="auto">
          <a:xfrm>
            <a:off x="7151688" y="6143625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агрес. середовища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вмісту 2"/>
          <p:cNvSpPr>
            <a:spLocks noGrp="1"/>
          </p:cNvSpPr>
          <p:nvPr>
            <p:ph idx="1"/>
          </p:nvPr>
        </p:nvSpPr>
        <p:spPr>
          <a:xfrm>
            <a:off x="4929188" y="3643313"/>
            <a:ext cx="4214812" cy="1973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/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 літаку ТУ–104     –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близько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9 тис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 гумових деталей загальною масою 2,5 т.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6950"/>
            <a:ext cx="4429125" cy="3321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8" name="Прямокутник 3"/>
          <p:cNvSpPr>
            <a:spLocks noChangeArrowheads="1"/>
          </p:cNvSpPr>
          <p:nvPr/>
        </p:nvSpPr>
        <p:spPr bwMode="auto">
          <a:xfrm>
            <a:off x="214313" y="500063"/>
            <a:ext cx="8358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Із синтетичного каучуку одержують 50 тис. різних виробів: авіаційні, велосипедні шини, шланги, прокладки, іграшки.</a:t>
            </a:r>
          </a:p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077200" cy="76200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5400" b="1" smtClean="0">
                <a:latin typeface="Palatino Linotype" pitchFamily="18" charset="0"/>
              </a:rPr>
              <a:t>Побутова хімія </a:t>
            </a:r>
            <a:endParaRPr lang="ru-RU" sz="5400" b="1" smtClean="0">
              <a:latin typeface="Palatino Linotype" pitchFamily="18" charset="0"/>
            </a:endParaRPr>
          </a:p>
        </p:txBody>
      </p:sp>
      <p:pic>
        <p:nvPicPr>
          <p:cNvPr id="22531" name="Picture 2" descr="C:\Documents and Settings\Администратор\Рабочий стол\Новая папка\8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276600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857625"/>
            <a:ext cx="3429000" cy="2257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3528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066800"/>
            <a:ext cx="35052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304800" y="3200400"/>
            <a:ext cx="374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Palatino Linotype" pitchFamily="18" charset="0"/>
              </a:rPr>
              <a:t>косметика та парфуми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22536" name="Прямоугольник 8"/>
          <p:cNvSpPr>
            <a:spLocks noChangeArrowheads="1"/>
          </p:cNvSpPr>
          <p:nvPr/>
        </p:nvSpPr>
        <p:spPr bwMode="auto">
          <a:xfrm>
            <a:off x="4495800" y="6172200"/>
            <a:ext cx="408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Palatino Linotype" pitchFamily="18" charset="0"/>
              </a:rPr>
              <a:t>синтетичні мийні засоби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22537" name="Прямоугольник 9"/>
          <p:cNvSpPr>
            <a:spLocks noChangeArrowheads="1"/>
          </p:cNvSpPr>
          <p:nvPr/>
        </p:nvSpPr>
        <p:spPr bwMode="auto">
          <a:xfrm>
            <a:off x="4787900" y="3141663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Palatino Linotype" pitchFamily="18" charset="0"/>
              </a:rPr>
              <a:t>засоби особистої гігієни</a:t>
            </a:r>
            <a:endParaRPr lang="ru-RU" sz="2400" b="1">
              <a:latin typeface="Palatino Linotype" pitchFamily="18" charset="0"/>
            </a:endParaRPr>
          </a:p>
        </p:txBody>
      </p:sp>
      <p:sp>
        <p:nvSpPr>
          <p:cNvPr id="22538" name="Прямоугольник 10"/>
          <p:cNvSpPr>
            <a:spLocks noChangeArrowheads="1"/>
          </p:cNvSpPr>
          <p:nvPr/>
        </p:nvSpPr>
        <p:spPr bwMode="auto">
          <a:xfrm>
            <a:off x="990600" y="6172200"/>
            <a:ext cx="242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Palatino Linotype" pitchFamily="18" charset="0"/>
              </a:rPr>
              <a:t>фармакологія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6858000"/>
          </a:xfrm>
        </p:spPr>
        <p:txBody>
          <a:bodyPr/>
          <a:lstStyle/>
          <a:p>
            <a:r>
              <a:rPr lang="uk-UA" sz="3200" b="1" i="1" dirty="0" smtClean="0">
                <a:solidFill>
                  <a:schemeClr val="tx1"/>
                </a:solidFill>
                <a:latin typeface="Palatino Linotype" pitchFamily="18" charset="0"/>
              </a:rPr>
              <a:t>GALA</a:t>
            </a:r>
            <a:r>
              <a:rPr lang="uk-UA" sz="3200" b="1" dirty="0" smtClean="0">
                <a:solidFill>
                  <a:schemeClr val="tx1"/>
                </a:solidFill>
                <a:latin typeface="Palatino Linotype" pitchFamily="18" charset="0"/>
              </a:rPr>
              <a:t> миє скло до блиску, не залишаючи розводів</a:t>
            </a:r>
            <a:r>
              <a:rPr lang="uk-UA" sz="3200" b="1" dirty="0" smtClean="0">
                <a:solidFill>
                  <a:schemeClr val="tx1"/>
                </a:solidFill>
                <a:latin typeface="Arial" charset="0"/>
              </a:rPr>
              <a:t>.</a:t>
            </a:r>
            <a:br>
              <a:rPr lang="uk-UA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uk-UA" sz="3200" b="1" dirty="0" smtClean="0">
                <a:solidFill>
                  <a:schemeClr val="tx1"/>
                </a:solidFill>
                <a:latin typeface="Palatino Linotype" pitchFamily="18" charset="0"/>
              </a:rPr>
              <a:t> Щоб долоні залишались ніжними, використовуємо різноманітні зволожуючі креми на основі гліцерину</a:t>
            </a:r>
            <a:r>
              <a:rPr lang="uk-UA" sz="3200" b="1" dirty="0" smtClean="0">
                <a:solidFill>
                  <a:schemeClr val="tx1"/>
                </a:solidFill>
                <a:latin typeface="Arial" charset="0"/>
              </a:rPr>
              <a:t>.</a:t>
            </a:r>
            <a:br>
              <a:rPr lang="uk-UA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uk-UA" sz="3200" b="1" i="1" dirty="0" smtClean="0">
                <a:solidFill>
                  <a:schemeClr val="tx1"/>
                </a:solidFill>
                <a:latin typeface="Palatino Linotype" pitchFamily="18" charset="0"/>
              </a:rPr>
              <a:t>МІСТЕР МУСКУЛ </a:t>
            </a:r>
            <a:r>
              <a:rPr lang="uk-UA" sz="3200" b="1" dirty="0" smtClean="0">
                <a:solidFill>
                  <a:schemeClr val="tx1"/>
                </a:solidFill>
                <a:latin typeface="Palatino Linotype" pitchFamily="18" charset="0"/>
              </a:rPr>
              <a:t>швидко і без зусиль зробить роботу, яку ви терпіти не можете</a:t>
            </a:r>
            <a:r>
              <a:rPr lang="uk-UA" sz="3200" b="1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3200" dirty="0" smtClean="0">
              <a:latin typeface="Arial" charset="0"/>
            </a:endParaRPr>
          </a:p>
        </p:txBody>
      </p:sp>
      <p:pic>
        <p:nvPicPr>
          <p:cNvPr id="23559" name="Picture 7" descr="C:\Documents and Settings\User\Мои документы\full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0"/>
            <a:ext cx="2838450" cy="3581400"/>
          </a:xfrm>
          <a:prstGeom prst="rect">
            <a:avLst/>
          </a:prstGeom>
          <a:noFill/>
        </p:spPr>
      </p:pic>
      <p:pic>
        <p:nvPicPr>
          <p:cNvPr id="23560" name="Picture 8" descr="C:\Documents and Settings\User\Мои документы\13575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076" y="4288557"/>
            <a:ext cx="3425924" cy="2569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4374"/>
            <a:ext cx="6625034" cy="1948681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437112"/>
            <a:ext cx="4907830" cy="2160761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Підготувала Карпенко Анастасія</a:t>
            </a:r>
          </a:p>
          <a:p>
            <a:pPr algn="r">
              <a:buNone/>
            </a:pPr>
            <a:r>
              <a:rPr lang="uk-UA" dirty="0" smtClean="0"/>
              <a:t>Вчитель – Біла В.М.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C:\Documents and Settings\Admin\Рабочий стол\Новая папка (3)\мебе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4077072"/>
            <a:ext cx="3500437" cy="2520950"/>
          </a:xfrm>
          <a:noFill/>
        </p:spPr>
      </p:pic>
      <p:pic>
        <p:nvPicPr>
          <p:cNvPr id="7172" name="Picture 2" descr="C:\Documents and Settings\Admin\Рабочий стол\Новая папка (3)\таблет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672" y="1184151"/>
            <a:ext cx="27797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Documents and Settings\Admin\Рабочий стол\Новая папка (3)\бума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718" y="1268760"/>
            <a:ext cx="31432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C:\Documents and Settings\Admin\Рабочий стол\Новая папка (3)\посу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342900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Admin\Рабочий стол\Новая папка (3)\сред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3382962" cy="2744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Picture 6" descr="C:\Documents and Settings\Admin\Рабочий стол\Новая папка (3)\освежи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341438"/>
            <a:ext cx="3263900" cy="309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7" name="Picture 7" descr="C:\Documents and Settings\Admin\Рабочий стол\Новая папка (3)\парфю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365625"/>
            <a:ext cx="3143250" cy="2130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8" name="Picture 3" descr="C:\Documents and Settings\Admin\Рабочий стол\Новая папка (3)\мыл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54785"/>
            <a:ext cx="4286250" cy="2314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755650" y="908050"/>
            <a:ext cx="756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</a:rPr>
              <a:t>Нескінченна множина речей робиться з  допомогою хімії</a:t>
            </a:r>
            <a:r>
              <a:rPr lang="uk-UA" b="1"/>
              <a:t>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0418" name="Picture 2" descr="C:\Documents and Settings\User\Мои документы\chemistry_ppt_1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42" name="Picture 2" descr="C:\Documents and Settings\User\Мои документы\chemistry_ppt_1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2466" name="Picture 2" descr="C:\Documents and Settings\User\Мои документы\chemistry_ppt_1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3490" name="Picture 2" descr="C:\Documents and Settings\User\Мои документы\chemistry_ppt_1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4514" name="Picture 2" descr="C:\Documents and Settings\User\Мои документы\chemistry_ppt_1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9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30356391</TotalTime>
  <Words>733</Words>
  <Application>Microsoft Office PowerPoint</Application>
  <PresentationFormat>Экран (4:3)</PresentationFormat>
  <Paragraphs>148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Times New Roman</vt:lpstr>
      <vt:lpstr>Gill Sans MT</vt:lpstr>
      <vt:lpstr>Wingdings</vt:lpstr>
      <vt:lpstr>Palatino Linotype</vt:lpstr>
      <vt:lpstr>Тема19</vt:lpstr>
      <vt:lpstr>Хімія у побуті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Органічний синтез</vt:lpstr>
      <vt:lpstr>Розвиток синтезу</vt:lpstr>
      <vt:lpstr>Роль хімії </vt:lpstr>
      <vt:lpstr>Слайд 14</vt:lpstr>
      <vt:lpstr>Слайд 15</vt:lpstr>
      <vt:lpstr>ХІМІЧНІ ВОЛОКНА</vt:lpstr>
      <vt:lpstr>Слайд 17</vt:lpstr>
      <vt:lpstr>Слайд 18</vt:lpstr>
      <vt:lpstr>     Поліакрилонітрильні волокна</vt:lpstr>
      <vt:lpstr>Слайд 20</vt:lpstr>
      <vt:lpstr>Слайд 21</vt:lpstr>
      <vt:lpstr>Слайд 22</vt:lpstr>
      <vt:lpstr>Слайд 23</vt:lpstr>
      <vt:lpstr>GALA миє скло до блиску, не залишаючи розводів.  Щоб долоні залишались ніжними, використовуємо різноманітні зволожуючі креми на основі гліцерину. МІСТЕР МУСКУЛ швидко і без зусиль зробить роботу, яку ви терпіти не можете.</vt:lpstr>
      <vt:lpstr>ДЯКУЮ ЗА УВАГУ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Хімія у створенні   нових матеріалів</dc:title>
  <dc:creator>SamLab.ws</dc:creator>
  <cp:lastModifiedBy>Настя</cp:lastModifiedBy>
  <cp:revision>132</cp:revision>
  <dcterms:created xsi:type="dcterms:W3CDTF">2009-02-03T17:07:58Z</dcterms:created>
  <dcterms:modified xsi:type="dcterms:W3CDTF">2014-05-04T13:24:11Z</dcterms:modified>
</cp:coreProperties>
</file>