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6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6A02D-157B-4D1B-A059-838162680D9B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C8B5-5F12-48BF-899F-81D358E9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0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8B5-5F12-48BF-899F-81D358E940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9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6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5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0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3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3089920"/>
            <a:ext cx="936104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Жири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,вуглеводи,білки,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втаміни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як компоненти їжі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4590256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роль їжі 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організмі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1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Білки</a:t>
            </a:r>
            <a:r>
              <a:rPr lang="ru-RU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необхідні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синтезу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постійно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расходующихся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травних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соків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гормонів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гемоглобіну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крові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імунних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забезпечують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несприйнятливість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інфекційних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захворювань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b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2852936"/>
            <a:ext cx="39604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Оптимальні</a:t>
            </a:r>
            <a:r>
              <a:rPr lang="ru-RU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норми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споживання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білка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враховують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стать,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вік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інтенсивність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праці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2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807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20486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Чоловікам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віці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18-29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років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залежності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тяжкості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виконуваної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роботи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потрібно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добу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90-118 г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білка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жінкам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77 до 87 р. З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віком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потреба в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білку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знижується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в 30-39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років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становить для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чоловіків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87-113 г, для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жінок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74-84 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р.</a:t>
            </a: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18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40"/>
            <a:ext cx="9144000" cy="68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1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Недостача в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їжі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білків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призводить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важких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розладів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здоров'я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Білкова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недостатність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дітей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призводить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повної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зупинки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росту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дитини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з'являються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млявість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набряки,проноси</a:t>
            </a:r>
            <a:r>
              <a:rPr lang="ru-RU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недокрів'я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важкі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розлади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функцій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печінки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підшлункової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залози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знижується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опірність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 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інфекційних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захворювань</a:t>
            </a:r>
            <a:r>
              <a:rPr lang="ru-RU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49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4894" y="476672"/>
            <a:ext cx="2922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0582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Служать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джерелом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енергії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допомагають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засвоювати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деякі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вітаміни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Жири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містять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протисклеротичні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попереджуючі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атеросклероз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компоненти.Вони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важливим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чинником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збереження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білка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джерелом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великої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кількості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біологічно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активних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необхідних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процесів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харчових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090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215697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Роль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жирів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харчуванні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визначається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їх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високою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калорійністю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й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участю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процесах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обміну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Жир входить до складу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клітин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тканин як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пластичний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матеріал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використовується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організмом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як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джерело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енергії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0" y="548680"/>
            <a:ext cx="3527682" cy="2200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2826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7386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жирами в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надходять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вітаміни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А,</a:t>
            </a:r>
            <a:r>
              <a:rPr lang="en-US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D,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Е,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незамінні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жирні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кислоти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лецитин.</a:t>
            </a: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65052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2540000" cy="207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2302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2" y="1112044"/>
            <a:ext cx="8144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7"/>
          <a:stretch/>
        </p:blipFill>
        <p:spPr>
          <a:xfrm>
            <a:off x="1124868" y="558800"/>
            <a:ext cx="6616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491880" y="1484784"/>
            <a:ext cx="93610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6192" y="1484784"/>
            <a:ext cx="101761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14894" y="413373"/>
            <a:ext cx="2922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6722" y="211654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Насичен</a:t>
            </a:r>
            <a:r>
              <a:rPr lang="uk-UA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2592" y="212368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Ненасичені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35836"/>
            <a:ext cx="46174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Маргарин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</a:rPr>
              <a:t>Тваринні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жири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такі</a:t>
            </a:r>
            <a:r>
              <a:rPr lang="ru-RU" sz="2800" dirty="0">
                <a:solidFill>
                  <a:srgbClr val="002060"/>
                </a:solidFill>
              </a:rPr>
              <a:t>, як </a:t>
            </a:r>
            <a:r>
              <a:rPr lang="ru-RU" sz="2800" dirty="0" err="1">
                <a:solidFill>
                  <a:srgbClr val="002060"/>
                </a:solidFill>
              </a:rPr>
              <a:t>вершкове</a:t>
            </a:r>
            <a:r>
              <a:rPr lang="ru-RU" sz="2800" dirty="0">
                <a:solidFill>
                  <a:srgbClr val="002060"/>
                </a:solidFill>
              </a:rPr>
              <a:t> масло, сир, </a:t>
            </a:r>
            <a:r>
              <a:rPr lang="ru-RU" sz="2800" dirty="0" err="1">
                <a:solidFill>
                  <a:srgbClr val="002060"/>
                </a:solidFill>
              </a:rPr>
              <a:t>нутряний</a:t>
            </a:r>
            <a:r>
              <a:rPr lang="ru-RU" sz="2800" dirty="0">
                <a:solidFill>
                  <a:srgbClr val="002060"/>
                </a:solidFill>
              </a:rPr>
              <a:t> жир, </a:t>
            </a:r>
            <a:r>
              <a:rPr lang="ru-RU" sz="2800" dirty="0" err="1">
                <a:solidFill>
                  <a:srgbClr val="002060"/>
                </a:solidFill>
              </a:rPr>
              <a:t>нирковий</a:t>
            </a:r>
            <a:r>
              <a:rPr lang="ru-RU" sz="2800" dirty="0">
                <a:solidFill>
                  <a:srgbClr val="002060"/>
                </a:solidFill>
              </a:rPr>
              <a:t> жир і </a:t>
            </a:r>
            <a:r>
              <a:rPr lang="ru-RU" sz="2800" dirty="0" err="1">
                <a:solidFill>
                  <a:srgbClr val="002060"/>
                </a:solidFill>
              </a:rPr>
              <a:t>білий</a:t>
            </a:r>
            <a:r>
              <a:rPr lang="ru-RU" sz="2800" dirty="0">
                <a:solidFill>
                  <a:srgbClr val="002060"/>
                </a:solidFill>
              </a:rPr>
              <a:t> жир на </a:t>
            </a:r>
            <a:r>
              <a:rPr lang="ru-RU" sz="2800" dirty="0" err="1" smtClean="0">
                <a:solidFill>
                  <a:srgbClr val="002060"/>
                </a:solidFill>
              </a:rPr>
              <a:t>м’ясі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</a:rPr>
              <a:t>Тропічні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рослинні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жири</a:t>
            </a:r>
            <a:r>
              <a:rPr lang="ru-RU" sz="2800" dirty="0">
                <a:solidFill>
                  <a:srgbClr val="002060"/>
                </a:solidFill>
              </a:rPr>
              <a:t> — </a:t>
            </a:r>
            <a:r>
              <a:rPr lang="ru-RU" sz="2800" dirty="0" err="1">
                <a:solidFill>
                  <a:srgbClr val="002060"/>
                </a:solidFill>
              </a:rPr>
              <a:t>пальмова</a:t>
            </a:r>
            <a:r>
              <a:rPr lang="ru-RU" sz="2800" dirty="0">
                <a:solidFill>
                  <a:srgbClr val="002060"/>
                </a:solidFill>
              </a:rPr>
              <a:t> і </a:t>
            </a:r>
            <a:r>
              <a:rPr lang="ru-RU" sz="2800" dirty="0" err="1">
                <a:solidFill>
                  <a:srgbClr val="002060"/>
                </a:solidFill>
              </a:rPr>
              <a:t>кокосова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олія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22552" y="2643972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</a:rPr>
              <a:t>Жирні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кислоти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олеїнова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ліноленова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арахідонова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ін</a:t>
            </a:r>
            <a:r>
              <a:rPr lang="ru-RU" sz="2800" dirty="0">
                <a:solidFill>
                  <a:srgbClr val="002060"/>
                </a:solidFill>
              </a:rPr>
              <a:t>.)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</a:rPr>
              <a:t>Свиняче</a:t>
            </a:r>
            <a:r>
              <a:rPr lang="ru-RU" sz="2800" dirty="0" smtClean="0">
                <a:solidFill>
                  <a:srgbClr val="002060"/>
                </a:solidFill>
              </a:rPr>
              <a:t> сало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</a:rPr>
              <a:t>Маслинова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олія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Вершкове масло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Ж</a:t>
            </a:r>
            <a:r>
              <a:rPr lang="ru-RU" sz="2800" dirty="0" smtClean="0">
                <a:solidFill>
                  <a:srgbClr val="002060"/>
                </a:solidFill>
              </a:rPr>
              <a:t>ир </a:t>
            </a:r>
            <a:r>
              <a:rPr lang="ru-RU" sz="2800" dirty="0" err="1">
                <a:solidFill>
                  <a:srgbClr val="002060"/>
                </a:solidFill>
              </a:rPr>
              <a:t>риб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70100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Їжа</a:t>
            </a: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для 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росту 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 </a:t>
            </a:r>
            <a:r>
              <a:rPr lang="ru-RU" sz="8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енергії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9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408" y="457562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добу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потрібно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80-100 г жиру, в тому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числі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рослинних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жирів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20-25 г.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жирів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продуктах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різний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наприклад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%: у вершковому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маслі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82,5;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олії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99,9;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молоці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3,2;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м'ясі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1,2-4,9; </a:t>
            </a:r>
            <a:r>
              <a:rPr lang="ru-RU" sz="36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рибі</a:t>
            </a:r>
            <a:r>
              <a:rPr lang="ru-RU" sz="36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0,2-3,3.</a:t>
            </a:r>
            <a:endParaRPr lang="ru-RU" sz="3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00" y="4959244"/>
            <a:ext cx="2398386" cy="180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8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597666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Надлишок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жиру в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негативно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впливає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стан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здоров'я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порушуються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функції</a:t>
            </a:r>
            <a:r>
              <a:rPr lang="ru-RU" sz="32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печінки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серця,розвивається</a:t>
            </a:r>
            <a:r>
              <a:rPr lang="ru-RU" sz="32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атеросклероз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56" y="2708920"/>
            <a:ext cx="3161928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48" y="3717032"/>
            <a:ext cx="4211639" cy="265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95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4" y="-22324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5440" y="317382"/>
            <a:ext cx="4473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Вуглеводи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40324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</a:t>
            </a:r>
            <a:r>
              <a:rPr lang="ru-RU" sz="28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</a:t>
            </a:r>
            <a:r>
              <a:rPr lang="ru-RU" sz="28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органічні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до складу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яких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входять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вуглець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водень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кисень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 </a:t>
            </a:r>
            <a:endParaRPr lang="ru-RU" sz="2800" b="1" dirty="0" smtClean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2747020" cy="223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32901"/>
            <a:ext cx="3408040" cy="295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7283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780108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основні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постачальники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енергії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на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їхню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частку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припадає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70 %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добового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раціону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70" y="1988840"/>
            <a:ext cx="3478972" cy="396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775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  <p:sndAc>
          <p:stSnd>
            <p:snd r:embed="rId2" name="chimes.wav"/>
          </p:stSnd>
        </p:sndAc>
      </p:transition>
    </mc:Choice>
    <mc:Fallback>
      <p:transition spd="slow">
        <p:blinds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Вони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входять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складу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клітин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тканин,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містяться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крові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в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печінці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вигляді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глікогену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тваринного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крохмалю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). В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мало (до 1 %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тіла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), тому для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поповнення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енергетичних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затрат вони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повинні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надходити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їжею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постійно</a:t>
            </a:r>
            <a:endParaRPr lang="ru-RU" sz="2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59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Джерелом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постачання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є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рослинні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продукти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в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яких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вони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представлені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вигляді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моно-,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і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полісахаридів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5904656" cy="370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644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2" y="404664"/>
            <a:ext cx="8016784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0" y="1035268"/>
            <a:ext cx="8299268" cy="47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7200800" cy="56630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Моносахариди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прості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солодкі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смак і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розчинні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До них належать глюкоза, фруктоза і 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галактоза.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Глюкоза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виноградний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цукор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багатьох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плодах і ягодах, 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утворюється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при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розщепленні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дисахаридів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крохмалю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endParaRPr lang="ru-RU" sz="2400" b="1" dirty="0" smtClean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Фруктоза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фруктовий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цукор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плодах, ягодах,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овочах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Вона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солодша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ніж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глюкоза і сахароза, не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підвищує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крові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печінці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швидко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перетворюється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глікоген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endParaRPr lang="ru-RU" sz="2400" b="1" dirty="0" smtClean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Галактоза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—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складова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частина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молочного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лактози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), не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дуже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солодка, не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підвищує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крові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64" y="886520"/>
            <a:ext cx="2095500" cy="2266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88" y="3153470"/>
            <a:ext cx="2567284" cy="1719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-2813" r="25329" b="-19763"/>
          <a:stretch/>
        </p:blipFill>
        <p:spPr>
          <a:xfrm>
            <a:off x="7380014" y="4941168"/>
            <a:ext cx="1485900" cy="18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1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Дисахариди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(сахароза, лактоза і мальтоза) —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солодкі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смак,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розчинні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воді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Сахароза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буряковий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цукор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входить до складу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цукрових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буряків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цукрової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тростини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моркви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слив,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абрикосів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99,7 %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сахарози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Мальтоза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солодовий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цукор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наявна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невеликій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кількості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продуктах.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підвищують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штучно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пророщуванням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зерна, в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якому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мальтоза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утворюється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крохмалю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дією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ферментів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Лактоза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молочний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цукор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молоці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(4,7 %) і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молочних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продуктах. Вона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сприятливо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впливає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життєдіяльність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молочнокислих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бактерій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кишечнику,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стримує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розвиток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гнильних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бактерій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7241" y="933321"/>
            <a:ext cx="566759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</a:t>
            </a:r>
            <a:r>
              <a:rPr lang="en-US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XIX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столітті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вчені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виділили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компоненти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як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білки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протеїни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),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й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вуглеводи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росту й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будь-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якої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живої</a:t>
            </a:r>
            <a:r>
              <a:rPr lang="ru-RU" sz="3200" b="1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істоти</a:t>
            </a:r>
            <a:endParaRPr lang="ru-RU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" y="908720"/>
            <a:ext cx="4573386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2374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1101794"/>
            <a:ext cx="3319906" cy="218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14" y="3861048"/>
            <a:ext cx="4552900" cy="2094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9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6480720" cy="99719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Полісахариди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—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складні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вуглеводи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утворені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багатьох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молекул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глюкози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До них належать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глікоген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інулін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клітковина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Вони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несолодкі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тому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називаються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несахароподібними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вуглеводами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—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дуже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важливий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дією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ферментів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кислот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спочатку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розщеплюється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мальтозу, а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потім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на глюкозу.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Він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багатьох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рослинних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продуктах, %;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зерні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пшениці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54, рису — 55, гороху — 47,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картоплі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18. </a:t>
            </a:r>
            <a:r>
              <a:rPr lang="ru-RU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Розрізняють</a:t>
            </a:r>
            <a:r>
              <a:rPr lang="ru-RU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картопляний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пшеничний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рисовий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кукурудзяний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холодній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розчиняється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а з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гарячою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утворює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клейстер (</a:t>
            </a:r>
            <a:r>
              <a:rPr lang="ru-RU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драглі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</a:t>
            </a:r>
            <a:r>
              <a:rPr lang="en-US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35512"/>
            <a:ext cx="68407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4572000" cy="575542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Глікоген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тваринний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основному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печінці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м'язах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розщеплюється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глюкози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Глікоген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відіграє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важливу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роль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дозрівання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м'яса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легко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набухає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0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розчиняється</a:t>
            </a:r>
            <a:r>
              <a:rPr lang="ru-RU" sz="2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en-US" sz="2000" b="1" dirty="0" smtClean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lphaLcParenR"/>
            </a:pPr>
            <a:r>
              <a:rPr lang="ru-RU" sz="24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Інулін</a:t>
            </a:r>
            <a:r>
              <a:rPr lang="ru-RU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наявний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часнику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(15-20%),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бульбах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топінамбура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(13-20%),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корені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цикорію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(17%),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замінюючи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них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крохмаль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Він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солодкий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смак, легко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засвоюється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добре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розчиняється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теплій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й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утворює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густу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в'язку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масу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При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гідролізі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перетворюється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фруктозу.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Використовується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інулін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харчуванні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хворих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цукровий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діабет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0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11" y="836712"/>
            <a:ext cx="4582327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3" y="3294822"/>
            <a:ext cx="3083421" cy="32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96256"/>
            <a:ext cx="6408712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харчових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раціонах</a:t>
            </a:r>
            <a:r>
              <a:rPr lang="en-US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стали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основним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джерелом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енергії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поступово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починає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збільшуватися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період</a:t>
            </a:r>
            <a:r>
              <a:rPr lang="en-US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неолітичної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ru-RU" sz="24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революції.За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період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Великих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географічних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відкриттів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XV–XVI 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ст.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європейці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дізнались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прянощі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картоплю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соняшник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кукурудзу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помідори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суниці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шоколад</a:t>
            </a:r>
            <a:r>
              <a:rPr lang="ru-RU" sz="24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кількість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простих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легкозасвоюваних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вуглеводів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формі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цукру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європейці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почали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споживати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лише</a:t>
            </a:r>
            <a:r>
              <a:rPr lang="ru-RU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en-US" sz="2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XX </a:t>
            </a:r>
            <a:r>
              <a:rPr lang="ru-RU" sz="24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</a:t>
            </a:r>
            <a:endParaRPr lang="ru-RU" sz="24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69160"/>
            <a:ext cx="3846066" cy="1649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8" y="483249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5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2907" y="476672"/>
            <a:ext cx="38093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Вітаміни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464" y="1916832"/>
            <a:ext cx="6806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Ц</a:t>
            </a:r>
            <a:r>
              <a:rPr lang="ru-RU" sz="2800" dirty="0" err="1" smtClean="0">
                <a:solidFill>
                  <a:srgbClr val="FF0000"/>
                </a:solidFill>
              </a:rPr>
              <a:t>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органічні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сполуки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різної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хімічної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структури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регулюють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процеси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обміну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речовин</a:t>
            </a:r>
            <a:r>
              <a:rPr lang="ru-RU" sz="2800" dirty="0">
                <a:solidFill>
                  <a:srgbClr val="FF0000"/>
                </a:solidFill>
              </a:rPr>
              <a:t> у </a:t>
            </a:r>
            <a:r>
              <a:rPr lang="ru-RU" sz="2800" dirty="0" err="1">
                <a:solidFill>
                  <a:srgbClr val="FF0000"/>
                </a:solidFill>
              </a:rPr>
              <a:t>живих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організмах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беруть</a:t>
            </a:r>
            <a:r>
              <a:rPr lang="ru-RU" sz="2800" dirty="0">
                <a:solidFill>
                  <a:srgbClr val="FF0000"/>
                </a:solidFill>
              </a:rPr>
              <a:t> участь в </a:t>
            </a:r>
            <a:r>
              <a:rPr lang="ru-RU" sz="2800" dirty="0" err="1">
                <a:solidFill>
                  <a:srgbClr val="FF0000"/>
                </a:solidFill>
              </a:rPr>
              <a:t>утворенні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ферментів</a:t>
            </a:r>
            <a:r>
              <a:rPr lang="ru-RU" sz="2800" dirty="0">
                <a:solidFill>
                  <a:srgbClr val="FF0000"/>
                </a:solidFill>
              </a:rPr>
              <a:t> і тканин, </a:t>
            </a:r>
            <a:r>
              <a:rPr lang="ru-RU" sz="2800" dirty="0" err="1">
                <a:solidFill>
                  <a:srgbClr val="FF0000"/>
                </a:solidFill>
              </a:rPr>
              <a:t>підтримують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захисні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властивості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організму</a:t>
            </a:r>
            <a:r>
              <a:rPr lang="ru-RU" sz="2800" dirty="0">
                <a:solidFill>
                  <a:srgbClr val="FF0000"/>
                </a:solidFill>
              </a:rPr>
              <a:t>. Вони не </a:t>
            </a:r>
            <a:r>
              <a:rPr lang="ru-RU" sz="2800" dirty="0" err="1">
                <a:solidFill>
                  <a:srgbClr val="FF0000"/>
                </a:solidFill>
              </a:rPr>
              <a:t>синтезуються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організмом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людини</a:t>
            </a:r>
            <a:r>
              <a:rPr lang="ru-RU" sz="2800" dirty="0">
                <a:solidFill>
                  <a:srgbClr val="FF0000"/>
                </a:solidFill>
              </a:rPr>
              <a:t>, а </a:t>
            </a:r>
            <a:r>
              <a:rPr lang="ru-RU" sz="2800" dirty="0" err="1">
                <a:solidFill>
                  <a:srgbClr val="FF0000"/>
                </a:solidFill>
              </a:rPr>
              <a:t>надходять</a:t>
            </a:r>
            <a:r>
              <a:rPr lang="ru-RU" sz="2800" dirty="0">
                <a:solidFill>
                  <a:srgbClr val="FF0000"/>
                </a:solidFill>
              </a:rPr>
              <a:t> з продуктами </a:t>
            </a:r>
            <a:r>
              <a:rPr lang="ru-RU" sz="2800" dirty="0" err="1">
                <a:solidFill>
                  <a:srgbClr val="FF0000"/>
                </a:solidFill>
              </a:rPr>
              <a:t>харчування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0"/>
            <a:ext cx="913561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04773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Відсутність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вітамінів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їжі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спричинює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захворювання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авітаміноз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Недостатнє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споживання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вітамінів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викликає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гіповітаміноз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а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надлишкове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споживання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жиророзчинних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вітамінів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гіпервітаміноз</a:t>
            </a:r>
            <a:r>
              <a:rPr lang="ru-RU" sz="2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8650"/>
            <a:ext cx="2664296" cy="21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67288" y="2708920"/>
            <a:ext cx="250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вітаміноз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66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030760" cy="227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7598"/>
            <a:ext cx="3449960" cy="229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22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3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Вітаміни</a:t>
            </a:r>
            <a:r>
              <a:rPr lang="ru-RU" sz="3200" dirty="0">
                <a:solidFill>
                  <a:srgbClr val="FF0000"/>
                </a:solidFill>
              </a:rPr>
              <a:t> не </a:t>
            </a:r>
            <a:r>
              <a:rPr lang="ru-RU" sz="3200" dirty="0" err="1">
                <a:solidFill>
                  <a:srgbClr val="FF0000"/>
                </a:solidFill>
              </a:rPr>
              <a:t>синтезуються</a:t>
            </a:r>
            <a:r>
              <a:rPr lang="ru-RU" sz="3200" dirty="0">
                <a:solidFill>
                  <a:srgbClr val="FF0000"/>
                </a:solidFill>
              </a:rPr>
              <a:t> в </a:t>
            </a:r>
            <a:r>
              <a:rPr lang="ru-RU" sz="3200" dirty="0" err="1">
                <a:solidFill>
                  <a:srgbClr val="FF0000"/>
                </a:solidFill>
              </a:rPr>
              <a:t>організмі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людини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або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накопичуються</a:t>
            </a:r>
            <a:r>
              <a:rPr lang="ru-RU" sz="3200" dirty="0">
                <a:solidFill>
                  <a:srgbClr val="FF0000"/>
                </a:solidFill>
              </a:rPr>
              <a:t> в </a:t>
            </a:r>
            <a:r>
              <a:rPr lang="ru-RU" sz="3200" dirty="0" err="1">
                <a:solidFill>
                  <a:srgbClr val="FF0000"/>
                </a:solidFill>
              </a:rPr>
              <a:t>недостатній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кількості</a:t>
            </a:r>
            <a:r>
              <a:rPr lang="ru-RU" sz="3200" dirty="0">
                <a:solidFill>
                  <a:srgbClr val="FF0000"/>
                </a:solidFill>
              </a:rPr>
              <a:t>. </a:t>
            </a:r>
            <a:r>
              <a:rPr lang="ru-RU" sz="3200" dirty="0" err="1" smtClean="0">
                <a:solidFill>
                  <a:srgbClr val="FF0000"/>
                </a:solidFill>
              </a:rPr>
              <a:t>Мікрофлорою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dirty="0" err="1" smtClean="0">
                <a:solidFill>
                  <a:srgbClr val="FF0000"/>
                </a:solidFill>
              </a:rPr>
              <a:t>тонкої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Кишки </a:t>
            </a:r>
            <a:r>
              <a:rPr lang="ru-RU" sz="3200" dirty="0" err="1" smtClean="0">
                <a:solidFill>
                  <a:srgbClr val="FF0000"/>
                </a:solidFill>
              </a:rPr>
              <a:t>здійснюється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ендогенний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dirty="0" smtClean="0">
                <a:solidFill>
                  <a:srgbClr val="FF0000"/>
                </a:solidFill>
              </a:rPr>
              <a:t>синтез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деяких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із</a:t>
            </a:r>
            <a:r>
              <a:rPr lang="ru-RU" sz="3200" dirty="0">
                <a:solidFill>
                  <a:srgbClr val="FF0000"/>
                </a:solidFill>
              </a:rPr>
              <a:t> них, </a:t>
            </a:r>
            <a:r>
              <a:rPr lang="ru-RU" sz="3200" dirty="0" err="1">
                <a:solidFill>
                  <a:srgbClr val="FF0000"/>
                </a:solidFill>
              </a:rPr>
              <a:t>що</a:t>
            </a:r>
            <a:r>
              <a:rPr lang="ru-RU" sz="3200" dirty="0">
                <a:solidFill>
                  <a:srgbClr val="FF0000"/>
                </a:solidFill>
              </a:rPr>
              <a:t> не </a:t>
            </a:r>
            <a:r>
              <a:rPr lang="ru-RU" sz="3200" dirty="0" err="1">
                <a:solidFill>
                  <a:srgbClr val="FF0000"/>
                </a:solidFill>
              </a:rPr>
              <a:t>може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задовольнити</a:t>
            </a:r>
            <a:r>
              <a:rPr lang="ru-RU" sz="3200" dirty="0">
                <a:solidFill>
                  <a:srgbClr val="FF0000"/>
                </a:solidFill>
              </a:rPr>
              <a:t> потребу </a:t>
            </a:r>
            <a:r>
              <a:rPr lang="ru-RU" sz="3200" dirty="0" err="1">
                <a:solidFill>
                  <a:srgbClr val="FF0000"/>
                </a:solidFill>
              </a:rPr>
              <a:t>організму</a:t>
            </a:r>
            <a:r>
              <a:rPr lang="ru-RU" sz="3200" dirty="0">
                <a:solidFill>
                  <a:srgbClr val="FF0000"/>
                </a:solidFill>
              </a:rPr>
              <a:t> у </a:t>
            </a:r>
            <a:r>
              <a:rPr lang="ru-RU" sz="3200" dirty="0" err="1">
                <a:solidFill>
                  <a:srgbClr val="FF0000"/>
                </a:solidFill>
              </a:rPr>
              <a:t>вітамінах</a:t>
            </a:r>
            <a:r>
              <a:rPr lang="ru-RU" sz="3200" dirty="0">
                <a:solidFill>
                  <a:srgbClr val="FF0000"/>
                </a:solidFill>
              </a:rPr>
              <a:t> і тому </a:t>
            </a:r>
            <a:r>
              <a:rPr lang="ru-RU" sz="3200" dirty="0" err="1">
                <a:solidFill>
                  <a:srgbClr val="FF0000"/>
                </a:solidFill>
              </a:rPr>
              <a:t>потрібне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постійне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надходження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їх</a:t>
            </a:r>
            <a:r>
              <a:rPr lang="ru-RU" sz="3200" dirty="0">
                <a:solidFill>
                  <a:srgbClr val="FF0000"/>
                </a:solidFill>
              </a:rPr>
              <a:t> з продуктами </a:t>
            </a:r>
            <a:r>
              <a:rPr lang="ru-RU" sz="3200" dirty="0" err="1">
                <a:solidFill>
                  <a:srgbClr val="FF0000"/>
                </a:solidFill>
              </a:rPr>
              <a:t>харчування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4968552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276" y="687100"/>
            <a:ext cx="521572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Протягом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усього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саме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споживана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їжа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значній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мірі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визначає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ріст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фізичний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стан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нашого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й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кількість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вироблюваної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їм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енергії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необхідної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забезпечення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всіх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процесів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endParaRPr lang="ru-RU" sz="32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2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0960"/>
            <a:ext cx="8208911" cy="6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132" y="692696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Ми </a:t>
            </a:r>
            <a:r>
              <a:rPr lang="ru-RU" sz="2800" dirty="0" err="1">
                <a:solidFill>
                  <a:srgbClr val="FF0000"/>
                </a:solidFill>
              </a:rPr>
              <a:t>їмо</a:t>
            </a:r>
            <a:r>
              <a:rPr lang="ru-RU" sz="2800" dirty="0">
                <a:solidFill>
                  <a:srgbClr val="FF0000"/>
                </a:solidFill>
              </a:rPr>
              <a:t> для того, </a:t>
            </a:r>
            <a:r>
              <a:rPr lang="ru-RU" sz="2800" dirty="0" err="1">
                <a:solidFill>
                  <a:srgbClr val="FF0000"/>
                </a:solidFill>
              </a:rPr>
              <a:t>щоб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жити</a:t>
            </a:r>
            <a:r>
              <a:rPr lang="ru-RU" sz="2800" dirty="0">
                <a:solidFill>
                  <a:srgbClr val="FF0000"/>
                </a:solidFill>
              </a:rPr>
              <a:t>. А </a:t>
            </a:r>
            <a:r>
              <a:rPr lang="ru-RU" sz="2800" dirty="0" err="1">
                <a:solidFill>
                  <a:srgbClr val="FF0000"/>
                </a:solidFill>
              </a:rPr>
              <a:t>жити</a:t>
            </a:r>
            <a:r>
              <a:rPr lang="ru-RU" sz="2800" dirty="0">
                <a:solidFill>
                  <a:srgbClr val="FF0000"/>
                </a:solidFill>
              </a:rPr>
              <a:t> - </a:t>
            </a:r>
            <a:r>
              <a:rPr lang="ru-RU" sz="2800" dirty="0" err="1">
                <a:solidFill>
                  <a:srgbClr val="FF0000"/>
                </a:solidFill>
              </a:rPr>
              <a:t>це</a:t>
            </a:r>
            <a:r>
              <a:rPr lang="ru-RU" sz="2800" dirty="0">
                <a:solidFill>
                  <a:srgbClr val="FF0000"/>
                </a:solidFill>
              </a:rPr>
              <a:t> значить </a:t>
            </a:r>
            <a:r>
              <a:rPr lang="ru-RU" sz="2800" dirty="0" err="1">
                <a:solidFill>
                  <a:srgbClr val="FF0000"/>
                </a:solidFill>
              </a:rPr>
              <a:t>одержувати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енергію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Людині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щоб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жити</a:t>
            </a:r>
            <a:r>
              <a:rPr lang="ru-RU" sz="2800" dirty="0">
                <a:solidFill>
                  <a:srgbClr val="FF0000"/>
                </a:solidFill>
              </a:rPr>
              <a:t>, треба </a:t>
            </a:r>
            <a:r>
              <a:rPr lang="ru-RU" sz="2800" dirty="0" err="1">
                <a:solidFill>
                  <a:srgbClr val="FF0000"/>
                </a:solidFill>
              </a:rPr>
              <a:t>одержувати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енергію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чотирьох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елементарних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складових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які</a:t>
            </a:r>
            <a:r>
              <a:rPr lang="ru-RU" sz="2800" dirty="0">
                <a:solidFill>
                  <a:srgbClr val="FF0000"/>
                </a:solidFill>
              </a:rPr>
              <a:t> й </a:t>
            </a:r>
            <a:r>
              <a:rPr lang="ru-RU" sz="2800" dirty="0" err="1">
                <a:solidFill>
                  <a:srgbClr val="FF0000"/>
                </a:solidFill>
              </a:rPr>
              <a:t>підтримують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існування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землі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кожної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живої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істоти</a:t>
            </a:r>
            <a:r>
              <a:rPr lang="ru-RU" sz="2800" dirty="0">
                <a:solidFill>
                  <a:srgbClr val="FF0000"/>
                </a:solidFill>
              </a:rPr>
              <a:t>, у тому </a:t>
            </a:r>
            <a:r>
              <a:rPr lang="ru-RU" sz="2800" dirty="0" err="1">
                <a:solidFill>
                  <a:srgbClr val="FF0000"/>
                </a:solidFill>
              </a:rPr>
              <a:t>числі</a:t>
            </a:r>
            <a:r>
              <a:rPr lang="ru-RU" sz="2800" dirty="0">
                <a:solidFill>
                  <a:srgbClr val="FF0000"/>
                </a:solidFill>
              </a:rPr>
              <a:t> й </a:t>
            </a:r>
            <a:r>
              <a:rPr lang="ru-RU" sz="2800" dirty="0" err="1">
                <a:solidFill>
                  <a:srgbClr val="FF0000"/>
                </a:solidFill>
              </a:rPr>
              <a:t>людини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Це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складові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древні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філософи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вважали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джерелом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усього</a:t>
            </a:r>
            <a:r>
              <a:rPr lang="ru-RU" sz="2800" dirty="0">
                <a:solidFill>
                  <a:srgbClr val="FF0000"/>
                </a:solidFill>
              </a:rPr>
              <a:t> у </a:t>
            </a:r>
            <a:r>
              <a:rPr lang="ru-RU" sz="2800" dirty="0" err="1">
                <a:solidFill>
                  <a:srgbClr val="FF0000"/>
                </a:solidFill>
              </a:rPr>
              <a:t>Всесвіті</a:t>
            </a:r>
            <a:r>
              <a:rPr lang="ru-RU" sz="2800" dirty="0">
                <a:solidFill>
                  <a:srgbClr val="FF0000"/>
                </a:solidFill>
              </a:rPr>
              <a:t>: </a:t>
            </a:r>
            <a:r>
              <a:rPr lang="ru-RU" sz="2800" dirty="0" err="1">
                <a:solidFill>
                  <a:srgbClr val="FF0000"/>
                </a:solidFill>
              </a:rPr>
              <a:t>чотири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елементи</a:t>
            </a:r>
            <a:r>
              <a:rPr lang="ru-RU" sz="2800" dirty="0">
                <a:solidFill>
                  <a:srgbClr val="FF0000"/>
                </a:solidFill>
              </a:rPr>
              <a:t> - Земля, Вода, </a:t>
            </a:r>
            <a:r>
              <a:rPr lang="ru-RU" sz="2800" dirty="0" err="1">
                <a:solidFill>
                  <a:srgbClr val="FF0000"/>
                </a:solidFill>
              </a:rPr>
              <a:t>Вогонь</a:t>
            </a:r>
            <a:r>
              <a:rPr lang="ru-RU" sz="2800" dirty="0">
                <a:solidFill>
                  <a:srgbClr val="FF0000"/>
                </a:solidFill>
              </a:rPr>
              <a:t> і </a:t>
            </a:r>
            <a:r>
              <a:rPr lang="ru-RU" sz="2800" dirty="0" err="1">
                <a:solidFill>
                  <a:srgbClr val="FF0000"/>
                </a:solidFill>
              </a:rPr>
              <a:t>Повітря</a:t>
            </a:r>
            <a:r>
              <a:rPr lang="ru-RU" sz="2800" dirty="0">
                <a:solidFill>
                  <a:srgbClr val="FF0000"/>
                </a:solidFill>
              </a:rPr>
              <a:t>. Тому </a:t>
            </a:r>
            <a:r>
              <a:rPr lang="ru-RU" sz="2800" dirty="0" err="1">
                <a:solidFill>
                  <a:srgbClr val="FF0000"/>
                </a:solidFill>
              </a:rPr>
              <a:t>нашому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організму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необхідні</a:t>
            </a:r>
            <a:r>
              <a:rPr lang="ru-RU" sz="2800" dirty="0">
                <a:solidFill>
                  <a:srgbClr val="FF0000"/>
                </a:solidFill>
              </a:rPr>
              <a:t> й </a:t>
            </a:r>
            <a:r>
              <a:rPr lang="ru-RU" sz="2800" dirty="0" err="1">
                <a:solidFill>
                  <a:srgbClr val="FF0000"/>
                </a:solidFill>
              </a:rPr>
              <a:t>корисні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тільки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продукти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несуть</a:t>
            </a:r>
            <a:r>
              <a:rPr lang="ru-RU" sz="2800" dirty="0">
                <a:solidFill>
                  <a:srgbClr val="FF0000"/>
                </a:solidFill>
              </a:rPr>
              <a:t> у </a:t>
            </a:r>
            <a:r>
              <a:rPr lang="ru-RU" sz="2800" dirty="0" err="1">
                <a:solidFill>
                  <a:srgbClr val="FF0000"/>
                </a:solidFill>
              </a:rPr>
              <a:t>собі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енергії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Вогню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Землі</a:t>
            </a:r>
            <a:r>
              <a:rPr lang="ru-RU" sz="2800" dirty="0">
                <a:solidFill>
                  <a:srgbClr val="FF0000"/>
                </a:solidFill>
              </a:rPr>
              <a:t>, Води, </a:t>
            </a:r>
            <a:r>
              <a:rPr lang="ru-RU" sz="2800" dirty="0" err="1">
                <a:solidFill>
                  <a:srgbClr val="FF0000"/>
                </a:solidFill>
              </a:rPr>
              <a:t>Повітря</a:t>
            </a:r>
            <a:r>
              <a:rPr lang="ru-RU" sz="2800" dirty="0">
                <a:solidFill>
                  <a:srgbClr val="FF0000"/>
                </a:solidFill>
              </a:rPr>
              <a:t> - </a:t>
            </a:r>
            <a:r>
              <a:rPr lang="ru-RU" sz="2800" dirty="0" err="1">
                <a:solidFill>
                  <a:srgbClr val="FF0000"/>
                </a:solidFill>
              </a:rPr>
              <a:t>енергії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життя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Продукти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які</a:t>
            </a:r>
            <a:r>
              <a:rPr lang="ru-RU" sz="2800" dirty="0">
                <a:solidFill>
                  <a:srgbClr val="FF0000"/>
                </a:solidFill>
              </a:rPr>
              <a:t> не </a:t>
            </a:r>
            <a:r>
              <a:rPr lang="ru-RU" sz="2800" dirty="0" err="1">
                <a:solidFill>
                  <a:srgbClr val="FF0000"/>
                </a:solidFill>
              </a:rPr>
              <a:t>несуть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енергії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життя</a:t>
            </a:r>
            <a:r>
              <a:rPr lang="ru-RU" sz="2800" dirty="0">
                <a:solidFill>
                  <a:srgbClr val="FF0000"/>
                </a:solidFill>
              </a:rPr>
              <a:t>, - </a:t>
            </a:r>
            <a:r>
              <a:rPr lang="ru-RU" sz="2800" dirty="0" err="1">
                <a:solidFill>
                  <a:srgbClr val="FF0000"/>
                </a:solidFill>
              </a:rPr>
              <a:t>це</a:t>
            </a:r>
            <a:r>
              <a:rPr lang="ru-RU" sz="2800" dirty="0">
                <a:solidFill>
                  <a:srgbClr val="FF0000"/>
                </a:solidFill>
              </a:rPr>
              <a:t> "</a:t>
            </a:r>
            <a:r>
              <a:rPr lang="ru-RU" sz="2800" dirty="0" err="1">
                <a:solidFill>
                  <a:srgbClr val="FF0000"/>
                </a:solidFill>
              </a:rPr>
              <a:t>порожні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калорії</a:t>
            </a:r>
            <a:r>
              <a:rPr lang="ru-RU" sz="2800" dirty="0">
                <a:solidFill>
                  <a:srgbClr val="FF0000"/>
                </a:solidFill>
              </a:rPr>
              <a:t>", а те й </a:t>
            </a:r>
            <a:r>
              <a:rPr lang="ru-RU" sz="2800" dirty="0" err="1">
                <a:solidFill>
                  <a:srgbClr val="FF0000"/>
                </a:solidFill>
              </a:rPr>
              <a:t>отрути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467961"/>
            <a:ext cx="6699709" cy="800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Їжа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житті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7056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Харчування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 одна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життєво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необхідних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умов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Харчування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стан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`</a:t>
            </a:r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працездатність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настрій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тривалість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Важливе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для орган</a:t>
            </a:r>
            <a:r>
              <a:rPr lang="uk-UA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ізму</a:t>
            </a:r>
            <a:r>
              <a:rPr lang="uk-UA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має кількість,якість,асортимент споживання,своєчасність і регулярність приймання їжі.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6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764704"/>
            <a:ext cx="3804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Склад </a:t>
            </a:r>
            <a:r>
              <a:rPr lang="ru-RU" sz="5400" b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їжі</a:t>
            </a:r>
            <a:endParaRPr lang="ru-RU" sz="54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532" y="1985644"/>
            <a:ext cx="555070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їжею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надходить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понад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600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різноманітних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нутрієнтів</a:t>
            </a:r>
            <a:r>
              <a:rPr lang="ru-RU" sz="32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сприяють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виконанню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їжею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різноманітних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функцій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організму</a:t>
            </a:r>
            <a:r>
              <a:rPr lang="ru-RU" sz="32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1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752" y="980728"/>
            <a:ext cx="7920880" cy="16561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Академік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О.О.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Покровський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класифікував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</a:t>
            </a:r>
            <a:endParaRPr lang="ru-RU" sz="2000" b="1" dirty="0" smtClean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000" b="1" dirty="0" err="1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компоненти</a:t>
            </a:r>
            <a:r>
              <a:rPr lang="ru-RU" sz="2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їжі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2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на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аліментарні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-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харчові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та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неаліментарні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- </a:t>
            </a:r>
            <a:r>
              <a:rPr lang="ru-RU" sz="20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нехарчові</a:t>
            </a:r>
            <a:r>
              <a:rPr lang="ru-RU" sz="20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Аліментарні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поділяються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макронутрієнти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3200" b="1" dirty="0" err="1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мікро-нутрієнти</a:t>
            </a:r>
            <a:r>
              <a:rPr lang="ru-RU" sz="32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652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25400"/>
            <a:ext cx="913561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548680"/>
            <a:ext cx="279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799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Н</a:t>
            </a:r>
            <a:r>
              <a:rPr lang="ru-RU" sz="2800" dirty="0" err="1" smtClean="0">
                <a:solidFill>
                  <a:srgbClr val="FF0000"/>
                </a:solidFill>
              </a:rPr>
              <a:t>езамінні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речовини</a:t>
            </a:r>
            <a:r>
              <a:rPr lang="ru-RU" sz="2800" dirty="0">
                <a:solidFill>
                  <a:srgbClr val="FF0000"/>
                </a:solidFill>
              </a:rPr>
              <a:t>, без </a:t>
            </a:r>
            <a:r>
              <a:rPr lang="ru-RU" sz="2800" dirty="0" err="1">
                <a:solidFill>
                  <a:srgbClr val="FF0000"/>
                </a:solidFill>
              </a:rPr>
              <a:t>яких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неможливі</a:t>
            </a:r>
            <a:r>
              <a:rPr lang="ru-RU" sz="2800" dirty="0">
                <a:solidFill>
                  <a:srgbClr val="FF0000"/>
                </a:solidFill>
              </a:rPr>
              <a:t> не </a:t>
            </a:r>
            <a:r>
              <a:rPr lang="ru-RU" sz="2800" dirty="0" err="1">
                <a:solidFill>
                  <a:srgbClr val="FF0000"/>
                </a:solidFill>
              </a:rPr>
              <a:t>тільки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ріст</a:t>
            </a:r>
            <a:r>
              <a:rPr lang="ru-RU" sz="2800" dirty="0">
                <a:solidFill>
                  <a:srgbClr val="FF0000"/>
                </a:solidFill>
              </a:rPr>
              <a:t> і </a:t>
            </a:r>
            <a:r>
              <a:rPr lang="ru-RU" sz="2800" dirty="0" err="1">
                <a:solidFill>
                  <a:srgbClr val="FF0000"/>
                </a:solidFill>
              </a:rPr>
              <a:t>розвиток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організму</a:t>
            </a:r>
            <a:r>
              <a:rPr lang="ru-RU" sz="2800" dirty="0">
                <a:solidFill>
                  <a:srgbClr val="FF0000"/>
                </a:solidFill>
              </a:rPr>
              <a:t>, але і </a:t>
            </a:r>
            <a:r>
              <a:rPr lang="ru-RU" sz="2800" dirty="0" err="1">
                <a:solidFill>
                  <a:srgbClr val="FF0000"/>
                </a:solidFill>
              </a:rPr>
              <a:t>саме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життя</a:t>
            </a:r>
            <a:r>
              <a:rPr lang="ru-RU" sz="2800" dirty="0">
                <a:solidFill>
                  <a:srgbClr val="FF0000"/>
                </a:solidFill>
              </a:rPr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1" y="3749476"/>
            <a:ext cx="764858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0328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1143</Words>
  <Application>Microsoft Office PowerPoint</Application>
  <PresentationFormat>Экран (4:3)</PresentationFormat>
  <Paragraphs>94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25</cp:revision>
  <dcterms:modified xsi:type="dcterms:W3CDTF">2014-01-18T21:38:58Z</dcterms:modified>
</cp:coreProperties>
</file>