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6179-782B-42FF-95BB-1D108D47114D}" type="datetimeFigureOut">
              <a:rPr lang="uk-UA" smtClean="0"/>
              <a:pPr/>
              <a:t>25.12.2013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3B87-84DF-4F03-B1F1-031E9EBB536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6179-782B-42FF-95BB-1D108D47114D}" type="datetimeFigureOut">
              <a:rPr lang="uk-UA" smtClean="0"/>
              <a:pPr/>
              <a:t>25.12.2013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3B87-84DF-4F03-B1F1-031E9EBB536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6179-782B-42FF-95BB-1D108D47114D}" type="datetimeFigureOut">
              <a:rPr lang="uk-UA" smtClean="0"/>
              <a:pPr/>
              <a:t>25.12.2013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3B87-84DF-4F03-B1F1-031E9EBB536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6179-782B-42FF-95BB-1D108D47114D}" type="datetimeFigureOut">
              <a:rPr lang="uk-UA" smtClean="0"/>
              <a:pPr/>
              <a:t>25.12.2013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3B87-84DF-4F03-B1F1-031E9EBB536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6179-782B-42FF-95BB-1D108D47114D}" type="datetimeFigureOut">
              <a:rPr lang="uk-UA" smtClean="0"/>
              <a:pPr/>
              <a:t>25.12.2013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3B87-84DF-4F03-B1F1-031E9EBB536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6179-782B-42FF-95BB-1D108D47114D}" type="datetimeFigureOut">
              <a:rPr lang="uk-UA" smtClean="0"/>
              <a:pPr/>
              <a:t>25.12.2013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3B87-84DF-4F03-B1F1-031E9EBB536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6179-782B-42FF-95BB-1D108D47114D}" type="datetimeFigureOut">
              <a:rPr lang="uk-UA" smtClean="0"/>
              <a:pPr/>
              <a:t>25.12.2013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3B87-84DF-4F03-B1F1-031E9EBB536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6179-782B-42FF-95BB-1D108D47114D}" type="datetimeFigureOut">
              <a:rPr lang="uk-UA" smtClean="0"/>
              <a:pPr/>
              <a:t>25.12.2013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3B87-84DF-4F03-B1F1-031E9EBB536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6179-782B-42FF-95BB-1D108D47114D}" type="datetimeFigureOut">
              <a:rPr lang="uk-UA" smtClean="0"/>
              <a:pPr/>
              <a:t>25.12.2013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3B87-84DF-4F03-B1F1-031E9EBB536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6179-782B-42FF-95BB-1D108D47114D}" type="datetimeFigureOut">
              <a:rPr lang="uk-UA" smtClean="0"/>
              <a:pPr/>
              <a:t>25.12.2013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3B87-84DF-4F03-B1F1-031E9EBB536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6179-782B-42FF-95BB-1D108D47114D}" type="datetimeFigureOut">
              <a:rPr lang="uk-UA" smtClean="0"/>
              <a:pPr/>
              <a:t>25.12.2013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2BF3B87-84DF-4F03-B1F1-031E9EBB53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836179-782B-42FF-95BB-1D108D47114D}" type="datetimeFigureOut">
              <a:rPr lang="uk-UA" smtClean="0"/>
              <a:pPr/>
              <a:t>25.12.2013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BF3B87-84DF-4F03-B1F1-031E9EBB536E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988840"/>
            <a:ext cx="7851648" cy="1828800"/>
          </a:xfrm>
        </p:spPr>
        <p:txBody>
          <a:bodyPr anchor="t"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cap="all" dirty="0" smtClean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Природні джерела вуглеводнів</a:t>
            </a:r>
            <a:br>
              <a:rPr lang="uk-UA" cap="all" dirty="0" smtClean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endParaRPr lang="uk-UA" cap="all" dirty="0">
              <a:ln w="0"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005064"/>
            <a:ext cx="7854696" cy="2592288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Підготувала: Савчук Ірина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924944"/>
            <a:ext cx="8305800" cy="11430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/>
                <a:solidFill>
                  <a:schemeClr val="accent3"/>
                </a:solidFill>
              </a:rPr>
              <a:t>Дякую за увагу!</a:t>
            </a:r>
            <a:endParaRPr lang="uk-UA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389120"/>
          </a:xfrm>
        </p:spPr>
        <p:txBody>
          <a:bodyPr anchor="ctr"/>
          <a:lstStyle/>
          <a:p>
            <a:pPr algn="ctr">
              <a:buNone/>
            </a:pPr>
            <a:r>
              <a:rPr lang="uk-UA" sz="2800" dirty="0" smtClean="0">
                <a:latin typeface="Lucida Sans Unicode" pitchFamily="34" charset="0"/>
                <a:cs typeface="Lucida Sans Unicode" pitchFamily="34" charset="0"/>
              </a:rPr>
              <a:t>Природними джерелами вуглеводнів є горючі копалини - нафта і газ, вугілля та </a:t>
            </a:r>
            <a:r>
              <a:rPr lang="uk-UA" sz="2800" dirty="0" smtClean="0">
                <a:latin typeface="Lucida Sans Unicode" pitchFamily="34" charset="0"/>
                <a:cs typeface="Lucida Sans Unicode" pitchFamily="34" charset="0"/>
              </a:rPr>
              <a:t>торф та інші.</a:t>
            </a:r>
            <a:endParaRPr lang="uk-UA" dirty="0"/>
          </a:p>
        </p:txBody>
      </p:sp>
      <p:pic>
        <p:nvPicPr>
          <p:cNvPr id="4" name="Рисунок 3" descr="544247_307669_13327634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60648"/>
            <a:ext cx="3356764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17243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951058"/>
            <a:ext cx="3289548" cy="2467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1381168319_ga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005064"/>
            <a:ext cx="3478094" cy="2275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3834084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260648"/>
            <a:ext cx="3335664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0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2708920"/>
            <a:ext cx="3240360" cy="3942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389120"/>
          </a:xfrm>
        </p:spPr>
        <p:txBody>
          <a:bodyPr anchor="ctr"/>
          <a:lstStyle/>
          <a:p>
            <a:pPr>
              <a:buNone/>
            </a:pPr>
            <a:r>
              <a:rPr lang="uk-UA" sz="2800" dirty="0" smtClean="0">
                <a:latin typeface="Lucida Sans Unicode" pitchFamily="34" charset="0"/>
                <a:cs typeface="Lucida Sans Unicode" pitchFamily="34" charset="0"/>
              </a:rPr>
              <a:t>	</a:t>
            </a:r>
            <a:r>
              <a:rPr lang="uk-UA" sz="2800" b="1" dirty="0" smtClean="0">
                <a:latin typeface="Lucida Sans Unicode" pitchFamily="34" charset="0"/>
                <a:cs typeface="Lucida Sans Unicode" pitchFamily="34" charset="0"/>
              </a:rPr>
              <a:t>Поклади сирої нафти і газу виникли </a:t>
            </a:r>
          </a:p>
          <a:p>
            <a:pPr>
              <a:buNone/>
            </a:pPr>
            <a:r>
              <a:rPr lang="uk-UA" sz="2800" b="1" dirty="0" smtClean="0">
                <a:latin typeface="Lucida Sans Unicode" pitchFamily="34" charset="0"/>
                <a:cs typeface="Lucida Sans Unicode" pitchFamily="34" charset="0"/>
              </a:rPr>
              <a:t>	100-200 мільйонів років тому з мікроскопічних морських рослин і тварин, які виявилися включеними в осадові породи, що утворилися на </a:t>
            </a:r>
            <a:r>
              <a:rPr lang="uk-UA" sz="2800" b="1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дні моря, На </a:t>
            </a:r>
            <a:r>
              <a:rPr lang="uk-UA" sz="2800" b="1" dirty="0" smtClean="0">
                <a:latin typeface="Lucida Sans Unicode" pitchFamily="34" charset="0"/>
                <a:cs typeface="Lucida Sans Unicode" pitchFamily="34" charset="0"/>
              </a:rPr>
              <a:t>відміну від цього вугілля і </a:t>
            </a:r>
            <a:r>
              <a:rPr lang="uk-UA" sz="2800" b="1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торф почали </a:t>
            </a:r>
            <a:r>
              <a:rPr lang="uk-UA" sz="2800" b="1" dirty="0" smtClean="0">
                <a:latin typeface="Lucida Sans Unicode" pitchFamily="34" charset="0"/>
                <a:cs typeface="Lucida Sans Unicode" pitchFamily="34" charset="0"/>
              </a:rPr>
              <a:t>утворюватися 340 мільйон</a:t>
            </a:r>
            <a:r>
              <a:rPr lang="uk-UA" sz="2800" b="1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ів років тому з </a:t>
            </a:r>
            <a:r>
              <a:rPr lang="uk-UA" sz="2800" b="1" dirty="0" smtClean="0">
                <a:latin typeface="Lucida Sans Unicode" pitchFamily="34" charset="0"/>
                <a:cs typeface="Lucida Sans Unicode" pitchFamily="34" charset="0"/>
              </a:rPr>
              <a:t>рослин, що виростали на </a:t>
            </a:r>
            <a:r>
              <a:rPr lang="uk-UA" sz="2800" b="1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суші.</a:t>
            </a:r>
            <a:endParaRPr lang="uk-UA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924944"/>
            <a:ext cx="5877694" cy="3754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</a:t>
            </a:r>
            <a:r>
              <a:rPr lang="uk-U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Природний газ і сира нафта зазвичай виявляються разом з водою в нафтоносних шарах, розташованих між шарами гірських порід. Термін «природний газ» застосуємо також до газів, які утворюються в природних умовах в результаті розкладання вугілля.</a:t>
            </a:r>
            <a:endParaRPr lang="uk-UA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Рисунок 4" descr="slide0031_image7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140968"/>
            <a:ext cx="3059832" cy="2249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96944" cy="622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36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Природний газ складається головним чином з метану</a:t>
            </a:r>
            <a:endParaRPr lang="uk-UA" sz="3600" b="1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afta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8770575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291264" cy="548788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buNone/>
            </a:pPr>
            <a:r>
              <a:rPr lang="uk-UA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  <a:ea typeface="Times New Roman" pitchFamily="18" charset="0"/>
                <a:cs typeface="Calibri" pitchFamily="34" charset="0"/>
              </a:rPr>
              <a:t>	Сира нафта являє собою маслянисту рідину, забарвлення якої може бути найрізноманітнішою - від темно-коричневою або зеленої до майже безбарвної. У ній міститься велика кількість алканів. Серед них є нерозгалужені алкани, розгалужені алкани і </a:t>
            </a:r>
            <a:r>
              <a:rPr lang="uk-UA" sz="28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  <a:ea typeface="Times New Roman" pitchFamily="18" charset="0"/>
                <a:cs typeface="Calibri" pitchFamily="34" charset="0"/>
              </a:rPr>
              <a:t>циклоалкани</a:t>
            </a:r>
            <a:r>
              <a:rPr lang="uk-UA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  <a:ea typeface="Times New Roman" pitchFamily="18" charset="0"/>
                <a:cs typeface="Calibri" pitchFamily="34" charset="0"/>
              </a:rPr>
              <a:t> з числом атомів вуглецю від 5 до 40. У сирої нафти, крім того, міститься приблизно 10% ароматичних вуглеводнів, а також невелика кількість інших сполук, що містять сірку, кисень і азот.</a:t>
            </a:r>
            <a:endParaRPr lang="uk-UA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2460.jpg"/>
          <p:cNvPicPr>
            <a:picLocks noChangeAspect="1"/>
          </p:cNvPicPr>
          <p:nvPr/>
        </p:nvPicPr>
        <p:blipFill>
          <a:blip r:embed="rId2" cstate="print"/>
          <a:srcRect t="45359" b="2274"/>
          <a:stretch>
            <a:fillRect/>
          </a:stretch>
        </p:blipFill>
        <p:spPr>
          <a:xfrm>
            <a:off x="251520" y="2204864"/>
            <a:ext cx="8576357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38912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>
              <a:buNone/>
            </a:pPr>
            <a:r>
              <a:rPr lang="uk-UA" b="1" dirty="0" smtClean="0">
                <a:ln/>
                <a:solidFill>
                  <a:schemeClr val="accent3"/>
                </a:solidFill>
              </a:rPr>
              <a:t>	</a:t>
            </a:r>
            <a:r>
              <a:rPr lang="uk-UA" sz="2800" b="1" dirty="0" smtClean="0">
                <a:ln/>
                <a:solidFill>
                  <a:schemeClr val="accent3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Останнім часом завдяки технічним досягненням стає все більш економічною газифікація вугілля. Продукти газифікації вугілля включають </a:t>
            </a:r>
            <a:r>
              <a:rPr lang="uk-UA" sz="2800" b="1" dirty="0" err="1" smtClean="0">
                <a:ln/>
                <a:solidFill>
                  <a:schemeClr val="accent3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моноксид</a:t>
            </a:r>
            <a:r>
              <a:rPr lang="uk-UA" sz="2800" b="1" dirty="0" smtClean="0">
                <a:ln/>
                <a:solidFill>
                  <a:schemeClr val="accent3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 вуглецю, </a:t>
            </a:r>
            <a:r>
              <a:rPr lang="uk-UA" sz="2800" b="1" dirty="0" err="1" smtClean="0">
                <a:ln/>
                <a:solidFill>
                  <a:schemeClr val="accent3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діоксид</a:t>
            </a:r>
            <a:r>
              <a:rPr lang="uk-UA" sz="2800" b="1" dirty="0" smtClean="0">
                <a:ln/>
                <a:solidFill>
                  <a:schemeClr val="accent3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 вуглецю, водень, метан і азот. Вони використовуються в якості газоподібного пального або як сировину для одержання різних хімічних продуктів і добрив. </a:t>
            </a:r>
            <a:endParaRPr lang="uk-UA" sz="2800" b="1" dirty="0" smtClean="0">
              <a:ln/>
              <a:solidFill>
                <a:schemeClr val="accent3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None/>
            </a:pPr>
            <a:endParaRPr lang="uk-UA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riginal-18b1dae9b710a9232b25711ad8895c5d.jpg"/>
          <p:cNvPicPr>
            <a:picLocks noChangeAspect="1"/>
          </p:cNvPicPr>
          <p:nvPr/>
        </p:nvPicPr>
        <p:blipFill>
          <a:blip r:embed="rId2" cstate="print"/>
          <a:srcRect b="2247"/>
          <a:stretch>
            <a:fillRect/>
          </a:stretch>
        </p:blipFill>
        <p:spPr>
          <a:xfrm>
            <a:off x="251520" y="188640"/>
            <a:ext cx="8539540" cy="640871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None/>
            </a:pPr>
            <a:r>
              <a:rPr lang="uk-UA" b="1" dirty="0" smtClean="0">
                <a:ln/>
                <a:solidFill>
                  <a:schemeClr val="accent3"/>
                </a:solidFill>
              </a:rPr>
              <a:t> 	</a:t>
            </a:r>
            <a:r>
              <a:rPr lang="uk-UA" sz="2800" b="1" dirty="0" smtClean="0">
                <a:ln/>
                <a:solidFill>
                  <a:schemeClr val="accent3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Вугілля являє собою складну суміш хімічних речовин, до складу яких входять вуглець, водень і кисень, а також невеликі кількості азоту, сірки і домішки інших елементів. Крім того, до складу вугілля в залежності від його сорту входить різна кількість вологи і різних мінералів. </a:t>
            </a:r>
            <a:endParaRPr lang="uk-UA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uchuk.jpg"/>
          <p:cNvPicPr>
            <a:picLocks noChangeAspect="1"/>
          </p:cNvPicPr>
          <p:nvPr/>
        </p:nvPicPr>
        <p:blipFill>
          <a:blip r:embed="rId2" cstate="print">
            <a:lum bright="-10000" contrast="-10000"/>
          </a:blip>
          <a:srcRect l="3938" t="2646" r="5481" b="3412"/>
          <a:stretch>
            <a:fillRect/>
          </a:stretch>
        </p:blipFill>
        <p:spPr>
          <a:xfrm>
            <a:off x="5652120" y="1556792"/>
            <a:ext cx="3312368" cy="5112568"/>
          </a:xfrm>
          <a:prstGeom prst="rect">
            <a:avLst/>
          </a:prstGeom>
        </p:spPr>
      </p:pic>
      <p:pic>
        <p:nvPicPr>
          <p:cNvPr id="5" name="Рисунок 4" descr="1351878072_perevozka-kauch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861048"/>
            <a:ext cx="4752528" cy="27374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496944" cy="648072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None/>
            </a:pPr>
            <a:r>
              <a:rPr lang="uk-UA" b="1" dirty="0" smtClean="0">
                <a:ln/>
                <a:solidFill>
                  <a:schemeClr val="accent3"/>
                </a:solidFill>
              </a:rPr>
              <a:t>	</a:t>
            </a:r>
            <a:r>
              <a:rPr lang="uk-UA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uk-UA" sz="2800" b="1" dirty="0" smtClean="0">
                <a:ln w="10541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Вуглеводні зустрічаються в природі не тільки в горючих копалин, але також і в деяких матеріалах біологічного походження. Натур</a:t>
            </a:r>
            <a:r>
              <a:rPr lang="uk-UA" sz="2800" b="1" dirty="0" smtClean="0">
                <a:ln w="18415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альний каучук є </a:t>
            </a:r>
            <a:r>
              <a:rPr lang="uk-UA" sz="2800" b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прикладом природного вуглево</a:t>
            </a:r>
            <a:r>
              <a:rPr lang="uk-UA" sz="2800" b="1" dirty="0" smtClean="0">
                <a:ln w="18415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дневої полімеру. </a:t>
            </a:r>
            <a:r>
              <a:rPr lang="uk-UA" sz="2800" b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Натуральний каучук. Приблизно </a:t>
            </a:r>
            <a:r>
              <a:rPr lang="uk-UA" sz="2800" b="1" dirty="0" smtClean="0">
                <a:ln w="18415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90% натурального </a:t>
            </a:r>
            <a:r>
              <a:rPr lang="uk-UA" sz="2800" b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каучуку, який видобувається в </a:t>
            </a:r>
            <a:r>
              <a:rPr lang="uk-UA" sz="2800" b="1" dirty="0" smtClean="0">
                <a:ln w="18415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даний час в усьому </a:t>
            </a:r>
            <a:r>
              <a:rPr lang="uk-UA" sz="2800" b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світі, отримують з бразильськог</a:t>
            </a:r>
            <a:r>
              <a:rPr lang="uk-UA" sz="2800" b="1" dirty="0" smtClean="0">
                <a:ln w="18415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о</a:t>
            </a:r>
            <a:r>
              <a:rPr lang="uk-UA" sz="2800" b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uk-UA" sz="2800" b="1" dirty="0" smtClean="0">
                <a:ln w="18415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каучуконосного </a:t>
            </a:r>
            <a:r>
              <a:rPr lang="uk-UA" sz="2800" b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дерева Гевея бразильська, куль</a:t>
            </a:r>
            <a:r>
              <a:rPr lang="uk-UA" sz="2800" b="1" dirty="0" smtClean="0">
                <a:ln w="18415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тивується головним чином в екваторіальних країнах Азії. Сік цього дерева, являє собою латекс, збирають з надрізів, зроблених ножем на корі. Латекс містить приблизно 30% каучуку. Його крихітні частинки зважені у воді. Сік зливають в алюмінієві ємності, куди додають кислоту, змушує каучук коагулювати.</a:t>
            </a:r>
            <a:r>
              <a:rPr lang="uk-UA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lang="uk-UA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</TotalTime>
  <Words>77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Природні джерела вуглеводнів </vt:lpstr>
      <vt:lpstr>Слайд 2</vt:lpstr>
      <vt:lpstr>Слайд 3</vt:lpstr>
      <vt:lpstr>Слайд 4</vt:lpstr>
      <vt:lpstr>Природний газ складається головним чином з метану</vt:lpstr>
      <vt:lpstr>Слайд 6</vt:lpstr>
      <vt:lpstr>Слайд 7</vt:lpstr>
      <vt:lpstr>Слайд 8</vt:lpstr>
      <vt:lpstr>Слайд 9</vt:lpstr>
      <vt:lpstr>Дякую за увагу!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Природні джерела вуглеводнів</dc:title>
  <dc:creator>ISS</dc:creator>
  <cp:lastModifiedBy>ISS</cp:lastModifiedBy>
  <cp:revision>8</cp:revision>
  <dcterms:created xsi:type="dcterms:W3CDTF">2013-12-25T14:12:27Z</dcterms:created>
  <dcterms:modified xsi:type="dcterms:W3CDTF">2013-12-25T15:21:03Z</dcterms:modified>
</cp:coreProperties>
</file>