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Зорі. Характеристики зірок.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характеристики 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5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Четверта</a:t>
            </a:r>
            <a:r>
              <a:rPr lang="ru-RU" dirty="0"/>
              <a:t> характеристика </a:t>
            </a:r>
            <a:r>
              <a:rPr lang="ru-RU" dirty="0" err="1"/>
              <a:t>зірок</a:t>
            </a:r>
            <a:r>
              <a:rPr lang="ru-RU" dirty="0"/>
              <a:t> — </a:t>
            </a:r>
            <a:r>
              <a:rPr lang="ru-RU" dirty="0" err="1"/>
              <a:t>маса</a:t>
            </a:r>
            <a:r>
              <a:rPr lang="ru-RU" dirty="0"/>
              <a:t> — </a:t>
            </a:r>
            <a:r>
              <a:rPr lang="ru-RU" dirty="0" err="1"/>
              <a:t>визначається</a:t>
            </a:r>
            <a:r>
              <a:rPr lang="ru-RU" dirty="0"/>
              <a:t> за величиною </a:t>
            </a:r>
            <a:r>
              <a:rPr lang="ru-RU" dirty="0" err="1"/>
              <a:t>орбітального</a:t>
            </a:r>
            <a:r>
              <a:rPr lang="ru-RU" dirty="0"/>
              <a:t> </a:t>
            </a:r>
            <a:r>
              <a:rPr lang="ru-RU" dirty="0" err="1" smtClean="0"/>
              <a:t>руху</a:t>
            </a:r>
            <a:r>
              <a:rPr lang="ru-RU" dirty="0"/>
              <a:t>. </a:t>
            </a:r>
            <a:r>
              <a:rPr lang="ru-RU" dirty="0" smtClean="0"/>
              <a:t>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не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, як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світності</a:t>
            </a:r>
            <a:r>
              <a:rPr lang="ru-RU" dirty="0"/>
              <a:t> та </a:t>
            </a:r>
            <a:r>
              <a:rPr lang="ru-RU" dirty="0" err="1"/>
              <a:t>об'єми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smtClean="0"/>
              <a:t>того</a:t>
            </a:r>
            <a:r>
              <a:rPr lang="ru-RU" dirty="0"/>
              <a:t>, </a:t>
            </a:r>
            <a:r>
              <a:rPr lang="ru-RU" dirty="0" err="1"/>
              <a:t>з'ясувалося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і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статистично</a:t>
            </a:r>
            <a:r>
              <a:rPr lang="ru-RU" dirty="0"/>
              <a:t> </a:t>
            </a:r>
            <a:r>
              <a:rPr lang="ru-RU" dirty="0" err="1"/>
              <a:t>залежні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виразити</a:t>
            </a:r>
            <a:r>
              <a:rPr lang="ru-RU" dirty="0" smtClean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М у </a:t>
            </a:r>
            <a:r>
              <a:rPr lang="ru-RU" dirty="0" err="1"/>
              <a:t>частках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то одержимо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en-US" dirty="0"/>
              <a:t>L=M</a:t>
            </a:r>
            <a:r>
              <a:rPr lang="ru-RU" dirty="0" smtClean="0"/>
              <a:t>п, </a:t>
            </a:r>
            <a:r>
              <a:rPr lang="ru-RU" dirty="0"/>
              <a:t>де </a:t>
            </a:r>
            <a:r>
              <a:rPr lang="ru-RU" dirty="0" smtClean="0"/>
              <a:t>п- </a:t>
            </a:r>
            <a:r>
              <a:rPr lang="ru-RU" dirty="0"/>
              <a:t>число,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3 і 4.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6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7" y="1463675"/>
            <a:ext cx="70419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96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П'ята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характеристика —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el-GR" dirty="0"/>
              <a:t>ρ. </a:t>
            </a:r>
            <a:r>
              <a:rPr lang="ru-RU" dirty="0"/>
              <a:t>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на </a:t>
            </a:r>
            <a:r>
              <a:rPr lang="ru-RU" dirty="0" err="1"/>
              <a:t>об'єм</a:t>
            </a:r>
            <a:r>
              <a:rPr lang="ru-RU" dirty="0"/>
              <a:t>. І тут ми </a:t>
            </a:r>
            <a:r>
              <a:rPr lang="ru-RU" dirty="0" err="1"/>
              <a:t>зустрічаємося</a:t>
            </a:r>
            <a:r>
              <a:rPr lang="ru-RU" dirty="0"/>
              <a:t> з </a:t>
            </a:r>
            <a:r>
              <a:rPr lang="ru-RU" dirty="0" err="1"/>
              <a:t>неочікуваним</a:t>
            </a:r>
            <a:r>
              <a:rPr lang="ru-RU" dirty="0"/>
              <a:t> і </a:t>
            </a:r>
            <a:r>
              <a:rPr lang="ru-RU" dirty="0" err="1" smtClean="0"/>
              <a:t>дивовижним</a:t>
            </a:r>
            <a:r>
              <a:rPr lang="ru-RU" dirty="0" smtClean="0"/>
              <a:t> </a:t>
            </a:r>
            <a:r>
              <a:rPr lang="ru-RU" dirty="0"/>
              <a:t>фактом: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густини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. Так, у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/>
              <a:t>зірки-гіганта</a:t>
            </a:r>
            <a:r>
              <a:rPr lang="ru-RU" dirty="0"/>
              <a:t> </a:t>
            </a:r>
            <a:r>
              <a:rPr lang="el-GR" dirty="0"/>
              <a:t>ρ </a:t>
            </a:r>
            <a:r>
              <a:rPr lang="ru-RU" dirty="0" err="1"/>
              <a:t>надзвичайно</a:t>
            </a:r>
            <a:r>
              <a:rPr lang="ru-RU" dirty="0"/>
              <a:t> мала і становить </a:t>
            </a:r>
            <a:r>
              <a:rPr lang="ru-RU" dirty="0" err="1"/>
              <a:t>від</a:t>
            </a:r>
            <a:r>
              <a:rPr lang="ru-RU" dirty="0"/>
              <a:t> 10-9 до 10-6 </a:t>
            </a:r>
            <a:r>
              <a:rPr lang="ru-RU" dirty="0" smtClean="0"/>
              <a:t>г/см3.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розріджені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протяжні</a:t>
            </a:r>
            <a:r>
              <a:rPr lang="ru-RU" dirty="0"/>
              <a:t> </a:t>
            </a:r>
            <a:r>
              <a:rPr lang="ru-RU" dirty="0" err="1"/>
              <a:t>газові</a:t>
            </a:r>
            <a:r>
              <a:rPr lang="ru-RU" dirty="0"/>
              <a:t> хмари,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порівнянна</a:t>
            </a:r>
            <a:r>
              <a:rPr lang="ru-RU" dirty="0"/>
              <a:t> з </a:t>
            </a:r>
            <a:r>
              <a:rPr lang="ru-RU" dirty="0" err="1"/>
              <a:t>густиною</a:t>
            </a:r>
            <a:r>
              <a:rPr lang="ru-RU" dirty="0"/>
              <a:t> </a:t>
            </a:r>
            <a:r>
              <a:rPr lang="ru-RU" dirty="0" smtClean="0"/>
              <a:t>лабораторного </a:t>
            </a:r>
            <a:r>
              <a:rPr lang="ru-RU" dirty="0"/>
              <a:t>вакууму. А «</a:t>
            </a:r>
            <a:r>
              <a:rPr lang="ru-RU" dirty="0" err="1"/>
              <a:t>звичайні</a:t>
            </a:r>
            <a:r>
              <a:rPr lang="ru-RU" dirty="0"/>
              <a:t>»,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зірки</a:t>
            </a:r>
            <a:r>
              <a:rPr lang="ru-RU" dirty="0"/>
              <a:t>-карлики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густину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smtClean="0"/>
              <a:t>в межах </a:t>
            </a:r>
            <a:r>
              <a:rPr lang="ru-RU" dirty="0" err="1"/>
              <a:t>від</a:t>
            </a:r>
            <a:r>
              <a:rPr lang="ru-RU" dirty="0"/>
              <a:t> 0,1 до 10 </a:t>
            </a:r>
            <a:r>
              <a:rPr lang="ru-RU" dirty="0" smtClean="0"/>
              <a:t>г/см3. У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карликів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характеристика </a:t>
            </a:r>
            <a:r>
              <a:rPr lang="ru-RU" dirty="0" err="1"/>
              <a:t>коливається</a:t>
            </a:r>
            <a:r>
              <a:rPr lang="ru-RU" dirty="0"/>
              <a:t> в межах </a:t>
            </a:r>
            <a:r>
              <a:rPr lang="ru-RU" dirty="0" err="1"/>
              <a:t>від</a:t>
            </a:r>
            <a:r>
              <a:rPr lang="ru-RU" dirty="0"/>
              <a:t> 50000 до 1000000 </a:t>
            </a:r>
            <a:r>
              <a:rPr lang="ru-RU" dirty="0" smtClean="0"/>
              <a:t>г/см3,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/>
              <a:t>сягає</a:t>
            </a:r>
            <a:r>
              <a:rPr lang="ru-RU" dirty="0"/>
              <a:t> 1 </a:t>
            </a:r>
            <a:r>
              <a:rPr lang="ru-RU" dirty="0" smtClean="0"/>
              <a:t>т/см3. Але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дивовижними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нейтронні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– у них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/>
              <a:t>становить 1014 г/см3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6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491776"/>
            <a:ext cx="7680325" cy="466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2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пояснюються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еволюцією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/>
              <a:t>блакитного</a:t>
            </a:r>
            <a:r>
              <a:rPr lang="ru-RU" dirty="0"/>
              <a:t> і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та 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 smtClean="0"/>
              <a:t>маси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“</a:t>
            </a:r>
            <a:r>
              <a:rPr lang="ru-RU" dirty="0" err="1"/>
              <a:t>тепліших</a:t>
            </a:r>
            <a:r>
              <a:rPr lang="ru-RU" dirty="0"/>
              <a:t>” </a:t>
            </a:r>
            <a:r>
              <a:rPr lang="ru-RU" dirty="0" err="1"/>
              <a:t>кольорів</a:t>
            </a:r>
            <a:r>
              <a:rPr lang="ru-RU" dirty="0"/>
              <a:t> та </a:t>
            </a:r>
            <a:r>
              <a:rPr lang="ru-RU" dirty="0" err="1"/>
              <a:t>нижчих</a:t>
            </a:r>
            <a:r>
              <a:rPr lang="ru-RU" dirty="0"/>
              <a:t> температур, є </a:t>
            </a:r>
            <a:r>
              <a:rPr lang="ru-RU" dirty="0" err="1"/>
              <a:t>молодими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вони </a:t>
            </a:r>
            <a:r>
              <a:rPr lang="ru-RU" dirty="0" err="1" smtClean="0"/>
              <a:t>утворились</a:t>
            </a:r>
            <a:r>
              <a:rPr lang="ru-RU" dirty="0" smtClean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</a:t>
            </a:r>
            <a:r>
              <a:rPr lang="ru-RU" dirty="0" err="1"/>
              <a:t>головним</a:t>
            </a:r>
            <a:r>
              <a:rPr lang="ru-RU" dirty="0"/>
              <a:t> чином до </a:t>
            </a:r>
            <a:r>
              <a:rPr lang="ru-RU" dirty="0" err="1" smtClean="0"/>
              <a:t>спектральних</a:t>
            </a:r>
            <a:r>
              <a:rPr lang="ru-RU" dirty="0" smtClean="0"/>
              <a:t> </a:t>
            </a:r>
            <a:r>
              <a:rPr lang="ru-RU" dirty="0" err="1"/>
              <a:t>класів</a:t>
            </a:r>
            <a:r>
              <a:rPr lang="ru-RU" dirty="0"/>
              <a:t> О і В,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розпочинають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“</a:t>
            </a:r>
            <a:r>
              <a:rPr lang="ru-RU" dirty="0" err="1"/>
              <a:t>життєвий</a:t>
            </a:r>
            <a:r>
              <a:rPr lang="ru-RU" dirty="0"/>
              <a:t> шлях”,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старі</a:t>
            </a:r>
            <a:r>
              <a:rPr lang="ru-RU" dirty="0"/>
              <a:t>, вони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завершальних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4" y="1463675"/>
            <a:ext cx="709352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10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є </a:t>
            </a:r>
            <a:r>
              <a:rPr lang="ru-RU" dirty="0" err="1"/>
              <a:t>змінними</a:t>
            </a:r>
            <a:r>
              <a:rPr lang="ru-RU" dirty="0"/>
              <a:t>, </a:t>
            </a:r>
            <a:r>
              <a:rPr lang="ru-RU" dirty="0" err="1"/>
              <a:t>називаються</a:t>
            </a:r>
            <a:r>
              <a:rPr lang="ru-RU" dirty="0"/>
              <a:t> «</a:t>
            </a:r>
            <a:r>
              <a:rPr lang="ru-RU" dirty="0" err="1"/>
              <a:t>нормальними</a:t>
            </a:r>
            <a:r>
              <a:rPr lang="ru-RU" dirty="0"/>
              <a:t>». До таких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і наше </a:t>
            </a:r>
            <a:r>
              <a:rPr lang="ru-RU" dirty="0" err="1"/>
              <a:t>Сонце</a:t>
            </a:r>
            <a:r>
              <a:rPr lang="ru-RU" dirty="0"/>
              <a:t>.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найпоширеніші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, у них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98% </a:t>
            </a:r>
            <a:r>
              <a:rPr lang="ru-RU" dirty="0" err="1"/>
              <a:t>видимої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 smtClean="0"/>
              <a:t>Всесвіту</a:t>
            </a:r>
            <a:r>
              <a:rPr lang="ru-RU" dirty="0"/>
              <a:t>. У зорях </a:t>
            </a:r>
            <a:r>
              <a:rPr lang="ru-RU" dirty="0" err="1"/>
              <a:t>відбувається</a:t>
            </a:r>
            <a:r>
              <a:rPr lang="ru-RU" dirty="0"/>
              <a:t> синтез та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за </a:t>
            </a:r>
            <a:r>
              <a:rPr lang="ru-RU" dirty="0" err="1" smtClean="0"/>
              <a:t>сприятливих</a:t>
            </a:r>
            <a:r>
              <a:rPr lang="ru-RU" dirty="0" smtClean="0"/>
              <a:t> </a:t>
            </a:r>
            <a:r>
              <a:rPr lang="ru-RU" dirty="0"/>
              <a:t>умов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92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65784"/>
            <a:ext cx="7680325" cy="432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19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Кучминда</a:t>
            </a:r>
            <a:r>
              <a:rPr lang="uk-UA" dirty="0" smtClean="0"/>
              <a:t> Олексій та Шевченко Тарас 11-А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70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b="180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,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природою зоря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самосвітний</a:t>
            </a:r>
            <a:r>
              <a:rPr lang="ru-RU" dirty="0"/>
              <a:t> (на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планет)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- </a:t>
            </a:r>
            <a:r>
              <a:rPr lang="ru-RU" dirty="0" err="1"/>
              <a:t>розжареного</a:t>
            </a:r>
            <a:r>
              <a:rPr lang="ru-RU" dirty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іонізованого</a:t>
            </a:r>
            <a:r>
              <a:rPr lang="ru-RU" dirty="0"/>
              <a:t> газу. </a:t>
            </a:r>
            <a:r>
              <a:rPr lang="ru-RU" dirty="0" err="1"/>
              <a:t>Тобто</a:t>
            </a:r>
            <a:r>
              <a:rPr lang="ru-RU" dirty="0"/>
              <a:t> зоря </a:t>
            </a:r>
            <a:r>
              <a:rPr lang="ru-RU" dirty="0" err="1"/>
              <a:t>світить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/>
              <a:t>надрах</a:t>
            </a:r>
            <a:r>
              <a:rPr lang="ru-RU" dirty="0"/>
              <a:t>, де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термоядерні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1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50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на </a:t>
            </a:r>
            <a:r>
              <a:rPr lang="ru-RU" dirty="0" err="1"/>
              <a:t>небосхилі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</a:t>
            </a:r>
            <a:r>
              <a:rPr lang="ru-RU" dirty="0" err="1"/>
              <a:t>блиск</a:t>
            </a:r>
            <a:r>
              <a:rPr lang="ru-RU" dirty="0"/>
              <a:t> </a:t>
            </a:r>
          </a:p>
          <a:p>
            <a:r>
              <a:rPr lang="ru-RU" dirty="0"/>
              <a:t>і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зумовлене</a:t>
            </a:r>
            <a:r>
              <a:rPr lang="ru-RU" dirty="0"/>
              <a:t> як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космічному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 та </a:t>
            </a:r>
            <a:r>
              <a:rPr lang="ru-RU" dirty="0" err="1"/>
              <a:t>віддаленістю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r>
              <a:rPr lang="ru-RU" dirty="0"/>
              <a:t>, </a:t>
            </a:r>
            <a:r>
              <a:rPr lang="ru-RU" dirty="0" smtClean="0"/>
              <a:t>так </a:t>
            </a:r>
            <a:r>
              <a:rPr lang="ru-RU" dirty="0"/>
              <a:t>і </a:t>
            </a:r>
            <a:r>
              <a:rPr lang="ru-RU" dirty="0" err="1"/>
              <a:t>різноманітністю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характеристик –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характеристика </a:t>
            </a:r>
            <a:r>
              <a:rPr lang="ru-RU" dirty="0" err="1"/>
              <a:t>зірки</a:t>
            </a:r>
            <a:r>
              <a:rPr lang="ru-RU" dirty="0"/>
              <a:t> — </a:t>
            </a:r>
            <a:r>
              <a:rPr lang="ru-RU" dirty="0" err="1"/>
              <a:t>світність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визначити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знати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(для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). </a:t>
            </a:r>
            <a:r>
              <a:rPr lang="ru-RU" dirty="0" smtClean="0"/>
              <a:t>У </a:t>
            </a:r>
            <a:r>
              <a:rPr lang="ru-RU" dirty="0" err="1"/>
              <a:t>загальних</a:t>
            </a:r>
            <a:r>
              <a:rPr lang="ru-RU" dirty="0"/>
              <a:t> рисах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en-US" dirty="0"/>
              <a:t>L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 </a:t>
            </a:r>
            <a:r>
              <a:rPr lang="ru-RU" dirty="0" err="1"/>
              <a:t>Обчислені</a:t>
            </a:r>
            <a:r>
              <a:rPr lang="ru-RU" dirty="0"/>
              <a:t> </a:t>
            </a:r>
            <a:r>
              <a:rPr lang="ru-RU" dirty="0" err="1"/>
              <a:t>світності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 smtClean="0"/>
              <a:t>супутниказірки</a:t>
            </a:r>
            <a:r>
              <a:rPr lang="ru-RU" dirty="0" smtClean="0"/>
              <a:t> </a:t>
            </a:r>
            <a:r>
              <a:rPr lang="ru-RU" dirty="0"/>
              <a:t>+4° 4048 каталога </a:t>
            </a:r>
            <a:r>
              <a:rPr lang="ru-RU" dirty="0" err="1"/>
              <a:t>Боннського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неба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1/575000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log </a:t>
            </a:r>
            <a:r>
              <a:rPr lang="en-US" dirty="0"/>
              <a:t>L=—5,76).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 575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/>
              <a:t>менша</a:t>
            </a:r>
            <a:r>
              <a:rPr lang="ru-RU" dirty="0"/>
              <a:t> за </a:t>
            </a:r>
            <a:r>
              <a:rPr lang="ru-RU" dirty="0" err="1"/>
              <a:t>сонячну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el-GR" dirty="0"/>
              <a:t>ζ1 </a:t>
            </a:r>
            <a:r>
              <a:rPr lang="ru-RU" dirty="0" err="1"/>
              <a:t>Скорпіона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smtClean="0"/>
              <a:t>480 </a:t>
            </a:r>
            <a:r>
              <a:rPr lang="ru-RU" dirty="0"/>
              <a:t>000 (</a:t>
            </a:r>
            <a:r>
              <a:rPr lang="en-US" dirty="0"/>
              <a:t>log L = 5,68).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84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5" y="1463675"/>
            <a:ext cx="703166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04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Друга </a:t>
            </a:r>
            <a:r>
              <a:rPr lang="ru-RU" dirty="0" err="1"/>
              <a:t>важлива</a:t>
            </a:r>
            <a:r>
              <a:rPr lang="ru-RU" dirty="0"/>
              <a:t> характеристика </a:t>
            </a:r>
            <a:r>
              <a:rPr lang="ru-RU" dirty="0" err="1"/>
              <a:t>зірок</a:t>
            </a:r>
            <a:r>
              <a:rPr lang="ru-RU" dirty="0"/>
              <a:t>—температура (Т) </a:t>
            </a:r>
            <a:r>
              <a:rPr lang="ru-RU" dirty="0" err="1"/>
              <a:t>випромінюючого</a:t>
            </a:r>
            <a:r>
              <a:rPr lang="ru-RU" dirty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/>
              <a:t>шару,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фотосфери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. Один з </a:t>
            </a:r>
            <a:r>
              <a:rPr lang="ru-RU" dirty="0" smtClean="0"/>
              <a:t>них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. Чим </a:t>
            </a:r>
            <a:r>
              <a:rPr lang="ru-RU" dirty="0" err="1"/>
              <a:t>вища</a:t>
            </a:r>
            <a:r>
              <a:rPr lang="ru-RU" dirty="0"/>
              <a:t> температура </a:t>
            </a:r>
            <a:r>
              <a:rPr lang="ru-RU" dirty="0" err="1"/>
              <a:t>фотосфери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 smtClean="0"/>
              <a:t>блакитніша</a:t>
            </a:r>
            <a:r>
              <a:rPr lang="ru-RU" dirty="0" smtClean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 — </a:t>
            </a:r>
            <a:r>
              <a:rPr lang="ru-RU" dirty="0" err="1"/>
              <a:t>тим</a:t>
            </a:r>
            <a:r>
              <a:rPr lang="ru-RU" dirty="0"/>
              <a:t> вона </a:t>
            </a:r>
            <a:r>
              <a:rPr lang="ru-RU" dirty="0" err="1"/>
              <a:t>червоніша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smtClean="0"/>
              <a:t>температура </a:t>
            </a:r>
            <a:r>
              <a:rPr lang="ru-RU" dirty="0"/>
              <a:t>становить </a:t>
            </a:r>
            <a:r>
              <a:rPr lang="ru-RU" dirty="0" err="1"/>
              <a:t>близько</a:t>
            </a:r>
            <a:r>
              <a:rPr lang="ru-RU" dirty="0"/>
              <a:t> 3000°, у </a:t>
            </a:r>
            <a:r>
              <a:rPr lang="ru-RU" dirty="0" err="1"/>
              <a:t>білої</a:t>
            </a:r>
            <a:r>
              <a:rPr lang="ru-RU" dirty="0"/>
              <a:t> — 12000°, а у </a:t>
            </a:r>
            <a:r>
              <a:rPr lang="ru-RU" dirty="0" err="1"/>
              <a:t>блакитної</a:t>
            </a:r>
            <a:r>
              <a:rPr lang="ru-RU" dirty="0"/>
              <a:t> — 25000°. Є </a:t>
            </a:r>
            <a:r>
              <a:rPr lang="ru-RU" dirty="0" err="1" smtClean="0"/>
              <a:t>зірки</a:t>
            </a:r>
            <a:r>
              <a:rPr lang="ru-RU" dirty="0"/>
              <a:t>, температура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150000°.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точного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/>
              <a:t>зірок</a:t>
            </a:r>
            <a:r>
              <a:rPr lang="ru-RU" dirty="0"/>
              <a:t> і </a:t>
            </a:r>
            <a:r>
              <a:rPr lang="ru-RU" dirty="0" err="1"/>
              <a:t>відповідних</a:t>
            </a:r>
            <a:r>
              <a:rPr lang="ru-RU" dirty="0"/>
              <a:t> температур.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3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9" y="1463675"/>
            <a:ext cx="700113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40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світність</a:t>
            </a:r>
            <a:r>
              <a:rPr lang="ru-RU" dirty="0"/>
              <a:t> і температура </a:t>
            </a:r>
            <a:r>
              <a:rPr lang="ru-RU" dirty="0" err="1"/>
              <a:t>фотосфери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і </a:t>
            </a:r>
            <a:r>
              <a:rPr lang="ru-RU" dirty="0" err="1"/>
              <a:t>радіус</a:t>
            </a:r>
            <a:r>
              <a:rPr lang="ru-RU" dirty="0"/>
              <a:t> </a:t>
            </a:r>
            <a:r>
              <a:rPr lang="en-US" dirty="0"/>
              <a:t>R </a:t>
            </a:r>
            <a:r>
              <a:rPr lang="ru-RU" dirty="0" err="1" smtClean="0"/>
              <a:t>зірки</a:t>
            </a:r>
            <a:r>
              <a:rPr lang="ru-RU" dirty="0"/>
              <a:t>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en-US" dirty="0"/>
              <a:t>J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/>
              <a:t>поверхні</a:t>
            </a:r>
            <a:r>
              <a:rPr lang="ru-RU" dirty="0"/>
              <a:t> (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smtClean="0"/>
              <a:t>1м2) </a:t>
            </a:r>
            <a:r>
              <a:rPr lang="ru-RU" dirty="0" err="1"/>
              <a:t>нагрітого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пропорційна</a:t>
            </a:r>
            <a:r>
              <a:rPr lang="ru-RU" dirty="0"/>
              <a:t> </a:t>
            </a:r>
            <a:r>
              <a:rPr lang="ru-RU" dirty="0" err="1"/>
              <a:t>четвертій</a:t>
            </a:r>
            <a:r>
              <a:rPr lang="ru-RU" dirty="0"/>
              <a:t> </a:t>
            </a:r>
            <a:r>
              <a:rPr lang="ru-RU" dirty="0" err="1"/>
              <a:t>степені</a:t>
            </a:r>
            <a:r>
              <a:rPr lang="ru-RU" dirty="0"/>
              <a:t> </a:t>
            </a:r>
            <a:r>
              <a:rPr lang="ru-RU" dirty="0" err="1" smtClean="0"/>
              <a:t>температури</a:t>
            </a:r>
            <a:r>
              <a:rPr lang="ru-RU" dirty="0"/>
              <a:t>: </a:t>
            </a:r>
            <a:r>
              <a:rPr lang="en-US" dirty="0"/>
              <a:t>J =</a:t>
            </a:r>
            <a:r>
              <a:rPr lang="el-GR" dirty="0"/>
              <a:t>σ</a:t>
            </a:r>
            <a:r>
              <a:rPr lang="ru-RU" dirty="0" smtClean="0"/>
              <a:t>Т4, </a:t>
            </a:r>
            <a:r>
              <a:rPr lang="ru-RU" dirty="0"/>
              <a:t>де </a:t>
            </a:r>
            <a:r>
              <a:rPr lang="el-GR" dirty="0"/>
              <a:t>σ —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диск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smtClean="0"/>
              <a:t>кола </a:t>
            </a:r>
            <a:r>
              <a:rPr lang="ru-RU" dirty="0" err="1"/>
              <a:t>радіуса</a:t>
            </a:r>
            <a:r>
              <a:rPr lang="ru-RU" dirty="0"/>
              <a:t> </a:t>
            </a:r>
            <a:r>
              <a:rPr lang="en-US" dirty="0"/>
              <a:t>R, </a:t>
            </a:r>
            <a:r>
              <a:rPr lang="ru-RU" dirty="0"/>
              <a:t>то </a:t>
            </a:r>
            <a:r>
              <a:rPr lang="ru-RU" dirty="0" err="1"/>
              <a:t>світна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становить </a:t>
            </a:r>
            <a:r>
              <a:rPr lang="en-US" dirty="0"/>
              <a:t>S =</a:t>
            </a:r>
            <a:r>
              <a:rPr lang="el-GR" dirty="0"/>
              <a:t>π</a:t>
            </a:r>
            <a:r>
              <a:rPr lang="en-US" dirty="0" smtClean="0"/>
              <a:t>R2;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>диска </a:t>
            </a:r>
            <a:r>
              <a:rPr lang="ru-RU" dirty="0" err="1"/>
              <a:t>обчислюється</a:t>
            </a:r>
            <a:r>
              <a:rPr lang="ru-RU" dirty="0"/>
              <a:t> як </a:t>
            </a:r>
            <a:r>
              <a:rPr lang="en-US" dirty="0"/>
              <a:t>S•J =</a:t>
            </a:r>
            <a:r>
              <a:rPr lang="el-GR" dirty="0"/>
              <a:t>σπ</a:t>
            </a:r>
            <a:r>
              <a:rPr lang="en-US" dirty="0" smtClean="0"/>
              <a:t>R2</a:t>
            </a:r>
            <a:r>
              <a:rPr lang="ru-RU" dirty="0" smtClean="0"/>
              <a:t>Т4.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el-GR" dirty="0"/>
              <a:t>σπ</a:t>
            </a:r>
            <a:r>
              <a:rPr lang="en-US" dirty="0" smtClean="0"/>
              <a:t>R2c</a:t>
            </a:r>
            <a:r>
              <a:rPr lang="ru-RU" dirty="0" smtClean="0"/>
              <a:t>Т4с</a:t>
            </a:r>
            <a:r>
              <a:rPr lang="ru-RU" dirty="0"/>
              <a:t>, де </a:t>
            </a:r>
            <a:r>
              <a:rPr lang="en-US" dirty="0" err="1"/>
              <a:t>Rc</a:t>
            </a:r>
            <a:r>
              <a:rPr lang="en-US" dirty="0"/>
              <a:t> </a:t>
            </a:r>
            <a:r>
              <a:rPr lang="ru-RU" dirty="0"/>
              <a:t>і Т</a:t>
            </a:r>
            <a:r>
              <a:rPr lang="en-US" dirty="0"/>
              <a:t>c — </a:t>
            </a:r>
            <a:r>
              <a:rPr lang="ru-RU" dirty="0" err="1"/>
              <a:t>радіус</a:t>
            </a:r>
            <a:r>
              <a:rPr lang="ru-RU" dirty="0"/>
              <a:t> і </a:t>
            </a:r>
            <a:r>
              <a:rPr lang="ru-RU" dirty="0" smtClean="0"/>
              <a:t>температура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. Таким чином,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en-US" dirty="0"/>
              <a:t>L=(</a:t>
            </a:r>
            <a:r>
              <a:rPr lang="en-US" dirty="0" smtClean="0"/>
              <a:t>R/</a:t>
            </a:r>
            <a:r>
              <a:rPr lang="en-US" dirty="0" err="1" smtClean="0"/>
              <a:t>Rc</a:t>
            </a:r>
            <a:r>
              <a:rPr lang="en-US" dirty="0" smtClean="0"/>
              <a:t>)2•(</a:t>
            </a:r>
            <a:r>
              <a:rPr lang="ru-RU" dirty="0"/>
              <a:t>Т/Т</a:t>
            </a:r>
            <a:r>
              <a:rPr lang="en-US" dirty="0" smtClean="0"/>
              <a:t>c)4, </a:t>
            </a:r>
            <a:r>
              <a:rPr lang="ru-RU" dirty="0" err="1" smtClean="0"/>
              <a:t>вираховуємо</a:t>
            </a:r>
            <a:r>
              <a:rPr lang="ru-RU" dirty="0" smtClean="0"/>
              <a:t> </a:t>
            </a:r>
            <a:r>
              <a:rPr lang="ru-RU" dirty="0" err="1"/>
              <a:t>радіус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en-US" dirty="0" smtClean="0"/>
              <a:t>R/</a:t>
            </a:r>
            <a:r>
              <a:rPr lang="en-US" dirty="0" err="1" smtClean="0"/>
              <a:t>Rc</a:t>
            </a:r>
            <a:r>
              <a:rPr lang="en-US" dirty="0"/>
              <a:t>= L½•(6000/</a:t>
            </a:r>
            <a:r>
              <a:rPr lang="ru-RU" dirty="0" smtClean="0"/>
              <a:t>Т)2.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характеристики </a:t>
            </a:r>
            <a:r>
              <a:rPr lang="ru-RU" dirty="0" err="1"/>
              <a:t>зірок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" y="1463675"/>
            <a:ext cx="755904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40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24</TotalTime>
  <Words>799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Mylar</vt:lpstr>
      <vt:lpstr>Фізичні характеристики зірок</vt:lpstr>
      <vt:lpstr>Зорі</vt:lpstr>
      <vt:lpstr>Зорі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Фізичні характеристики зірок</vt:lpstr>
      <vt:lpstr>Зорі</vt:lpstr>
      <vt:lpstr>Зорі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Фізичні характеристики зірок</dc:title>
  <dc:creator>Brohers</dc:creator>
  <cp:lastModifiedBy>RePack by SPecialiST</cp:lastModifiedBy>
  <cp:revision>4</cp:revision>
  <dcterms:created xsi:type="dcterms:W3CDTF">2014-03-31T20:56:06Z</dcterms:created>
  <dcterms:modified xsi:type="dcterms:W3CDTF">2014-03-31T21:31:55Z</dcterms:modified>
</cp:coreProperties>
</file>