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A9F164-2D95-4E8E-8465-3E63E13D6AF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580D4C-9E83-4029-A459-4D29D724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71546"/>
            <a:ext cx="8215338" cy="147218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err="1" smtClean="0"/>
              <a:t>Карбонатна</a:t>
            </a:r>
            <a:r>
              <a:rPr lang="ru-RU" sz="6000" b="1" i="1" dirty="0" smtClean="0"/>
              <a:t> кислота. </a:t>
            </a:r>
            <a:r>
              <a:rPr lang="ru-RU" sz="6000" b="1" i="1" dirty="0" err="1" smtClean="0"/>
              <a:t>Карбонати</a:t>
            </a:r>
            <a:r>
              <a:rPr lang="ru-RU" sz="6000" b="1" i="1" dirty="0" smtClean="0"/>
              <a:t>.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4786322"/>
            <a:ext cx="7406640" cy="17526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П</a:t>
            </a:r>
            <a:r>
              <a:rPr lang="uk-UA" sz="2000" dirty="0" err="1" smtClean="0"/>
              <a:t>ідготувала</a:t>
            </a:r>
            <a:r>
              <a:rPr lang="uk-UA" sz="2000" dirty="0" smtClean="0"/>
              <a:t>:</a:t>
            </a:r>
          </a:p>
          <a:p>
            <a:pPr algn="r"/>
            <a:r>
              <a:rPr lang="uk-UA" sz="2000" dirty="0" smtClean="0"/>
              <a:t>Учениця 10 класу</a:t>
            </a:r>
          </a:p>
          <a:p>
            <a:pPr algn="r"/>
            <a:r>
              <a:rPr lang="uk-UA" sz="2000" dirty="0" smtClean="0"/>
              <a:t>Прилуцької ЗОШ І-ІІІ ст. № 13</a:t>
            </a:r>
          </a:p>
          <a:p>
            <a:pPr algn="r"/>
            <a:r>
              <a:rPr lang="uk-UA" sz="2000" dirty="0" smtClean="0"/>
              <a:t>Імені Святителя </a:t>
            </a:r>
            <a:r>
              <a:rPr lang="uk-UA" sz="2000" dirty="0" err="1" smtClean="0"/>
              <a:t>Іоасафа</a:t>
            </a:r>
            <a:r>
              <a:rPr lang="uk-UA" sz="2000" smtClean="0"/>
              <a:t> </a:t>
            </a:r>
            <a:r>
              <a:rPr lang="uk-UA" sz="2000" smtClean="0"/>
              <a:t>Бєлгородського</a:t>
            </a:r>
            <a:endParaRPr lang="uk-UA" sz="2000" dirty="0" smtClean="0"/>
          </a:p>
        </p:txBody>
      </p:sp>
      <p:pic>
        <p:nvPicPr>
          <p:cNvPr id="4" name="Picture 10" descr="020324210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2540000" cy="2641600"/>
          </a:xfrm>
          <a:prstGeom prst="rect">
            <a:avLst/>
          </a:prstGeom>
          <a:noFill/>
        </p:spPr>
      </p:pic>
      <p:pic>
        <p:nvPicPr>
          <p:cNvPr id="5" name="Рисунок 4" descr="800px-Carbonic-acid-3D-ba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405" y="2306740"/>
            <a:ext cx="4143372" cy="26206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1214422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u="sng" dirty="0" smtClean="0"/>
              <a:t>Вапнування  </a:t>
            </a:r>
            <a:endParaRPr lang="ru-RU" sz="4400" u="sng" dirty="0"/>
          </a:p>
        </p:txBody>
      </p:sp>
      <p:pic>
        <p:nvPicPr>
          <p:cNvPr id="3" name="Рисунок 2" descr="RX-DK-VGN02503_liming-soil_s4x3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8695" cy="3666521"/>
          </a:xfrm>
          <a:prstGeom prst="rect">
            <a:avLst/>
          </a:prstGeom>
        </p:spPr>
      </p:pic>
      <p:pic>
        <p:nvPicPr>
          <p:cNvPr id="4" name="Рисунок 3" descr="102458_2011071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669787"/>
            <a:ext cx="4786314" cy="3188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4500570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u="sng" dirty="0" smtClean="0"/>
              <a:t>ґрунтів</a:t>
            </a:r>
            <a:endParaRPr lang="ru-RU" sz="4400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u="sng" dirty="0" smtClean="0"/>
              <a:t>Виробництво скла</a:t>
            </a:r>
            <a:endParaRPr lang="ru-RU" sz="4400" u="sng" dirty="0"/>
          </a:p>
        </p:txBody>
      </p:sp>
      <p:pic>
        <p:nvPicPr>
          <p:cNvPr id="3" name="Рисунок 2" descr="steklopaket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6500826" cy="4857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00892" y="1500174"/>
            <a:ext cx="1857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Скло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натуральна </a:t>
            </a:r>
            <a:r>
              <a:rPr lang="ru-RU" dirty="0" err="1"/>
              <a:t>продукція</a:t>
            </a:r>
            <a:r>
              <a:rPr lang="ru-RU" dirty="0"/>
              <a:t>. </a:t>
            </a:r>
            <a:r>
              <a:rPr lang="ru-RU" dirty="0" err="1"/>
              <a:t>Найважливішою</a:t>
            </a:r>
            <a:r>
              <a:rPr lang="ru-RU" dirty="0"/>
              <a:t> </a:t>
            </a:r>
            <a:r>
              <a:rPr lang="ru-RU" dirty="0" err="1"/>
              <a:t>сировиною</a:t>
            </a:r>
            <a:r>
              <a:rPr lang="ru-RU" dirty="0"/>
              <a:t>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кварцовий</a:t>
            </a:r>
            <a:r>
              <a:rPr lang="ru-RU" dirty="0"/>
              <a:t> </a:t>
            </a:r>
            <a:r>
              <a:rPr lang="ru-RU" dirty="0" err="1"/>
              <a:t>пісок</a:t>
            </a:r>
            <a:r>
              <a:rPr lang="ru-RU" dirty="0"/>
              <a:t>, </a:t>
            </a:r>
            <a:r>
              <a:rPr lang="ru-RU" dirty="0" err="1"/>
              <a:t>вапно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карбонат </a:t>
            </a:r>
            <a:r>
              <a:rPr lang="ru-RU" dirty="0" err="1"/>
              <a:t>натрію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8072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u="sng" dirty="0" smtClean="0"/>
              <a:t>Чорна металургія</a:t>
            </a:r>
            <a:endParaRPr lang="ru-RU" sz="4400" u="sng" dirty="0"/>
          </a:p>
        </p:txBody>
      </p:sp>
      <p:pic>
        <p:nvPicPr>
          <p:cNvPr id="3" name="Рисунок 2" descr="металлург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8106177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u="sng" dirty="0" smtClean="0"/>
              <a:t>Будівельний матеріал</a:t>
            </a:r>
            <a:endParaRPr lang="ru-RU" sz="4400" u="sng" dirty="0"/>
          </a:p>
        </p:txBody>
      </p:sp>
      <p:pic>
        <p:nvPicPr>
          <p:cNvPr id="3" name="Рисунок 2" descr="3b59d35ebbb8e123bc9e9fa4413c6c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500174"/>
            <a:ext cx="6191250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814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u="sng" dirty="0" smtClean="0"/>
              <a:t>Виробництво вапна</a:t>
            </a:r>
            <a:endParaRPr lang="ru-RU" sz="4400" u="sng" dirty="0"/>
          </a:p>
        </p:txBody>
      </p:sp>
      <p:pic>
        <p:nvPicPr>
          <p:cNvPr id="3" name="Рисунок 2" descr="44f97733f80e8adadb37fffde89483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85860"/>
            <a:ext cx="6667500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7760"/>
          </a:xfrm>
          <a:prstGeom prst="rect">
            <a:avLst/>
          </a:prstGeom>
        </p:spPr>
      </p:pic>
      <p:pic>
        <p:nvPicPr>
          <p:cNvPr id="3" name="Рисунок 2" descr="o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82153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err="1" smtClean="0"/>
              <a:t>Вугільна</a:t>
            </a:r>
            <a:r>
              <a:rPr lang="ru-RU" sz="2000" b="1" i="1" u="sng" dirty="0" smtClean="0"/>
              <a:t> кислота ( </a:t>
            </a:r>
            <a:r>
              <a:rPr lang="ru-RU" sz="2000" b="1" i="1" u="sng" dirty="0" err="1" smtClean="0"/>
              <a:t>дигідрогенкарбонат</a:t>
            </a:r>
            <a:r>
              <a:rPr lang="ru-RU" sz="2000" b="1" i="1" u="sng" dirty="0" smtClean="0"/>
              <a:t>,  </a:t>
            </a:r>
            <a:r>
              <a:rPr lang="ru-RU" sz="2000" b="1" i="1" u="sng" dirty="0" err="1" smtClean="0"/>
              <a:t>гідроксиметанова</a:t>
            </a:r>
            <a:r>
              <a:rPr lang="ru-RU" sz="2000" b="1" i="1" u="sng" dirty="0" smtClean="0"/>
              <a:t>, </a:t>
            </a:r>
            <a:r>
              <a:rPr lang="ru-RU" sz="2000" b="1" i="1" u="sng" dirty="0" err="1" smtClean="0"/>
              <a:t>карбонатна</a:t>
            </a:r>
            <a:r>
              <a:rPr lang="ru-RU" sz="2000" b="1" i="1" u="sng" dirty="0" smtClean="0"/>
              <a:t>  </a:t>
            </a:r>
            <a:r>
              <a:rPr lang="ru-RU" sz="2000" b="1" i="1" u="sng" dirty="0" err="1" smtClean="0"/>
              <a:t>кислота</a:t>
            </a:r>
            <a:r>
              <a:rPr lang="ru-RU" sz="2000" b="1" i="1" u="sng" dirty="0" smtClean="0"/>
              <a:t> ) </a:t>
            </a:r>
            <a:r>
              <a:rPr lang="ru-RU" dirty="0" smtClean="0"/>
              <a:t> — </a:t>
            </a:r>
            <a:r>
              <a:rPr lang="ru-RU" b="1" dirty="0" err="1" smtClean="0"/>
              <a:t>слабка</a:t>
            </a:r>
            <a:r>
              <a:rPr lang="ru-RU" b="1" dirty="0" smtClean="0"/>
              <a:t> </a:t>
            </a:r>
            <a:r>
              <a:rPr lang="ru-RU" b="1" dirty="0" err="1" smtClean="0"/>
              <a:t>двоосновна</a:t>
            </a:r>
            <a:r>
              <a:rPr lang="ru-RU" b="1" dirty="0" smtClean="0"/>
              <a:t> </a:t>
            </a:r>
            <a:r>
              <a:rPr lang="ru-RU" b="1" dirty="0" err="1" smtClean="0"/>
              <a:t>кислота</a:t>
            </a:r>
            <a:r>
              <a:rPr lang="ru-RU" b="1" dirty="0" smtClean="0"/>
              <a:t> </a:t>
            </a:r>
            <a:r>
              <a:rPr lang="ru-RU" b="1" dirty="0" err="1" smtClean="0"/>
              <a:t>з</a:t>
            </a:r>
            <a:r>
              <a:rPr lang="ru-RU" b="1" dirty="0" smtClean="0"/>
              <a:t> </a:t>
            </a:r>
            <a:r>
              <a:rPr lang="ru-RU" b="1" dirty="0" err="1" smtClean="0"/>
              <a:t>хімічною</a:t>
            </a:r>
            <a:r>
              <a:rPr lang="ru-RU" b="1" dirty="0" smtClean="0"/>
              <a:t> формулою Н2СО2. У чистому </a:t>
            </a:r>
            <a:r>
              <a:rPr lang="ru-RU" b="1" dirty="0" err="1" smtClean="0"/>
              <a:t>вигляді</a:t>
            </a:r>
            <a:r>
              <a:rPr lang="ru-RU" b="1" dirty="0" smtClean="0"/>
              <a:t> </a:t>
            </a:r>
            <a:r>
              <a:rPr lang="ru-RU" b="1" dirty="0" err="1" smtClean="0"/>
              <a:t>нестійка</a:t>
            </a:r>
            <a:r>
              <a:rPr lang="ru-RU" b="1" dirty="0" smtClean="0"/>
              <a:t>.  </a:t>
            </a:r>
            <a:r>
              <a:rPr lang="ru-RU" b="1" dirty="0" err="1" smtClean="0"/>
              <a:t>Утворюється</a:t>
            </a:r>
            <a:r>
              <a:rPr lang="ru-RU" b="1" dirty="0" smtClean="0"/>
              <a:t> в </a:t>
            </a:r>
            <a:r>
              <a:rPr lang="ru-RU" b="1" dirty="0" err="1" smtClean="0"/>
              <a:t>малих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кількостях</a:t>
            </a:r>
            <a:r>
              <a:rPr lang="ru-RU" b="1" dirty="0" smtClean="0"/>
              <a:t> при </a:t>
            </a:r>
            <a:r>
              <a:rPr lang="ru-RU" b="1" dirty="0" err="1" smtClean="0"/>
              <a:t>розчиненні</a:t>
            </a:r>
            <a:r>
              <a:rPr lang="ru-RU" b="1" dirty="0" smtClean="0"/>
              <a:t> </a:t>
            </a:r>
            <a:r>
              <a:rPr lang="ru-RU" b="1" dirty="0" err="1" smtClean="0"/>
              <a:t>вуглекислого</a:t>
            </a:r>
            <a:r>
              <a:rPr lang="ru-RU" b="1" dirty="0" smtClean="0"/>
              <a:t> газу у </a:t>
            </a:r>
            <a:r>
              <a:rPr lang="ru-RU" b="1" dirty="0" err="1" smtClean="0"/>
              <a:t>воді</a:t>
            </a:r>
            <a:r>
              <a:rPr lang="ru-RU" b="1" dirty="0"/>
              <a:t> </a:t>
            </a:r>
            <a:r>
              <a:rPr lang="ru-RU" b="1" dirty="0" smtClean="0"/>
              <a:t>, в тому </a:t>
            </a:r>
            <a:r>
              <a:rPr lang="ru-RU" b="1" dirty="0" err="1" smtClean="0"/>
              <a:t>числі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вуглекислого</a:t>
            </a:r>
            <a:r>
              <a:rPr lang="ru-RU" b="1" dirty="0" smtClean="0"/>
              <a:t> газу </a:t>
            </a:r>
            <a:r>
              <a:rPr lang="ru-RU" b="1" dirty="0" err="1" smtClean="0"/>
              <a:t>з</a:t>
            </a:r>
            <a:r>
              <a:rPr lang="ru-RU" b="1" dirty="0" smtClean="0"/>
              <a:t> </a:t>
            </a:r>
            <a:r>
              <a:rPr lang="ru-RU" b="1" dirty="0" err="1" smtClean="0"/>
              <a:t>повітря</a:t>
            </a:r>
            <a:r>
              <a:rPr lang="ru-RU" b="1" dirty="0" smtClean="0"/>
              <a:t>.  </a:t>
            </a:r>
            <a:r>
              <a:rPr lang="ru-RU" b="1" dirty="0" err="1" smtClean="0"/>
              <a:t>Утворює</a:t>
            </a:r>
            <a:r>
              <a:rPr lang="ru-RU" b="1" dirty="0" smtClean="0"/>
              <a:t> ряд </a:t>
            </a:r>
            <a:r>
              <a:rPr lang="ru-RU" b="1" dirty="0" err="1" smtClean="0"/>
              <a:t>стійких</a:t>
            </a:r>
            <a:r>
              <a:rPr lang="ru-RU" b="1" dirty="0" smtClean="0"/>
              <a:t> </a:t>
            </a:r>
            <a:r>
              <a:rPr lang="ru-RU" b="1" dirty="0" err="1" smtClean="0"/>
              <a:t>неорганічних</a:t>
            </a:r>
            <a:r>
              <a:rPr lang="ru-RU" b="1" dirty="0" smtClean="0"/>
              <a:t> </a:t>
            </a:r>
            <a:r>
              <a:rPr lang="ru-RU" b="1" dirty="0" err="1" smtClean="0"/>
              <a:t>таорганічних</a:t>
            </a:r>
            <a:r>
              <a:rPr lang="ru-RU" b="1" dirty="0" smtClean="0"/>
              <a:t> </a:t>
            </a:r>
            <a:r>
              <a:rPr lang="ru-RU" b="1" dirty="0" err="1" smtClean="0"/>
              <a:t>похідних</a:t>
            </a:r>
            <a:r>
              <a:rPr lang="ru-RU" b="1" dirty="0" smtClean="0"/>
              <a:t>: </a:t>
            </a:r>
            <a:r>
              <a:rPr lang="ru-RU" b="1" dirty="0" err="1" smtClean="0"/>
              <a:t>солі</a:t>
            </a:r>
            <a:r>
              <a:rPr lang="ru-RU" b="1" dirty="0" smtClean="0"/>
              <a:t> (</a:t>
            </a:r>
            <a:r>
              <a:rPr lang="ru-RU" b="1" dirty="0" err="1" smtClean="0"/>
              <a:t>карбонати</a:t>
            </a:r>
            <a:r>
              <a:rPr lang="ru-RU" b="1" dirty="0" smtClean="0"/>
              <a:t> та</a:t>
            </a:r>
          </a:p>
          <a:p>
            <a:pPr algn="ctr"/>
            <a:r>
              <a:rPr lang="ru-RU" b="1" dirty="0" smtClean="0"/>
              <a:t> </a:t>
            </a:r>
            <a:r>
              <a:rPr lang="ru-RU" b="1" dirty="0" err="1" smtClean="0"/>
              <a:t>гідрокарбонати</a:t>
            </a:r>
            <a:r>
              <a:rPr lang="ru-RU" b="1" dirty="0" smtClean="0"/>
              <a:t>), </a:t>
            </a:r>
            <a:r>
              <a:rPr lang="ru-RU" b="1" dirty="0" err="1" smtClean="0"/>
              <a:t>естери</a:t>
            </a:r>
            <a:r>
              <a:rPr lang="ru-RU" b="1" dirty="0" smtClean="0"/>
              <a:t>, </a:t>
            </a:r>
            <a:r>
              <a:rPr lang="ru-RU" b="1" dirty="0" err="1" smtClean="0"/>
              <a:t>аміди</a:t>
            </a:r>
            <a:r>
              <a:rPr lang="ru-RU" b="1" dirty="0" smtClean="0"/>
              <a:t> </a:t>
            </a:r>
            <a:r>
              <a:rPr lang="ru-RU" b="1" dirty="0" err="1" smtClean="0"/>
              <a:t>та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endParaRPr lang="ru-RU" b="1" dirty="0"/>
          </a:p>
        </p:txBody>
      </p:sp>
      <p:pic>
        <p:nvPicPr>
          <p:cNvPr id="3" name="Рисунок 2" descr="514px-Carbonic-acid-2D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071810"/>
            <a:ext cx="3326472" cy="185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6" y="5572140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u="sng" dirty="0" smtClean="0"/>
              <a:t>Структурна формула</a:t>
            </a:r>
            <a:endParaRPr lang="ru-RU" i="1" u="sng" dirty="0"/>
          </a:p>
        </p:txBody>
      </p:sp>
      <p:pic>
        <p:nvPicPr>
          <p:cNvPr id="5" name="Рисунок 4" descr="800px-Carbonic-acid-3D-ba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00306"/>
            <a:ext cx="4786314" cy="3027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64357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u="sng" dirty="0" err="1" smtClean="0"/>
              <a:t>Кулестрижнева</a:t>
            </a:r>
            <a:r>
              <a:rPr lang="uk-UA" i="1" u="sng" dirty="0" smtClean="0"/>
              <a:t> модель</a:t>
            </a:r>
            <a:endParaRPr lang="ru-RU" i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52"/>
            <a:ext cx="7566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/>
              <a:t>На відміну від сульфатної чи нітратної карбонатна кислота слабка і нестійка, існує лише в розбавленому розчині, виділити з якого її неможливо, тому що при нагріванні кислота розкладається на воду й вуглекислий газ.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13905" r="15764" b="58234"/>
          <a:stretch>
            <a:fillRect/>
          </a:stretch>
        </p:blipFill>
        <p:spPr bwMode="auto">
          <a:xfrm>
            <a:off x="1785918" y="3786190"/>
            <a:ext cx="6436583" cy="20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u="sng" dirty="0" smtClean="0"/>
              <a:t>Хімічні властивості карбонатної кислоти і карбонатів </a:t>
            </a:r>
            <a:endParaRPr lang="ru-RU" sz="3600" i="1" u="sng" dirty="0"/>
          </a:p>
        </p:txBody>
      </p:sp>
      <p:sp>
        <p:nvSpPr>
          <p:cNvPr id="3" name="Объек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  <a:blipFill rotWithShape="1">
            <a:blip r:embed="rId2"/>
            <a:stretch>
              <a:fillRect l="-1111" t="-875"/>
            </a:stretch>
          </a:blipFill>
        </p:spPr>
        <p:txBody>
          <a:bodyPr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1600200"/>
            <a:ext cx="8640960" cy="4525963"/>
          </a:xfrm>
          <a:prstGeom prst="rect">
            <a:avLst/>
          </a:prstGeom>
          <a:blipFill rotWithShape="1">
            <a:blip r:embed="rId2"/>
            <a:stretch>
              <a:fillRect l="-776" t="-943" r="-1763"/>
            </a:stretch>
          </a:blipFill>
        </p:spPr>
        <p:txBody>
          <a:bodyPr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1429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Хімічні властивості карбонатної кислоти і карбонатів </a:t>
            </a:r>
            <a:endParaRPr kumimoji="0" lang="ru-RU" sz="3600" b="0" i="1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260648"/>
            <a:ext cx="8229600" cy="6192688"/>
          </a:xfrm>
          <a:prstGeom prst="rect">
            <a:avLst/>
          </a:prstGeom>
          <a:blipFill rotWithShape="1">
            <a:blip r:embed="rId2"/>
            <a:stretch>
              <a:fillRect l="-1556" t="-689" r="-1481"/>
            </a:stretch>
          </a:blipFill>
        </p:spPr>
        <p:txBody>
          <a:bodyPr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620688"/>
            <a:ext cx="8363272" cy="5505475"/>
          </a:xfrm>
          <a:prstGeom prst="rect">
            <a:avLst/>
          </a:prstGeom>
          <a:blipFill rotWithShape="1">
            <a:blip r:embed="rId2"/>
            <a:stretch>
              <a:fillRect l="-1166" t="-775" r="-1093"/>
            </a:stretch>
          </a:blipFill>
        </p:spPr>
        <p:txBody>
          <a:bodyPr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1988840"/>
            <a:ext cx="8229600" cy="4525963"/>
          </a:xfrm>
          <a:prstGeom prst="rect">
            <a:avLst/>
          </a:prstGeom>
          <a:blipFill rotWithShape="1">
            <a:blip r:embed="rId2"/>
            <a:stretch>
              <a:fillRect l="-1185"/>
            </a:stretch>
          </a:blipFill>
        </p:spPr>
        <p:txBody>
          <a:bodyPr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85728"/>
            <a:ext cx="8072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u="sng" dirty="0" smtClean="0"/>
              <a:t>Хімічні властивості карбонатної кислоти і карбонатів </a:t>
            </a:r>
            <a:r>
              <a:rPr lang="uk-UA" sz="3600" b="1" i="1" u="sng" dirty="0" smtClean="0"/>
              <a:t>. Розкладання солей карбонатної кислоти при нагріванні. </a:t>
            </a:r>
            <a:endParaRPr lang="ru-RU" sz="3600" b="1" i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u="sng" dirty="0" smtClean="0"/>
              <a:t>Застосування найважливіших карбонатів</a:t>
            </a:r>
            <a:endParaRPr lang="ru-RU" sz="8800" b="1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</TotalTime>
  <Words>131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Карбонатна кислота. Карбонати.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Карбонатна кислота. Карбонати.</dc:title>
  <dc:creator>Asus</dc:creator>
  <cp:lastModifiedBy>Asus</cp:lastModifiedBy>
  <cp:revision>6</cp:revision>
  <dcterms:created xsi:type="dcterms:W3CDTF">2014-03-04T17:33:50Z</dcterms:created>
  <dcterms:modified xsi:type="dcterms:W3CDTF">2014-06-04T14:11:55Z</dcterms:modified>
</cp:coreProperties>
</file>