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304" r:id="rId2"/>
    <p:sldId id="315" r:id="rId3"/>
    <p:sldId id="308" r:id="rId4"/>
    <p:sldId id="281" r:id="rId5"/>
    <p:sldId id="309" r:id="rId6"/>
    <p:sldId id="310" r:id="rId7"/>
    <p:sldId id="311" r:id="rId8"/>
    <p:sldId id="314" r:id="rId9"/>
    <p:sldId id="282" r:id="rId10"/>
    <p:sldId id="280" r:id="rId11"/>
    <p:sldId id="277" r:id="rId12"/>
    <p:sldId id="307" r:id="rId13"/>
    <p:sldId id="316" r:id="rId14"/>
    <p:sldId id="317" r:id="rId15"/>
    <p:sldId id="284" r:id="rId16"/>
    <p:sldId id="265" r:id="rId17"/>
    <p:sldId id="283" r:id="rId18"/>
    <p:sldId id="272" r:id="rId19"/>
    <p:sldId id="306" r:id="rId20"/>
    <p:sldId id="313" r:id="rId21"/>
    <p:sldId id="318" r:id="rId22"/>
    <p:sldId id="274" r:id="rId23"/>
    <p:sldId id="271" r:id="rId24"/>
    <p:sldId id="27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00FF"/>
    <a:srgbClr val="FF0066"/>
    <a:srgbClr val="00FF00"/>
    <a:srgbClr val="CCFFFF"/>
    <a:srgbClr val="CC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66" autoAdjust="0"/>
    <p:restoredTop sz="94660"/>
  </p:normalViewPr>
  <p:slideViewPr>
    <p:cSldViewPr>
      <p:cViewPr varScale="1">
        <p:scale>
          <a:sx n="69" d="100"/>
          <a:sy n="69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0C96F-AACD-44FC-ACA2-C80CBBB3F070}" type="datetimeFigureOut">
              <a:rPr lang="uk-UA" smtClean="0"/>
              <a:pPr/>
              <a:t>08.11.2013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E85F5-9D33-498B-A479-1322EBC56E3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967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85F5-9D33-498B-A479-1322EBC56E39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5DE24-CB9C-4AF3-8E95-28BD7ED378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460D6-4B76-412F-977A-CF6C31D7D5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CA328-E5B5-433E-9898-889BD6B7DB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F8F4E-B298-48EA-B310-4C1203B7C3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45F59-2A1B-4F93-B9D6-BB20B4BE90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DACE7-0B84-447E-B2A7-04FD5209FC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9B39E-C843-4BB0-B44C-4737F3BC19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4C6F6-498D-4E68-A9B4-E2FEB45C0D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4E9EB-D4BB-4F45-B440-229C35B788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18835-BF35-4AD2-90D7-BD6AB535C6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1B4A7-7900-43F9-B81B-603A77D458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2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332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332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14F37E-7BC3-4621-9C4A-397B5CB8D3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plus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1.doc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7989887" cy="2763838"/>
          </a:xfrm>
        </p:spPr>
        <p:txBody>
          <a:bodyPr/>
          <a:lstStyle/>
          <a:p>
            <a:r>
              <a:rPr lang="uk-UA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Природні джерела органічних речовин</a:t>
            </a:r>
            <a:endParaRPr lang="ru-RU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Способи видобутку природного газа і нафти</a:t>
            </a:r>
          </a:p>
        </p:txBody>
      </p:sp>
      <p:pic>
        <p:nvPicPr>
          <p:cNvPr id="199684" name="Picture 4" descr="н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00213"/>
            <a:ext cx="8922358" cy="5157787"/>
          </a:xfrm>
          <a:noFill/>
          <a:ln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Найважливіші продукти, одержувані з природного і попутного нафтового газу</a:t>
            </a:r>
          </a:p>
        </p:txBody>
      </p:sp>
      <p:sp>
        <p:nvSpPr>
          <p:cNvPr id="190489" name="Text Box 25"/>
          <p:cNvSpPr txBox="1">
            <a:spLocks noChangeArrowheads="1"/>
          </p:cNvSpPr>
          <p:nvPr/>
        </p:nvSpPr>
        <p:spPr bwMode="auto">
          <a:xfrm>
            <a:off x="3492500" y="2420938"/>
            <a:ext cx="1727200" cy="92551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Природні</a:t>
            </a:r>
          </a:p>
          <a:p>
            <a:pPr algn="ctr"/>
            <a:r>
              <a:rPr lang="ru-RU" b="1">
                <a:solidFill>
                  <a:schemeClr val="accent2"/>
                </a:solidFill>
              </a:rPr>
              <a:t>горючі</a:t>
            </a:r>
          </a:p>
          <a:p>
            <a:pPr algn="ctr"/>
            <a:r>
              <a:rPr lang="ru-RU" b="1">
                <a:solidFill>
                  <a:schemeClr val="accent2"/>
                </a:solidFill>
              </a:rPr>
              <a:t> гази</a:t>
            </a:r>
          </a:p>
        </p:txBody>
      </p:sp>
      <p:sp>
        <p:nvSpPr>
          <p:cNvPr id="190492" name="Line 28"/>
          <p:cNvSpPr>
            <a:spLocks noChangeShapeType="1"/>
          </p:cNvSpPr>
          <p:nvPr/>
        </p:nvSpPr>
        <p:spPr bwMode="auto">
          <a:xfrm>
            <a:off x="5219700" y="270827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90494" name="Text Box 30"/>
          <p:cNvSpPr txBox="1">
            <a:spLocks noChangeArrowheads="1"/>
          </p:cNvSpPr>
          <p:nvPr/>
        </p:nvSpPr>
        <p:spPr bwMode="auto">
          <a:xfrm>
            <a:off x="5795963" y="2565400"/>
            <a:ext cx="1049337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Водень</a:t>
            </a:r>
          </a:p>
        </p:txBody>
      </p:sp>
      <p:sp>
        <p:nvSpPr>
          <p:cNvPr id="190495" name="Text Box 31"/>
          <p:cNvSpPr txBox="1">
            <a:spLocks noChangeArrowheads="1"/>
          </p:cNvSpPr>
          <p:nvPr/>
        </p:nvSpPr>
        <p:spPr bwMode="auto">
          <a:xfrm>
            <a:off x="7235825" y="2565400"/>
            <a:ext cx="833438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Ам</a:t>
            </a:r>
            <a:r>
              <a:rPr lang="uk-UA" b="1"/>
              <a:t>і</a:t>
            </a:r>
            <a:r>
              <a:rPr lang="ru-RU" b="1"/>
              <a:t>ак</a:t>
            </a:r>
          </a:p>
        </p:txBody>
      </p:sp>
      <p:sp>
        <p:nvSpPr>
          <p:cNvPr id="190496" name="Line 32"/>
          <p:cNvSpPr>
            <a:spLocks noChangeShapeType="1"/>
          </p:cNvSpPr>
          <p:nvPr/>
        </p:nvSpPr>
        <p:spPr bwMode="auto">
          <a:xfrm flipV="1">
            <a:off x="7019925" y="27082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90498" name="Line 34"/>
          <p:cNvSpPr>
            <a:spLocks noChangeShapeType="1"/>
          </p:cNvSpPr>
          <p:nvPr/>
        </p:nvSpPr>
        <p:spPr bwMode="auto">
          <a:xfrm>
            <a:off x="7812088" y="29241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90499" name="Text Box 35"/>
          <p:cNvSpPr txBox="1">
            <a:spLocks noChangeArrowheads="1"/>
          </p:cNvSpPr>
          <p:nvPr/>
        </p:nvSpPr>
        <p:spPr bwMode="auto">
          <a:xfrm>
            <a:off x="6692900" y="3357563"/>
            <a:ext cx="2024063" cy="925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/>
              <a:t>Солі амонія</a:t>
            </a:r>
          </a:p>
          <a:p>
            <a:pPr algn="ctr"/>
            <a:r>
              <a:rPr lang="ru-RU" b="1"/>
              <a:t> Азотна кислота</a:t>
            </a:r>
          </a:p>
          <a:p>
            <a:pPr algn="ctr"/>
            <a:r>
              <a:rPr lang="ru-RU" b="1"/>
              <a:t> Карбамід</a:t>
            </a:r>
          </a:p>
        </p:txBody>
      </p:sp>
      <p:sp>
        <p:nvSpPr>
          <p:cNvPr id="190503" name="Text Box 39"/>
          <p:cNvSpPr txBox="1">
            <a:spLocks noChangeArrowheads="1"/>
          </p:cNvSpPr>
          <p:nvPr/>
        </p:nvSpPr>
        <p:spPr bwMode="auto">
          <a:xfrm>
            <a:off x="179388" y="2420938"/>
            <a:ext cx="2795587" cy="925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Розчинники Синтетичний каучук Пластмаси</a:t>
            </a:r>
          </a:p>
        </p:txBody>
      </p:sp>
      <p:sp>
        <p:nvSpPr>
          <p:cNvPr id="190504" name="Line 40"/>
          <p:cNvSpPr>
            <a:spLocks noChangeShapeType="1"/>
          </p:cNvSpPr>
          <p:nvPr/>
        </p:nvSpPr>
        <p:spPr bwMode="auto">
          <a:xfrm flipH="1">
            <a:off x="2124075" y="3357563"/>
            <a:ext cx="2520950" cy="158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90505" name="Text Box 41"/>
          <p:cNvSpPr txBox="1">
            <a:spLocks noChangeArrowheads="1"/>
          </p:cNvSpPr>
          <p:nvPr/>
        </p:nvSpPr>
        <p:spPr bwMode="auto">
          <a:xfrm>
            <a:off x="908050" y="5013325"/>
            <a:ext cx="2120900" cy="925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/>
              <a:t>Сірководень  </a:t>
            </a:r>
          </a:p>
          <a:p>
            <a:pPr algn="ctr"/>
            <a:r>
              <a:rPr lang="ru-RU" b="1"/>
              <a:t>сіра </a:t>
            </a:r>
          </a:p>
          <a:p>
            <a:pPr algn="ctr"/>
            <a:r>
              <a:rPr lang="ru-RU" b="1"/>
              <a:t> Сірчана кислота</a:t>
            </a:r>
          </a:p>
        </p:txBody>
      </p:sp>
      <p:sp>
        <p:nvSpPr>
          <p:cNvPr id="190506" name="Line 42"/>
          <p:cNvSpPr>
            <a:spLocks noChangeShapeType="1"/>
          </p:cNvSpPr>
          <p:nvPr/>
        </p:nvSpPr>
        <p:spPr bwMode="auto">
          <a:xfrm>
            <a:off x="4643438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90507" name="Text Box 43"/>
          <p:cNvSpPr txBox="1">
            <a:spLocks noChangeArrowheads="1"/>
          </p:cNvSpPr>
          <p:nvPr/>
        </p:nvSpPr>
        <p:spPr bwMode="auto">
          <a:xfrm>
            <a:off x="3924300" y="3860800"/>
            <a:ext cx="1531938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Синтез - газ</a:t>
            </a:r>
          </a:p>
        </p:txBody>
      </p:sp>
      <p:sp>
        <p:nvSpPr>
          <p:cNvPr id="190508" name="Line 44"/>
          <p:cNvSpPr>
            <a:spLocks noChangeShapeType="1"/>
          </p:cNvSpPr>
          <p:nvPr/>
        </p:nvSpPr>
        <p:spPr bwMode="auto">
          <a:xfrm>
            <a:off x="4643438" y="422116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90509" name="Text Box 45"/>
          <p:cNvSpPr txBox="1">
            <a:spLocks noChangeArrowheads="1"/>
          </p:cNvSpPr>
          <p:nvPr/>
        </p:nvSpPr>
        <p:spPr bwMode="auto">
          <a:xfrm>
            <a:off x="3389313" y="4941888"/>
            <a:ext cx="2798762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/>
              <a:t>Кисневмісні  речовини</a:t>
            </a:r>
          </a:p>
        </p:txBody>
      </p:sp>
      <p:sp>
        <p:nvSpPr>
          <p:cNvPr id="190510" name="Line 46"/>
          <p:cNvSpPr>
            <a:spLocks noChangeShapeType="1"/>
          </p:cNvSpPr>
          <p:nvPr/>
        </p:nvSpPr>
        <p:spPr bwMode="auto">
          <a:xfrm>
            <a:off x="4572000" y="3357563"/>
            <a:ext cx="316865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90511" name="Text Box 47"/>
          <p:cNvSpPr txBox="1">
            <a:spLocks noChangeArrowheads="1"/>
          </p:cNvSpPr>
          <p:nvPr/>
        </p:nvSpPr>
        <p:spPr bwMode="auto">
          <a:xfrm>
            <a:off x="7308850" y="4941888"/>
            <a:ext cx="8001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Гел</a:t>
            </a:r>
            <a:r>
              <a:rPr lang="uk-UA" b="1"/>
              <a:t>і</a:t>
            </a:r>
            <a:r>
              <a:rPr lang="ru-RU" b="1"/>
              <a:t>й</a:t>
            </a:r>
          </a:p>
        </p:txBody>
      </p:sp>
      <p:sp>
        <p:nvSpPr>
          <p:cNvPr id="190514" name="Text Box 50"/>
          <p:cNvSpPr txBox="1">
            <a:spLocks noChangeArrowheads="1"/>
          </p:cNvSpPr>
          <p:nvPr/>
        </p:nvSpPr>
        <p:spPr bwMode="auto">
          <a:xfrm>
            <a:off x="1619250" y="1628775"/>
            <a:ext cx="1497013" cy="3762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Поліетилен</a:t>
            </a:r>
          </a:p>
        </p:txBody>
      </p:sp>
      <p:sp>
        <p:nvSpPr>
          <p:cNvPr id="190515" name="Line 51"/>
          <p:cNvSpPr>
            <a:spLocks noChangeShapeType="1"/>
          </p:cNvSpPr>
          <p:nvPr/>
        </p:nvSpPr>
        <p:spPr bwMode="auto">
          <a:xfrm flipH="1" flipV="1">
            <a:off x="2411413" y="1989138"/>
            <a:ext cx="18732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90516" name="Text Box 52"/>
          <p:cNvSpPr txBox="1">
            <a:spLocks noChangeArrowheads="1"/>
          </p:cNvSpPr>
          <p:nvPr/>
        </p:nvSpPr>
        <p:spPr bwMode="auto">
          <a:xfrm>
            <a:off x="5651500" y="1557338"/>
            <a:ext cx="2039938" cy="3762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Этиловий спирт</a:t>
            </a:r>
          </a:p>
        </p:txBody>
      </p:sp>
      <p:sp>
        <p:nvSpPr>
          <p:cNvPr id="190517" name="Line 53"/>
          <p:cNvSpPr>
            <a:spLocks noChangeShapeType="1"/>
          </p:cNvSpPr>
          <p:nvPr/>
        </p:nvSpPr>
        <p:spPr bwMode="auto">
          <a:xfrm flipV="1">
            <a:off x="4211638" y="1916113"/>
            <a:ext cx="24479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90519" name="Line 55"/>
          <p:cNvSpPr>
            <a:spLocks noChangeShapeType="1"/>
          </p:cNvSpPr>
          <p:nvPr/>
        </p:nvSpPr>
        <p:spPr bwMode="auto">
          <a:xfrm flipH="1">
            <a:off x="2987675" y="28527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29180" cy="1143000"/>
          </a:xfrm>
        </p:spPr>
        <p:txBody>
          <a:bodyPr/>
          <a:lstStyle/>
          <a:p>
            <a:r>
              <a:rPr lang="ru-RU" sz="73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Нафта</a:t>
            </a:r>
            <a:endParaRPr lang="ru-RU" sz="7300" b="1" i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1"/>
            <a:ext cx="5072066" cy="3543312"/>
          </a:xfrm>
        </p:spPr>
        <p:txBody>
          <a:bodyPr/>
          <a:lstStyle/>
          <a:p>
            <a:pPr marL="365125" indent="-282575">
              <a:buFontTx/>
              <a:buNone/>
            </a:pPr>
            <a:r>
              <a:rPr lang="ru-RU" sz="2400" dirty="0"/>
              <a:t>  горюча масляниста </a:t>
            </a:r>
            <a:r>
              <a:rPr lang="ru-RU" sz="2400" dirty="0" err="1"/>
              <a:t>рідина</a:t>
            </a:r>
            <a:r>
              <a:rPr lang="ru-RU" sz="2400" dirty="0"/>
              <a:t>, </a:t>
            </a:r>
            <a:r>
              <a:rPr lang="ru-RU" sz="2400" dirty="0" err="1"/>
              <a:t>поширена</a:t>
            </a:r>
            <a:r>
              <a:rPr lang="ru-RU" sz="2400" dirty="0"/>
              <a:t> в </a:t>
            </a:r>
            <a:r>
              <a:rPr lang="ru-RU" sz="2400" dirty="0" err="1"/>
              <a:t>осадовій</a:t>
            </a:r>
            <a:r>
              <a:rPr lang="ru-RU" sz="2400" dirty="0"/>
              <a:t> </a:t>
            </a:r>
            <a:r>
              <a:rPr lang="ru-RU" sz="2400" dirty="0" err="1"/>
              <a:t>оболонці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; </a:t>
            </a:r>
            <a:r>
              <a:rPr lang="ru-RU" sz="2400" dirty="0" err="1"/>
              <a:t>найважливіша</a:t>
            </a:r>
            <a:r>
              <a:rPr lang="ru-RU" sz="2400" dirty="0"/>
              <a:t> </a:t>
            </a:r>
            <a:r>
              <a:rPr lang="ru-RU" sz="2400" dirty="0" err="1"/>
              <a:t>корисна</a:t>
            </a:r>
            <a:r>
              <a:rPr lang="ru-RU" sz="2400" dirty="0"/>
              <a:t> </a:t>
            </a:r>
            <a:r>
              <a:rPr lang="ru-RU" sz="2400" dirty="0" err="1"/>
              <a:t>копалина</a:t>
            </a:r>
            <a:r>
              <a:rPr lang="ru-RU" sz="2400" dirty="0"/>
              <a:t>. Про </a:t>
            </a:r>
            <a:r>
              <a:rPr lang="ru-RU" sz="2400" dirty="0" err="1"/>
              <a:t>існування</a:t>
            </a:r>
            <a:r>
              <a:rPr lang="ru-RU" sz="2400" dirty="0"/>
              <a:t> </a:t>
            </a:r>
            <a:r>
              <a:rPr lang="ru-RU" sz="2400" dirty="0" err="1"/>
              <a:t>нафти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відомо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в </a:t>
            </a:r>
            <a:r>
              <a:rPr lang="ru-RU" sz="2400" dirty="0" err="1"/>
              <a:t>давньому</a:t>
            </a:r>
            <a:r>
              <a:rPr lang="ru-RU" sz="2400" dirty="0"/>
              <a:t> </a:t>
            </a:r>
            <a:r>
              <a:rPr lang="ru-RU" sz="2400" dirty="0" err="1"/>
              <a:t>Єгипті</a:t>
            </a:r>
            <a:r>
              <a:rPr lang="ru-RU" sz="2400" dirty="0"/>
              <a:t>.</a:t>
            </a:r>
          </a:p>
        </p:txBody>
      </p:sp>
      <p:pic>
        <p:nvPicPr>
          <p:cNvPr id="317445" name="Picture 5" descr="http://t3.gstatic.com/images?q=tbn:ANd9GcTdh2tT5Rh3FQtetH67vbysHpUTsvxhcgrBRmBxM41NmhP4Isz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606997"/>
            <a:ext cx="5643571" cy="425100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4" name="Picture 4" descr="n_015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6115" name="Rectangle 5"/>
          <p:cNvSpPr>
            <a:spLocks noChangeArrowheads="1"/>
          </p:cNvSpPr>
          <p:nvPr/>
        </p:nvSpPr>
        <p:spPr bwMode="auto">
          <a:xfrm>
            <a:off x="3708400" y="6223000"/>
            <a:ext cx="45833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Видобуток</a:t>
            </a:r>
            <a:r>
              <a:rPr lang="ru-RU" sz="36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нафти</a:t>
            </a:r>
            <a:endParaRPr lang="ru-RU" sz="3600" b="1" i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4" descr="Рисуно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059113" y="6237288"/>
            <a:ext cx="4032250" cy="620712"/>
          </a:xfrm>
        </p:spPr>
        <p:txBody>
          <a:bodyPr>
            <a:noAutofit/>
          </a:bodyPr>
          <a:lstStyle/>
          <a:p>
            <a:r>
              <a:rPr lang="ru-RU" sz="2800" b="1" i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Морський</a:t>
            </a:r>
            <a:r>
              <a:rPr lang="ru-RU" sz="2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i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видобуток</a:t>
            </a:r>
            <a:r>
              <a:rPr lang="ru-RU" sz="2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i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нафти</a:t>
            </a:r>
            <a:r>
              <a:rPr lang="ru-RU" sz="2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/>
          <a:lstStyle/>
          <a:p>
            <a:r>
              <a:rPr lang="ru-RU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Нафтопереробний</a:t>
            </a:r>
            <a:r>
              <a:rPr lang="ru-RU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завод</a:t>
            </a:r>
          </a:p>
        </p:txBody>
      </p:sp>
      <p:pic>
        <p:nvPicPr>
          <p:cNvPr id="2099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85794"/>
            <a:ext cx="9144000" cy="5956319"/>
          </a:xfrm>
          <a:noFill/>
          <a:ln w="57150">
            <a:solidFill>
              <a:schemeClr val="folHlink"/>
            </a:solidFill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8" name="Rectangle 6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/>
          <a:lstStyle/>
          <a:p>
            <a:r>
              <a:rPr lang="ru-RU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Горіння</a:t>
            </a:r>
            <a:r>
              <a:rPr lang="ru-RU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нафти</a:t>
            </a:r>
            <a:endParaRPr lang="ru-RU" b="1" i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10597" name="Object 5">
            <a:hlinkClick r:id="" action="ppaction://ole?verb=0"/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0" y="928670"/>
          <a:ext cx="9144000" cy="5929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8" name="Видео-клип" r:id="rId3" imgW="5990476" imgH="4382112" progId="Package">
                  <p:embed/>
                </p:oleObj>
              </mc:Choice>
              <mc:Fallback>
                <p:oleObj name="Видео-клип" r:id="rId3" imgW="5990476" imgH="4382112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28670"/>
                        <a:ext cx="9144000" cy="5929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Схема трубчастої установки для безперервної перегонки нафти</a:t>
            </a:r>
          </a:p>
        </p:txBody>
      </p:sp>
      <p:pic>
        <p:nvPicPr>
          <p:cNvPr id="2089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1484313"/>
            <a:ext cx="8072494" cy="5184775"/>
          </a:xfrm>
          <a:noFill/>
          <a:ln/>
        </p:spPr>
      </p:pic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808038" y="1504950"/>
            <a:ext cx="2138362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1 – Трубчаста піч</a:t>
            </a:r>
          </a:p>
        </p:txBody>
      </p:sp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808038" y="1865313"/>
            <a:ext cx="3602037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.2 – рефтіфікационная колона</a:t>
            </a:r>
          </a:p>
        </p:txBody>
      </p:sp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827088" y="2205038"/>
            <a:ext cx="2030412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3 -Холодильник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50" name="Object 30"/>
          <p:cNvGraphicFramePr>
            <a:graphicFrameLocks noGrp="1" noChangeAspect="1"/>
          </p:cNvGraphicFramePr>
          <p:nvPr>
            <p:ph idx="1"/>
          </p:nvPr>
        </p:nvGraphicFramePr>
        <p:xfrm>
          <a:off x="0" y="46061"/>
          <a:ext cx="9144000" cy="674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51" name="Документ" r:id="rId4" imgW="10041065" imgH="6683138" progId="Word.Document.8">
                  <p:embed/>
                </p:oleObj>
              </mc:Choice>
              <mc:Fallback>
                <p:oleObj name="Документ" r:id="rId4" imgW="10041065" imgH="6683138" progId="Word.Document.8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6061"/>
                        <a:ext cx="9144000" cy="674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81" name="Group 61"/>
          <p:cNvGraphicFramePr>
            <a:graphicFrameLocks noGrp="1"/>
          </p:cNvGraphicFramePr>
          <p:nvPr/>
        </p:nvGraphicFramePr>
        <p:xfrm>
          <a:off x="684213" y="3284538"/>
          <a:ext cx="1857375" cy="274320"/>
        </p:xfrm>
        <a:graphic>
          <a:graphicData uri="http://schemas.openxmlformats.org/drawingml/2006/table">
            <a:tbl>
              <a:tblPr/>
              <a:tblGrid>
                <a:gridCol w="1857375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8744" name="Rectangle 24"/>
          <p:cNvSpPr>
            <a:spLocks noChangeArrowheads="1"/>
          </p:cNvSpPr>
          <p:nvPr/>
        </p:nvSpPr>
        <p:spPr bwMode="auto">
          <a:xfrm>
            <a:off x="3643313" y="3389313"/>
            <a:ext cx="1841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100"/>
              <a:t/>
            </a:r>
            <a:br>
              <a:rPr lang="ru-RU" sz="1100"/>
            </a:br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21" name="Picture 5" descr="http://t0.gstatic.com/images?q=tbn:ANd9GcSKHwUVT3q9nVXwg_V1a_0xdPUEfF_nMJnnVJtVgY8SHIOJvwGac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5904331" cy="392906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164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29180" cy="939784"/>
          </a:xfrm>
        </p:spPr>
        <p:txBody>
          <a:bodyPr/>
          <a:lstStyle/>
          <a:p>
            <a:r>
              <a:rPr lang="ru-RU" sz="6000" b="1" i="1" u="sng" dirty="0">
                <a:solidFill>
                  <a:srgbClr val="0000FF"/>
                </a:solidFill>
              </a:rPr>
              <a:t>КАМ</a:t>
            </a:r>
            <a:r>
              <a:rPr lang="en-US" sz="6000" b="1" i="1" u="sng" dirty="0">
                <a:solidFill>
                  <a:srgbClr val="0000FF"/>
                </a:solidFill>
              </a:rPr>
              <a:t>’</a:t>
            </a:r>
            <a:r>
              <a:rPr lang="uk-UA" sz="6000" b="1" i="1" u="sng" dirty="0">
                <a:solidFill>
                  <a:srgbClr val="0000FF"/>
                </a:solidFill>
              </a:rPr>
              <a:t>Я</a:t>
            </a:r>
            <a:r>
              <a:rPr lang="ru-RU" sz="6000" b="1" i="1" u="sng" dirty="0">
                <a:solidFill>
                  <a:srgbClr val="0000FF"/>
                </a:solidFill>
              </a:rPr>
              <a:t>НЕ ВУГІЛЛЯ</a:t>
            </a:r>
          </a:p>
        </p:txBody>
      </p:sp>
      <p:sp>
        <p:nvSpPr>
          <p:cNvPr id="316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80" y="1600201"/>
            <a:ext cx="3400420" cy="2757493"/>
          </a:xfrm>
        </p:spPr>
        <p:txBody>
          <a:bodyPr/>
          <a:lstStyle/>
          <a:p>
            <a:pPr marL="365125" indent="-282575" algn="ctr">
              <a:buFontTx/>
              <a:buNone/>
            </a:pPr>
            <a:r>
              <a:rPr lang="ru-RU" sz="2400" dirty="0" err="1"/>
              <a:t>Тверде</a:t>
            </a:r>
            <a:r>
              <a:rPr lang="ru-RU" sz="2400" dirty="0"/>
              <a:t> </a:t>
            </a:r>
            <a:r>
              <a:rPr lang="ru-RU" sz="2400" dirty="0" err="1"/>
              <a:t>пальне</a:t>
            </a:r>
            <a:r>
              <a:rPr lang="ru-RU" sz="2400" dirty="0"/>
              <a:t>, </a:t>
            </a:r>
            <a:r>
              <a:rPr lang="ru-RU" sz="2400" dirty="0" err="1"/>
              <a:t>корисна</a:t>
            </a:r>
            <a:r>
              <a:rPr lang="ru-RU" sz="2400" dirty="0"/>
              <a:t> </a:t>
            </a:r>
            <a:r>
              <a:rPr lang="ru-RU" sz="2400" dirty="0" err="1"/>
              <a:t>копалина</a:t>
            </a:r>
            <a:r>
              <a:rPr lang="ru-RU" sz="2400" dirty="0"/>
              <a:t> </a:t>
            </a:r>
            <a:r>
              <a:rPr lang="ru-RU" sz="2400" dirty="0" err="1"/>
              <a:t>рослинного</a:t>
            </a:r>
            <a:r>
              <a:rPr lang="ru-RU" sz="2400" dirty="0"/>
              <a:t> </a:t>
            </a:r>
            <a:r>
              <a:rPr lang="ru-RU" sz="2400" dirty="0" err="1"/>
              <a:t>походження</a:t>
            </a:r>
            <a:r>
              <a:rPr lang="ru-RU" sz="2400" dirty="0"/>
              <a:t>, один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різновидів</a:t>
            </a:r>
            <a:r>
              <a:rPr lang="ru-RU" sz="2400" dirty="0"/>
              <a:t> </a:t>
            </a:r>
            <a:r>
              <a:rPr lang="ru-RU" sz="2400" dirty="0" err="1"/>
              <a:t>викопного</a:t>
            </a:r>
            <a:r>
              <a:rPr lang="ru-RU" sz="2400" dirty="0"/>
              <a:t> </a:t>
            </a:r>
            <a:r>
              <a:rPr lang="ru-RU" sz="2400" dirty="0" err="1"/>
              <a:t>вугілля</a:t>
            </a:r>
            <a:r>
              <a:rPr lang="ru-RU" sz="2400" dirty="0"/>
              <a:t> .Є </a:t>
            </a:r>
            <a:r>
              <a:rPr lang="ru-RU" sz="2400" dirty="0" err="1"/>
              <a:t>щільною</a:t>
            </a:r>
            <a:r>
              <a:rPr lang="ru-RU" sz="2400" dirty="0"/>
              <a:t> породою </a:t>
            </a:r>
            <a:r>
              <a:rPr lang="ru-RU" sz="2400" dirty="0" err="1"/>
              <a:t>чорного</a:t>
            </a:r>
            <a:r>
              <a:rPr lang="ru-RU" sz="2400" dirty="0"/>
              <a:t>, </a:t>
            </a:r>
            <a:r>
              <a:rPr lang="ru-RU" sz="2400" dirty="0" err="1"/>
              <a:t>інколи</a:t>
            </a:r>
            <a:r>
              <a:rPr lang="ru-RU" sz="2400" dirty="0"/>
              <a:t> </a:t>
            </a:r>
            <a:r>
              <a:rPr lang="ru-RU" sz="2400" dirty="0" err="1"/>
              <a:t>сіро-чорного</a:t>
            </a:r>
            <a:r>
              <a:rPr lang="ru-RU" sz="2400" dirty="0"/>
              <a:t> </a:t>
            </a:r>
            <a:r>
              <a:rPr lang="ru-RU" sz="2400" dirty="0" err="1"/>
              <a:t>кольору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блискучою</a:t>
            </a:r>
            <a:r>
              <a:rPr lang="ru-RU" sz="2400" dirty="0"/>
              <a:t>, </a:t>
            </a:r>
            <a:r>
              <a:rPr lang="ru-RU" sz="2400" dirty="0" err="1"/>
              <a:t>напівматовою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матовою </a:t>
            </a:r>
            <a:r>
              <a:rPr lang="ru-RU" sz="2400" dirty="0" err="1"/>
              <a:t>поверхнею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5" name="Picture 5" descr="http://t3.gstatic.com/images?q=tbn:ANd9GcQMF7UZ1f5HRCYB2z-Oe0h0l9CB9ysYJJyTtKFMd23Y92O_9Tw7a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6836" y="1571612"/>
            <a:ext cx="5207165" cy="5024459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uk-UA" sz="40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Природні джерела органічних речовин</a:t>
            </a:r>
            <a:endParaRPr lang="ru-RU" sz="4000" b="1" i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22"/>
            <a:ext cx="5072066" cy="564357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/>
              <a:t>  </a:t>
            </a:r>
            <a:r>
              <a:rPr lang="ru-RU" sz="2400" dirty="0"/>
              <a:t> У </a:t>
            </a:r>
            <a:r>
              <a:rPr lang="ru-RU" sz="2400" dirty="0" err="1"/>
              <a:t>природі</a:t>
            </a:r>
            <a:r>
              <a:rPr lang="ru-RU" sz="2400" dirty="0"/>
              <a:t> </a:t>
            </a:r>
            <a:r>
              <a:rPr lang="ru-RU" sz="2400" dirty="0" err="1"/>
              <a:t>вуглеводні</a:t>
            </a:r>
            <a:r>
              <a:rPr lang="ru-RU" sz="2400" dirty="0"/>
              <a:t> </a:t>
            </a:r>
            <a:r>
              <a:rPr lang="ru-RU" sz="2400" dirty="0" err="1"/>
              <a:t>зустрічаються</a:t>
            </a:r>
            <a:r>
              <a:rPr lang="ru-RU" sz="2400" dirty="0"/>
              <a:t> </a:t>
            </a:r>
            <a:r>
              <a:rPr lang="ru-RU" sz="2400" dirty="0" err="1"/>
              <a:t>переважно</a:t>
            </a:r>
            <a:r>
              <a:rPr lang="ru-RU" sz="2400" dirty="0"/>
              <a:t> </a:t>
            </a:r>
            <a:r>
              <a:rPr lang="ru-RU" sz="2400" dirty="0" err="1"/>
              <a:t>у</a:t>
            </a:r>
            <a:r>
              <a:rPr lang="ru-RU" sz="2400" dirty="0"/>
              <a:t> </a:t>
            </a:r>
            <a:r>
              <a:rPr lang="ru-RU" sz="2400" dirty="0" err="1"/>
              <a:t>вигляді</a:t>
            </a:r>
            <a:r>
              <a:rPr lang="ru-RU" sz="2400" dirty="0"/>
              <a:t> природного газу, </a:t>
            </a:r>
            <a:r>
              <a:rPr lang="ru-RU" sz="2400" dirty="0" err="1"/>
              <a:t>нафти</a:t>
            </a:r>
            <a:r>
              <a:rPr lang="ru-RU" sz="2400" dirty="0"/>
              <a:t>, </a:t>
            </a:r>
            <a:r>
              <a:rPr lang="ru-RU" sz="2400" dirty="0" err="1"/>
              <a:t>кам'яного</a:t>
            </a:r>
            <a:r>
              <a:rPr lang="ru-RU" sz="2400" dirty="0"/>
              <a:t> </a:t>
            </a:r>
            <a:r>
              <a:rPr lang="ru-RU" sz="2400" dirty="0" err="1"/>
              <a:t>вугілля</a:t>
            </a:r>
            <a:r>
              <a:rPr lang="ru-RU" sz="2400" dirty="0"/>
              <a:t>. Є два </a:t>
            </a:r>
            <a:r>
              <a:rPr lang="ru-RU" sz="2400" dirty="0" err="1"/>
              <a:t>способи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цих</a:t>
            </a:r>
            <a:r>
              <a:rPr lang="ru-RU" sz="2400" dirty="0"/>
              <a:t> горючих </a:t>
            </a:r>
            <a:r>
              <a:rPr lang="ru-RU" sz="2400" dirty="0" err="1"/>
              <a:t>копалин</a:t>
            </a:r>
            <a:r>
              <a:rPr lang="ru-RU" sz="2400" dirty="0"/>
              <a:t>: один —у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палива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як </a:t>
            </a:r>
            <a:r>
              <a:rPr lang="ru-RU" sz="2400" dirty="0" err="1"/>
              <a:t>джерела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, </a:t>
            </a:r>
            <a:r>
              <a:rPr lang="ru-RU" sz="2400" dirty="0" err="1"/>
              <a:t>інший</a:t>
            </a:r>
            <a:r>
              <a:rPr lang="ru-RU" sz="2400" dirty="0"/>
              <a:t> —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сировини</a:t>
            </a:r>
            <a:r>
              <a:rPr lang="ru-RU" sz="2400" dirty="0"/>
              <a:t> для </a:t>
            </a:r>
            <a:r>
              <a:rPr lang="ru-RU" sz="2400" dirty="0" err="1"/>
              <a:t>подальшої</a:t>
            </a:r>
            <a:r>
              <a:rPr lang="ru-RU" sz="2400" dirty="0"/>
              <a:t> </a:t>
            </a:r>
            <a:r>
              <a:rPr lang="ru-RU" sz="2400" dirty="0" err="1"/>
              <a:t>переробки</a:t>
            </a:r>
            <a:r>
              <a:rPr lang="ru-RU" sz="2400" dirty="0"/>
              <a:t>. Перший </a:t>
            </a:r>
            <a:r>
              <a:rPr lang="ru-RU" sz="2400" dirty="0" err="1"/>
              <a:t>спосіб</a:t>
            </a:r>
            <a:r>
              <a:rPr lang="ru-RU" sz="2400" dirty="0"/>
              <a:t> </a:t>
            </a:r>
            <a:r>
              <a:rPr lang="ru-RU" sz="2400" dirty="0" err="1"/>
              <a:t>означає</a:t>
            </a:r>
            <a:r>
              <a:rPr lang="ru-RU" sz="2400" dirty="0"/>
              <a:t> </a:t>
            </a:r>
            <a:r>
              <a:rPr lang="ru-RU" sz="2400" dirty="0" err="1"/>
              <a:t>звичайне</a:t>
            </a:r>
            <a:r>
              <a:rPr lang="ru-RU" sz="2400" dirty="0"/>
              <a:t> </a:t>
            </a:r>
            <a:r>
              <a:rPr lang="ru-RU" sz="2400" dirty="0" err="1"/>
              <a:t>спалювання</a:t>
            </a:r>
            <a:r>
              <a:rPr lang="ru-RU" sz="2400" dirty="0"/>
              <a:t>, </a:t>
            </a:r>
            <a:r>
              <a:rPr lang="ru-RU" sz="2400" dirty="0" err="1"/>
              <a:t>другий</a:t>
            </a:r>
            <a:r>
              <a:rPr lang="ru-RU" sz="2400" dirty="0"/>
              <a:t> —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органічний</a:t>
            </a:r>
            <a:r>
              <a:rPr lang="ru-RU" sz="2400" dirty="0"/>
              <a:t> синтез. З </a:t>
            </a:r>
            <a:r>
              <a:rPr lang="ru-RU" sz="2400" dirty="0" err="1"/>
              <a:t>вуглеводнів</a:t>
            </a:r>
            <a:r>
              <a:rPr lang="ru-RU" sz="2400" dirty="0"/>
              <a:t>, </a:t>
            </a:r>
            <a:r>
              <a:rPr lang="ru-RU" sz="2400" dirty="0" err="1"/>
              <a:t>виділених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нафти</a:t>
            </a:r>
            <a:r>
              <a:rPr lang="ru-RU" sz="2400" dirty="0"/>
              <a:t>, природного газу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вугілля</a:t>
            </a:r>
            <a:r>
              <a:rPr lang="ru-RU" sz="2400" dirty="0"/>
              <a:t>,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добути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, а </a:t>
            </a:r>
            <a:r>
              <a:rPr lang="ru-RU" sz="2400" dirty="0" err="1"/>
              <a:t>з</a:t>
            </a:r>
            <a:r>
              <a:rPr lang="ru-RU" sz="2400" dirty="0"/>
              <a:t> них </a:t>
            </a:r>
            <a:r>
              <a:rPr lang="ru-RU" sz="2400" dirty="0" err="1"/>
              <a:t>виробити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корисних</a:t>
            </a:r>
            <a:r>
              <a:rPr lang="ru-RU" sz="2400" dirty="0"/>
              <a:t> </a:t>
            </a:r>
            <a:r>
              <a:rPr lang="ru-RU" sz="2400" dirty="0" err="1"/>
              <a:t>матеріалів</a:t>
            </a:r>
            <a:r>
              <a:rPr lang="ru-RU" sz="2400" dirty="0"/>
              <a:t>.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4" descr="BE50106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27050"/>
            <a:ext cx="8102630" cy="604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30" y="274638"/>
            <a:ext cx="5186370" cy="868346"/>
          </a:xfrm>
        </p:spPr>
        <p:txBody>
          <a:bodyPr/>
          <a:lstStyle/>
          <a:p>
            <a:r>
              <a:rPr lang="uk-UA" sz="4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Коксування вугілля</a:t>
            </a:r>
            <a:endParaRPr lang="ru-RU" sz="4800" b="1" i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214810" cy="635795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err="1"/>
              <a:t>Коксуванням</a:t>
            </a:r>
            <a:r>
              <a:rPr lang="ru-RU" sz="2400" dirty="0"/>
              <a:t> </a:t>
            </a:r>
            <a:r>
              <a:rPr lang="ru-RU" sz="2400" dirty="0" err="1"/>
              <a:t>називають</a:t>
            </a:r>
            <a:r>
              <a:rPr lang="ru-RU" sz="2400" dirty="0"/>
              <a:t> метод </a:t>
            </a:r>
            <a:r>
              <a:rPr lang="ru-RU" sz="2400" dirty="0" err="1"/>
              <a:t>термічної</a:t>
            </a:r>
            <a:r>
              <a:rPr lang="ru-RU" sz="2400" dirty="0"/>
              <a:t> </a:t>
            </a:r>
            <a:r>
              <a:rPr lang="ru-RU" sz="2400" dirty="0" err="1"/>
              <a:t>переробки</a:t>
            </a:r>
            <a:r>
              <a:rPr lang="ru-RU" sz="2400" dirty="0"/>
              <a:t> </a:t>
            </a:r>
            <a:r>
              <a:rPr lang="ru-RU" sz="2400" dirty="0" err="1"/>
              <a:t>переважно</a:t>
            </a:r>
            <a:r>
              <a:rPr lang="ru-RU" sz="2400" dirty="0"/>
              <a:t> </a:t>
            </a:r>
            <a:r>
              <a:rPr lang="ru-RU" sz="2400" dirty="0" err="1"/>
              <a:t>кам'яного</a:t>
            </a:r>
            <a:r>
              <a:rPr lang="ru-RU" sz="2400" dirty="0"/>
              <a:t> </a:t>
            </a:r>
            <a:r>
              <a:rPr lang="ru-RU" sz="2400" dirty="0" err="1"/>
              <a:t>вугілля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полягає</a:t>
            </a:r>
            <a:r>
              <a:rPr lang="ru-RU" sz="2400" dirty="0"/>
              <a:t> в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нагріванні</a:t>
            </a:r>
            <a:r>
              <a:rPr lang="ru-RU" sz="2400" dirty="0"/>
              <a:t> без доступу </a:t>
            </a:r>
            <a:r>
              <a:rPr lang="ru-RU" sz="2400" dirty="0" err="1"/>
              <a:t>повітря</a:t>
            </a:r>
            <a:r>
              <a:rPr lang="ru-RU" sz="2400" dirty="0"/>
              <a:t> до 1000-1100 0С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витримані</a:t>
            </a:r>
            <a:r>
              <a:rPr lang="ru-RU" sz="2400" dirty="0"/>
              <a:t>, при </a:t>
            </a:r>
            <a:r>
              <a:rPr lang="ru-RU" sz="2400" dirty="0" err="1"/>
              <a:t>цій</a:t>
            </a:r>
            <a:r>
              <a:rPr lang="ru-RU" sz="2400" dirty="0"/>
              <a:t> </a:t>
            </a:r>
            <a:r>
              <a:rPr lang="ru-RU" sz="2400" dirty="0" err="1"/>
              <a:t>температурі</a:t>
            </a:r>
            <a:r>
              <a:rPr lang="ru-RU" sz="2400" dirty="0"/>
              <a:t>, </a:t>
            </a:r>
            <a:r>
              <a:rPr lang="ru-RU" sz="2400" dirty="0" err="1"/>
              <a:t>внаслідок</a:t>
            </a:r>
            <a:r>
              <a:rPr lang="ru-RU" sz="2400" dirty="0"/>
              <a:t> </a:t>
            </a:r>
            <a:r>
              <a:rPr lang="ru-RU" sz="2400" dirty="0" err="1"/>
              <a:t>чого</a:t>
            </a:r>
            <a:r>
              <a:rPr lang="ru-RU" sz="2400" dirty="0"/>
              <a:t> </a:t>
            </a:r>
            <a:r>
              <a:rPr lang="ru-RU" sz="2400" dirty="0" err="1"/>
              <a:t>паливо</a:t>
            </a:r>
            <a:r>
              <a:rPr lang="ru-RU" sz="2400" dirty="0"/>
              <a:t> </a:t>
            </a:r>
            <a:r>
              <a:rPr lang="ru-RU" sz="2400" dirty="0" err="1"/>
              <a:t>розкладається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утворенням</a:t>
            </a:r>
            <a:r>
              <a:rPr lang="ru-RU" sz="2400" dirty="0"/>
              <a:t> </a:t>
            </a:r>
            <a:r>
              <a:rPr lang="ru-RU" sz="2400" dirty="0" err="1"/>
              <a:t>летючих</a:t>
            </a:r>
            <a:r>
              <a:rPr lang="ru-RU" sz="2400" dirty="0"/>
              <a:t> </a:t>
            </a:r>
            <a:r>
              <a:rPr lang="ru-RU" sz="2400" dirty="0" err="1"/>
              <a:t>продуктів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твердого </a:t>
            </a:r>
            <a:r>
              <a:rPr lang="ru-RU" sz="2400" dirty="0" err="1"/>
              <a:t>залишку</a:t>
            </a:r>
            <a:r>
              <a:rPr lang="ru-RU" sz="2400" dirty="0"/>
              <a:t> коксу. </a:t>
            </a:r>
            <a:r>
              <a:rPr lang="ru-RU" sz="2400" dirty="0" err="1"/>
              <a:t>Основним</a:t>
            </a:r>
            <a:r>
              <a:rPr lang="ru-RU" sz="2400" dirty="0"/>
              <a:t> </a:t>
            </a:r>
            <a:r>
              <a:rPr lang="ru-RU" sz="2400" dirty="0" err="1"/>
              <a:t>цільовим</a:t>
            </a:r>
            <a:r>
              <a:rPr lang="ru-RU" sz="2400" dirty="0"/>
              <a:t> продуктом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процесу</a:t>
            </a:r>
            <a:r>
              <a:rPr lang="ru-RU" sz="2400" dirty="0"/>
              <a:t> </a:t>
            </a:r>
            <a:r>
              <a:rPr lang="ru-RU" sz="2400" dirty="0" err="1"/>
              <a:t>є</a:t>
            </a:r>
            <a:r>
              <a:rPr lang="ru-RU" sz="2400" dirty="0"/>
              <a:t> кокс,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</a:t>
            </a:r>
            <a:r>
              <a:rPr lang="ru-RU" sz="2400" dirty="0" err="1"/>
              <a:t>головним</a:t>
            </a:r>
            <a:r>
              <a:rPr lang="ru-RU" sz="2400" dirty="0"/>
              <a:t> чином як </a:t>
            </a:r>
            <a:r>
              <a:rPr lang="ru-RU" sz="2400" dirty="0" err="1"/>
              <a:t>відновник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паливо</a:t>
            </a:r>
            <a:r>
              <a:rPr lang="ru-RU" sz="2400" dirty="0"/>
              <a:t> в </a:t>
            </a:r>
            <a:r>
              <a:rPr lang="ru-RU" sz="2400" dirty="0" err="1"/>
              <a:t>металургійній</a:t>
            </a:r>
            <a:r>
              <a:rPr lang="ru-RU" sz="2400" dirty="0"/>
              <a:t> </a:t>
            </a:r>
            <a:r>
              <a:rPr lang="ru-RU" sz="2400" dirty="0" err="1"/>
              <a:t>промисловост</a:t>
            </a:r>
            <a:r>
              <a:rPr lang="ru-RU" sz="2400" dirty="0"/>
              <a:t> </a:t>
            </a:r>
          </a:p>
        </p:txBody>
      </p:sp>
      <p:sp>
        <p:nvSpPr>
          <p:cNvPr id="348165" name="AutoShape 5" descr="data:image/jpeg;base64,/9j/4AAQSkZJRgABAQAAAQABAAD/2wCEAAkGBhQSERUUERIVFRUUGBcYFxUWFxUYFxgVHRUXGBsUFRcYGyYeGR8jGRYVHzAgIycpLCwsFyAyNTAqNSYrLCkBCQoKBQUFDQUFDSkYEhgpKSkpKSkpKSkpKSkpKSkpKSkpKSkpKSkpKSkpKSkpKSkpKSkpKSkpKSkpKSkpKSkpKf/AABEIAKIBNgMBIgACEQEDEQH/xAAcAAEAAQUBAQAAAAAAAAAAAAAABgECBAUHAwj/xAA6EAACAgEDAwMCBQMCBAYDAAABAgMRAAQSIQUTMQYiQQdRFCMyQmFxgZFS8GKhscEVFyQzNNFTY3L/xAAUAQEAAAAAAAAAAAAAAAAAAAAA/8QAFBEBAAAAAAAAAAAAAAAAAAAAAP/aAAwDAQACEQMRAD8A7jjGMBjGMBjGMBjGMBjGMBjGMBjGMBjGMBjGMBjGMBjGLwGMs35UNgXZja/qEcKNJKwREFsx8Af9T/QZ7sc5t6s64dTq308e0DS7G3kkq0goyRMP03tdQD5DBqIOBJ9X6rIP5MDzD7hlQnk8KG5JtWWuPdtH7gc1a/VKFW/MhlVT4ZQJDZPH5aW9G1pqr3VmFBqvcIyvtewgB5JUe5bA4YhbBP740++XTR2/Bu6bd+kknnffO0EkEfbuD/8AHgSyL1RA6B4X7ynwYQZP55K8LwR5I85qdV9StNG0gdJ/yiFYiPcNxFgAKxJsc3VZz/1J1NGMggXmK+9MAU2gkjZHVbiCWN+BaL8Z7dA6OqLKjbW3gbyqgXKtq5VaPkduzydxNHkYHUdD6o000Rli1ETIotiGHtH/ABDyP75DuudT1Q1kywylQVXt2x7e0oGDogB3Ne8cEeAf4yEtEIdTslVFJKFOLYqXUh1C2W5Vxt48N8A5OepyRskcwmWKkI3u1WsZFhePPbdTY814wNTF6s6hGI33fiYw5M7hQrKAyqyBeQa3KQAQTuvmryb6r1fGNOk0Y3GQEorsIqINMsjNwpViARyb8A5FIeqwSJJEpd2lj7bOyjaFqgaVqbcTHXzVk1znvLqtPq2gi1LSCZtyRoweJQu4ozbCSrta0GN/qFVRwJJrfWsEOlGplYCPcqORZ2MTtIPFmm48c5GPqH61ngfTnSaiJVkXc4KGQhCUImalPs2mqFMdwr75rPVnqSE6eVoNjtKE2oyAbKUhWla6LJskaxZFC/GRzpBk1UaJBpJdTHG4JCr20CqBsCzFqaiPvYLGhQ5Do/QvXby6aaRljdtOoDOGaFGnMjqIisi7ojQjJDXXcGSLofUJZTJ3YxHsYLsuyGAtjfypsFTwaPIGaT0/0XUDTKj6bSae23mMBpaIYMpNkW4/1EnkDJB0boy6cPRLvK5kkkatzuaFkDgAKFUAeAowNkMYxgMYxgMYxgMYxgMYxgMYxgMYxgMYxgMYxgMYxgMpeCciXrH6kafpzxxyrI7yAttjAJVBxua/ALcf2P2wJbeeOpnCKSSAACSWNAD7k/bI83rzTp3DOe1sYKLO5pCVJ9iLbHkEePj+w5r6t+oD9QZVggIgjYmpXULOxFxhlH/8khSfJGBfr+rTzNJM2oawCGkAIjQAWYoAKLC1JJok8gm82/RPqTMmmVFhk1EqhFDuQlswLVIfuooULPtN1kdWf8RFE4BEbWWpypaRRtMAP33FWYtXhVXz7dvodGYRHGo4j4AArlzZA+K371v7H4vAyn+ouqnGwrBCXtWjk7ySKQSCqs42sxrb9ruj5rF9MatZJdQSwDK6KjKxK7mTgkAKFD7SCGW/at+MwvVawbipHflkI2gksiSkqppP0nem1+BzvaiM18PRZQX7N2EYJJGoLyW6myL3ChY8EWsYFXyEp63GyRSIkgjJ5jYmlU2L3MfsWP8AQU3HxgajpcjxMJNUjFF3Lulj95a22i2p1fc5sN7bdQPGYUCtKxlmLEKSCzA7lAVtzIrfKpv3AkXuK5a0HbdV2Iq+Aw/aeSwQkBWX3SbeeA7BvDUF+p1ywkppBbncplkDnmyS+xhRYqh3KQBudueARk6H1Mg0YjSJ21gsqfaUck2Nz7wR+lbJq2Aq9wvV6aXuwvL2nMQPbWmUs1je7KQTRG0EfFBh+1rzOjdNIVtVKdi3Wy/e7qCyqoAqmeNk2/Ib+hwMnW65ECzvpB+LiUbhNJfZXuBT7Ya3hXlHDH9P24vBScyKhZu4oUVuDvscWXVdhBU8P7T96tuBmpS2ZhOavb3BQP5jlpKUBtz0DJRXkVdsBQm3on6a70La+Mgbl2RNtJZK3ESEeQXJ4s+P64ENbrBX8vU8xbCN+4lBQDAb/JtiF9gFk+Tty7p41U2piqF3lb9KsXRIbVZFBY++gY+5XmywF832LrfoDSaoq0sZ3IoVSjFNqgkgALwALP8AnNn0vocWnUiJas2xJLMx8AszGzQ4H2+MCNdH+nSAiTWudTKXMjKQBAjk2QkYAtRf7ifk1ycmUcIUAAAAeAAAAPsB8ZeBlcC0DK1lcYDGMYDGMYDGMYDGMYDGMYDGMYDGMYDGMYDGMYDGMskkCiyQB9yawKk5zz1V6c0cmt72uniO9YlSFy25IlLMxQKbG965IIqx5Oaj119X6kOl6ey9y9j6puY0NixGP3Ef6jx9r+IP6egM8jTyu5ZEaTUSlmZkWyqtGi8tISaAZv1M3FDA2PWuutNqZewVcM42bFUl47lPKlVZRQ/RdUvnk5iN6UlKkS7I3NlS8vLrtDbx2hQKggE/O0ACyczP/EDKE/Bwtp41DNZKbpWZ9xeaUjeSQD4DKCaHHGe8iMpdXII7YKl2DfFIpPApSqkUQTXPOBT08NRpkk3xCQFmLtBIr7VAPuVAbJG9SaHl1+cp1D1A+ogFLsvh9r8XagIOCy0wFtQ5vxYzM0c5Qo6NtYKDYo/uRvLH3KJDGKJHMXB4IzJ18aGPvqWjdO2JWiFEigzOAwK2tN+qr203xgaj/wANqPc1KQ+6lLE91Qdy8kCxtlXi2rbZPxsvTvXezqC4KxOYwFRtvIeQMwIoEeARXww8fPp1DTbNr7YnpwwNszneP/cB3ELxtcum7yPIUjNB1jqDRzFj/wC4+1o2K798hkACuxNULCkkkMOfnAn79YMsTrqIIXZhxx26JJViaNk8J4ryBxeQX1B1IPEYt4eOLf3EGyyWdiFTyCOGBJprBYHk3HeqeotRIFV4zUL+VUFLrao238bgLvzWb30V9PpNaSBccRvus4+d53Rxx/LKVFluAwBF+GCW/Tz0N3+nqTO6KJZQgTtshUOF9wkVibkRm4NX9qyVt9OY3QRy6iZ1DBwB2owGHggolj/OSPo/SY9LBHBCu2OJQqj+PufuSbJ/k5m4Gn6R6U02mIMUIDD97Eu44qg7EkCieBQ5zb7crjAVlKyuMBjGMBjGMBjGMBjGMBjGMBjGMBjGMBjGMBjGMBjGMBjGMBnJ/rf6iOyHp8cZkknIkcILdYlP7B/qamr+FI+c6xnCfXOrY9a1MPcEHcjhVJytsNqK22OQn8rySSAT5rzWBGPS3TZDKUDIqIFkk1EheNBEw9qugA7jkMaUGzZF0M6FovTjHTsYI2KTT75pWaPesUI2KpUEDdW4haIFiyCua/pfp0PohBJJHBN3nnn3SlpFjUKsUhU25W9o54IYm/dmX1GX/wBM+lkQfiNOWQqCY45I5HUvUhBVxvABXhqJGBqopCK3uGMRaNioYbjVqxvm2WwPg/B+My2MQCdwKHj/AGk1aWWT72LtSCOARmu61Qljj3VtVUVFJG9du7lv27Advx9uM2HSOixCGSfVSOkNqiPsUGf4AUMb2qR+ke2h5NXgOmdCk1EDnSgv7m2Ns2hd28q4JpSGVzYUlbCgjk465oH0GnMsssZdXjR9MBu3IWIQ+aHt3N4Xkm/58dF6/ki08kelaJF3B0kAWqLU6qlsVJKljwaLk+0VkL6/6gLyvI6klmDx7ySze8qS4sEBgq1wKoVRAwJl1PXpPtaML2UdK52hlcpYNkFVBNAeVojd4yO9T1Ua6lZGMNAs9SANEwCg9sDcSFb9I+PPJPhoZyII+6wTaoZgwG1WLyFW3FSASF2gbWNr4AGZ+k9Ea7WRxNHC6Q6gxq5YqAqBrMqgtuPliCAOCaFHAn3p76WaYss7+6NgrxQAFURCOEcn3P7SLB+Qfg0J9o+mxxF2jQKZG3OR8mgL/jgDxnrBEFUKPCgAf0Aof8s9cBjGMBjGMBjGMBjGMBjGMBjGMBjGMBjGMBjGMBjGMBjGMBjGMBjGMBjGMChzkn1h9UrHWkiZI2kIM85TeUGy1RQAW3lR+oDgUL5zrhz5u+r24a7VDZRRt7PTW8MqQqgvkAB0PPF7qwMyLpGo6dokkUmOfUyRzRmN2/LiVFDM1cEt3FXaxINn5zE6Imq1ep7KM0rEXTMwonzK9+VQooIa/PHJGdCf0pF1WDTfjGeCXSQqsgQoVeJ0VlkVmUjadl38EMD4zVendIDDqB07uyRO+wtu2ylPcoLPxtW1kc17m3RjgXgYuv6gjugidJH3Uy7QvcXeTIiRn8yRCVJ9zeQVqjWR7Xdb7sbAs7yT7FsEt7W3WiBFGzaPbsqq4+Mo3qCKEv2I3/EOmxGA2IFNAMSGDAtTEKOfaq/fI9otdIhjdUeWwCFVSCHffaqwWwwUiqPPzfgBu9L0uVUUWqBC36nMfsJMdVtv37EsjaKUgXmq1PR5ZGBjUSyMWRl7ncc25ChBuLEBFqwOBzz5zJ6jr5S4Q949xt0CAgiRnNWpHgjhQo3cuSKztf069C/gYt0xDahhyfPbQmxCrfNEm2Pkk/GBzb0/9KNbqGVpoxpYxVu7XIUAFBYgbBu7LEeTx5vvUUVCv9/74GelZXApWVxjAYxjAYxjAYxjAYxjAYxjAYxjAYxjAYxjAYxjAYxjAYxjAYxlLwK4yl43YFcZS885dQq/qIA+5IH/AFwPXIz6m9OF5I9VAqnUQgrsatk8J5bTyXwBfKt+1gD982mo9Q6ZBb6mFR9zIg/75HfVHqXTTwiGDVQu7SwAorliyd1SwKxncQVu6+MDC9Z+pY5oZtJA6h5EdGYug2hR7wi7gX5OyuASTV0cgeqj1egaTSwyAxSGMOwjbewVAN0a7gwuiKQNYAIvnJmfT2lGqCnT6UJ2FITtzUp7re4ce1uSPg85AU6pMdXp3aZz25FKyGWUiPdOFka5R/7faUqQLUX5vAjPS+jajV7Uh000oJALEe3dagFmNLSgKL4Pm86l0f6KybEefWSRShQGEO0/6loMR4CNtFD/AKZ0vTdZ07gbJ4WHkbZEI/tR/rmYjg+OR/FHAjPpr6aaPQtvhRmcfpaVi5TivyweE44sc1xeSoLjcMbsCuMpeVwGMYwGDg5DPVnXJoNdoVXUJHFKX7kbhQGjVSzyNI36do2gAeScCY78uyCeiOvv1DWavUq7/hY9ungWzsci2ecr8k2tH7HJ0DgVxlLxeBXGMYDGMYDGMYDGMYDGMoTgVxlMrgMZbeafrPq3S6X/AORPGh5pLtzQs7UW2P8AjA3JON2ck6z9eFBI0elMopvfIwQWDXtRbLC/5B4zB1Gr6zrpkUT9uJiL/DjYlckqHsSScbRuQ7Ru5PGB1zqPWIYF3TyxxD7yOq/4s85GOpfVfRRpvUyTLTEPHGSjFRZAdqBPxx85ovT/ANHArmTVS9xiGFHdI+48e+R6DLVe0KOfJI4ydQeldOrrIIlMieHIs3t2lq/SDt44HA4FYEA6x9W9UsXcg0cJFWVabe6DaG3SKgAFbhYBJG4XVjIp6z+qfUoCI2fsMwDUscYO1lBFElmU3u8gcVnU/WOr0/TtHNqRFHuVajUqCplb2qAvgWauvIXPmHqWtbUTNI/udqZmu7alvkCgPPFUvj4wNrL6+18u7frtQb8fmMP7Utf9s08vUJXU9yR33XW5t5uxfkkjxlZIajVu2QLZS/lN452jir27eLPm/nGnfjeEN2dpBeya83VUvz8ndgUUSe0K/LEfuAN+AT9hz81kq9DF36jp2Mx9hQVukdioB9v5fuoVfHAof3jG2SX9QNKBZIIUD/iIX5scmyb8m8mn050lagSEClkiQj8z/wBx0lIULCDYKoeeCOBzzgTHQdclimD6eWbqxaNEkeNp0MPLneRRsMGuv+DIbrtQw0c6/jkn9vMI3q6U9kmhUnkE7/HPAPGSh2YSjbKvRHKRN2mM1ajzSWwAGwUvtvk1WaOWmgdV0407PFAzSh5zHODLGgDh120rckH7Ei7OBEdNKxSlkH7iSTGys23eKBWwKB+OSa88ZROvTpt2MEr4Udur53hkrn3Hn4rPDrfTu3M+82d8hLK0bB03lQV2Cgdwb+OVIrPNNSCW2sE3L+8myAQaJ8ckDzfzgS7pXr3Vovs1UgSOqjRpW9ij3bTJa/a7FgG8kmj+s+pSi7KyFuBJGoOw8rvZGWmFrxXIsjxnPohFIyKABSgMGCMWqT3Mo3gg+fapsg8CicxtbMsjBWaT27UF2WOwbQGXgGttALwLq8DuXRvrKkg/MhXg1uSRQhPyFMlLY81u5GSrp/r7Ry1UwQnwHIAPH7XBKN/Zs+ZdRpwGvZIFKsdzFSHpUe0KqALBNn7eD5v06i8cMjrAGA9oU00bWFA3Mje4FiSfjx/NYH1rFOGAKkMD4IIIP9COMv3Z8mdM9X6nTspjlmBsEKrFQQN25ePPmia/bz4yadH+us6IV1CLqAQaBtXI/wBJkRaurNlfjA7zLrFUEs6gAEklgAAPJN5GfXP4I6ZdRqoY59n/AMYFRIXlcexYwD79xrjxQvOKaWPSdQeMSbNFukKlIo9qJECGd5pnJZ2IpQKAG6z8527056I0cPbkiZ5+2AIXllMyxrVVDZ2pxxYF/wA4EG+m2sk6dFqm1WpB0ml9jKsYr8YzXIkJHL7SQn2JbjgZP/SvrJdY0ydmWCSBlDRy7d1OpZD7SQCQLK+RmD1b6X6WXmMywuJO6hRy0aS7txkWFyY7J88ZjR/SPTCARibUiQSGVtQspWV5TwXc8g8WBxxZ+5wNprPVwGvXSxqpWOJ5tVIbqKML7APuxb/lmR6P9QtrYTOYwkbu3ZF2zQigsjj9pbk19qzSa76Z2mqTT6p4hq02uNiPZ2hSxdvf7gDdEfqJ4z29AegvwDSyO8bSTCNSIUMcYVFoEISfcx5JwJrjKA4vArjGMBjGMBjGMBjKE5pPVPq2DQQGbUNQFBVXlnY+FUf2PPgfOBui4yEeq/qtpNG3bRhqJzwI42Wgf/2SfpT+nJ/jOQ+s/qrq9aCFZYNM3mKJ17jLdbZH82Qf08Dj5rNDo9LDuZYpBzGW22nx5hDsQGY7tu5QOFsYEt699TOqapWVL06udiJBYYPuAKSSMLBC2aBXg5q+lekQ3vmSSVwHEpRi7biCd0RRr1DcgbQwAI8mzmx6Z1jsp23jSZQe33VcrOQoDiCI7eUHANcbbv8AmSdL9f7U/wDT6aC9OQJGYFRGzNsVIggFgkkDhR9yOcDYejfpkdv58UKwFAI42Vnkc2T3NQGIUOOaVQVFn+/QujenYtMG7YJZ+Xd2ZnY8nlm+LJoCgPtkR6d9UtpeLVacjURuEMUDRvZNUot+WuwQPFZIW9c6VY3kaWlRljb2sSJWFiJaB3tzVLfjAkGR31r62g6bA0spBbwkQYB3b7AfA+7VQx0j13pNSPy5dp3ugWRShLKpZgA3mlBbj4GfOvrn1c+v1sk3bUIBsQVyYkJ8tVndZJ/g1fGBk+tvVeo6g26Se1RjUK+2ONTWx1U+5iRdnkj+AchsXk7WIvj+SCfHH/PNhpdS6qyFRTgANtIKFX3b7okhTd+eOPtnkzIHsHjmq91HaRfua73AEc+Df8YHoYBaxUfJDsCpuiNzRmwtACxf9zzxkHpewAoA5tW2naxVSSEVwD7Sx4K+SKNAVfntdI2Xeux6YhVv81LCpuK2f3GkJFkXm0h0UMrJGO4GkJWjGGkVyq8BQ3v910FAoObusDX9MmH4mNS00aB935Yt9wF0qFgvBUL5FAD7Z0P0w/bCLMGVpNU7CUFzGt6fuIu6Nu4zKrsP0gLvazeaXp/psKkM2qljjidApMtqpdZBUH5gLMqgWxjWgLG73WNnp+4k+iV6SI7yqqXAMQDySOyKpftyB3ZbAYKRd4GdLNCsqdxD1mlhAlDTuNPQO5/arfrYb/4qr4zQQmQxzf8Aqu6haOw0rt223qTKEsKQFCrbH280fOSOWQHUM3SpWWFYEVvwP4lkaXdtRZzRKBELmxzQGaLpkmnVoZI5YiRJp1k3SzMgVJB7mg2e4brA3N+5iAeDgav1NpLUPLMe8GnXUxPSBJg5kJUqu0iVQNtDggH5zSMnah53KzDegIVhRJFuGHJKsCpFffm+Oi67oU7SyLKvddnlPcD7GKMA0fUQ5O11RLjpRwN1gUMg0G9YypJMMm5Vc7wlIHCr3dp3IjMrbSvO8H24Gvg0lqzMNg54NUpVKAIc+fcCKJNbiBYGY8B/TSlu2La14oPZNX4r5FeP6nNghAjCyOaYKVAJJLHepDKLAJA2UxBAN1mYugeysTFvzlX3KQpdb9jIyUppiQCQBsbg8HAthWMFHcs6OxjdG2XtEQoqu8laqwbr2+D4zFMarxLK+4B193khiNvucUouifmmv+Mtj0MiQiQoq79pAkPskiN/oDcVvjc3uHPAGX6bSuEMi9wKqs28gsBGxMV0dygksVN0PyzRJwLItK1EgsQpKc7OS1HtqLIB3OSRdbQT9xl2i0FK2x03+8gWAG2gbSrFSCSSVVRyxPJGXRIysWjkApxtWPcqN+UQzKCSvB9ps87iBY4zG0kBB3ulx29K3cUhu2fcCv8ApLLwDZ48g2Q9tdpuzujdSGIsPdEAiypPIIFD9NfIvLOg+otTppFOm1EkfnhOd32VkHB3UPINXmXpe4uxEjdpCYhRprKfmBVViUYqGSlsA8+3zlneVQAkCMNjXus7CyqDIy1Ybft5PtvgAUcDpXp76+kFY9bDdkDuR+1hzVtGePP2I/p8Z1P0/wCrNLrU3aaZZPuvh1/hkPuH+M+UNdpl7YdbayV3C9obzsBbljt544or85ZpNdJp2/LeRCrCiNykMGFgeDfFGiPGB9UetvVJ0OmMwRWAse+QRjdXtH6SzFjwAo/rQsjnnTvqNq0ik0i3qta8p7UyW8TIwJMie0LtjYFBztsE3QOQ7rHrdtTDB+MlhntJ1CugLQFnEffk21vk2hii8V5JJzedY9LwtoZNfptfuih08ccYYOshIVIzBMAwoEi1WuC5PI5IT7oXqnUadzpeoKN0Glad9T3FJfYwDsUUexfcQpNE7CazW+i/Xs2qnbUT6iCLRiMDZwFSeR7jiMrG3kEYtgOBuArNT0T0idZFMunLJ+JjWOfUks0ccdhjp9KWAfUEkAF2O0eATmR1D6KP26XXyMApZo+1EFeQKqqYksIh2oi35PPPJwN9qPqrGNRGqwk6WSZoRrDIix71FtSnkqKPuNA/GStvUWnVkUzx7pWCooYEsSCw4H/CCbPxnF9d9MZpItHBO7HVSCUqigdqEGUSPqdQ4sO5U7SByzbQDS5mTfQGdO40GsVndiCJFYBoTR97r7txarA4I4vA7csgPg5TIt9OPSB6doxC5uUktIwYspPgbbAobQOK4/nGBI26jGCR3EsXY3LxXm+cwpfVekUhW1enVj4Bmjv/AK58ufUqZX6rrCm0DvMPaKHFKT/Wwb/nI32z4Au/mvjA+ovXX1W02hhBjZZ5ZNwRI3VlBA8yFT7RyOPJzjMXXl6iZ5NWUMkcYlUOVLSSpS7EJUARUb7CkEn5OQEL8/bL0P8AFH78n/fNYE5Gi0LaqGNJH/Dq0jSzlYgCo4EiAG63DhGG4Kfm8ppJFk0+s1MmojLX2wOzE0kg3bjKVJ/JDUi71UmyBwAcgzJz/wBvnLhFfj/HjAnZkXULEpn06tIoZmaHtpEE3byoR9hkdYwD7QXG0DPOLRQO25Z9IsbSxuDLp5UYuwa4VhiZj2RQsjgXwciWh0W4newRdpIZ1YqeOPAPn70fvngunbyAb+3zxz4/34wOkaPo3eR9R29OF077UX3BZi7FfwhnDhj7W3JIbsOtsAMs0+gVkhBm0jRRmRWIm1C9lghYSgmmcJRC9s7WPAF85BZtczAJuG1eV2gKQaAJB/oB8nPPU6NxV8gglTdg+LA+eDV8ebwJ30XTqssunTURNFtaLfLM0Su7tQ2XFvDFbUj2g/DAcZqNfpYhG294+8iuphZ3M3cDFGJbt9taADbdxB8qfjImkhF+48/8/jnnE+odmtmLMKFk3wOALv4GBKB03fC0qaiMoh4jM35wsBSApWyAo4LED2k85tun9Pjg1aRyRQTSBk7e6VI4DtQOjM0a87Vost+41W4k5CdNI0jLbLaj2liqj2gkL8D44v8AgZ69Q6pKWpnb2tuB9t7+LIYAc/8ATA6RBD+I1UUjrpYlkCvMZdTMD3WDIFkkobHZiSI05AQ2QecztD046pdLBEsMPdGojd45FLSyI9uxBYv232gF1O81fig3I5erSyyK0khdgAimQhgFogA7uK5PJ+5OeydUmjB2v8/qXbuBC7fa4Fj2n4q8DtGv0sZl7upKPLJqI4oQW7qxwIR3GiSqWNZiCAbtY+b5GV1WuiHeMB7xmV2/ESqVKKyzEiJkLOX5ReKCKEBAs5xzR9Zc2PZucBN7AFggBG2yOLUmzxdkn4ynSNXJE96aXYz7kbiwEdQhvgijuI4HjA676BgjgOqiSTaiJAqsJZIiziN97kKpHL7/ANXwAKyFdD6A0cyWWVZX00io1myNSUZZI6DSbZRtq1/UDmD0j1hrNKWOnmEXeVS9RoCxUEALYO4gt5HP3zO6FrtTI0CzyHtyUA1Q7qbUdwyN3Cdw7pYktVD+DgdJ07XKkRTd3FeSWHTHvCGmCLPCxcDStuLqyhmHtPkZZ0/pmoSVlEDCGaQMSyQiGRwEHuhnYOpIH6o9vgAA0DnNuq6mSBgkEyAMrM47SIdhohHNe9B7PaeAV8CudbqNZq5ISHdCkQVio2sfAHcJWyOAqkiqNDjA6BP6ehlfvvo7ike45oO6VMne2bNRG0haxyxeM2doonPPUegy07xyby1I0cSdtTNCqbXaEsAjyR+wWVXiRrs8iDan1Nq1fb3yGjUIGWQgbVawEKkKgC14/p5u7IvXetjHaRgB2+yVVKJiFtstfcOWZtykElms/YJ8OhwMkyiXW0FkDltM1K0TyMfxDBgjMhJI2DgeOcxOj+l9PsD6yR9upDdudBaEiUkyMjqpRzTMoZW3CTgFhkDPrSdxUjbwC5UMz0GetzEBrewvO675vyczz9QtXbSb1Mk0qTM12SYz+WojJKoFIFVRoD4vAli+mtNLNHBHNMWcqd8ULTRzcNeojf2mGnZe6niyP6Z4dT9FMCvbqa+2kg7OoWQIpUBtQlNLCxu+4PaQlDxzEpfXurkREeaRirN7mkYklmVq/pYHANHjjjNhrPqRqJO4JUHdbaZZN8gZnjZgpUKajKh2AC+2+aJwPUem27LuJJEEbMJlZGDoyCgYtwUFmcC9rWARY4zzSCUrvEsW32rKobZEw5h3dxV4AO0UPhg37jmri9bakFRG1KF2bXLMgHdWW6Y1ZcBi36iSTebVvqfqWIeRYpGiZ2jjdT2odwADRxiuRbckn9XjgYFeo+lpdKUkLI6OCQSRJvpVLLaHlC4VAbV6vgVldb6MnmaJnFxNUffj2TBW4JaRYWLcFnFt7jtUHnjMWX19KIx+VGJHdZJHsFXdU2K5Tb7WCtRIbzZIvB+oU7VGFIUxvEy7gSRI+52DbbVmJqwboKPjAyvUHo/URyL3Io4+xEru6Bj7FoCacKOGP2AulNj5Mf1EDwSFauMvyjncjFAGKvyobaCPt+r75vZvqHMTNcMRaWVHcuGbbsAVIVLeI6UWPn3Di8wovqJKq12NMW73e3iFAS3lUO0AbVb3AD5FGwTgdn9E+rOm6fSo/wCVpXldYpYw7uFkAIF7iSiVyDwBYs50eKQEAj5/wf5GfKum9bOsEgkRpC0gk3l0I3qrbWpkLOdzljZrgAAZMPTH17kjSNNXEZRvIknLDeEJ+I1UeBX9cDvgGVyJdL+qfTtRMkMOpDSSfpXZILJ/bZWryWqcCuMYwPlD6mdM7XV9Wp9wMhkJsmlentjXFbhx/bNQdGNkhWMlUIbdZtQ1gRvQq+AefgMebz6l6p6D0eokkll06GSVO2787ivFfxYoc1fAzTan6P6Fhwj7hEI0JcttI/TIQf1MBQ54q+OcD5tfRAOqlkctGP0ttCsUBG6/LCyCPkjMj/w9kV6Q2FO43u5LEAEV7eCv88fG6s7x/wCRmjKIp3AhSJHUspkevaQtlUAJJKjzQF+cs/8AILQ7AvcnuhvYMluRfNlTt5rgf6RgcR03QSaZ97RbFDtEBJTEVGlA1TPScm+G4NZ46TQkoQkEskyNbKqb4uyVNk0NwIavmvOd7i+h2kTYFm1OxX3MjSKyOBYCspWuAWojkbjzm9l+nWlK7AhReAQhq0BFRH52hQVA/wCJvk3gfMWrYXIyFijbtpmUBioIAII43Xu4HAzK0vSu4ibGAJatrsFF/q7gv9g/ST/H8jPoLWfSTSt2xHcaKHVhQZyrckLI97L5HA/c1Uec9NH9ItDHtIjLMgYIzsW27hVlTwxu25B5OB81vB+Y2/2MrFyeOPkWo4Bv4/nxxlUZmNEKbFigCWJIBDHyOf8AHxV59H6b6Q6MQxoyKZIwfeFFMxr3Mhu+FAo8Dmqs5gaz6KwszCOXbHasiFAxV7Xed+4MQwU+2xRP2wPns6ckKvgt5XmyfIH+CP45/rg6eKrBYm1J9tKE43D72Cf6EDO+p9D4FZWEpYr53qDZPBevHAuh9zZPGenT/onDHC25w+ofdbkMI6Zdpj2A/oss33sj7YHCNP0uOTlZBdkdskBuNu0gmg9liNooiv8AOz6h0HYq70kFAho1ptgApnocg7iByONpB+CewdK+iUUWpkkdlaMg7Iyu+iQAC/cvdXuNXz7ftl0/0p2DU9q3DqO2HkIslTuUkcAG1UbvAX71gcNHTkoG6Fhb7ZHI5sFjW3d7Sf71m3PpUNHuI2PTA8kC419wVSLc3dsGq/AN50/QfS+VlgEse143dJA0ndjaPYwSVfBDLu2iwSdnNWbmfTPSKJGw7SA7WTZY7b+7csrAchiTyQbPzgfN/SukEsnbJF0zM+32lWIPj9IqvNXf2OSHReg96uYiq3uYEtttQncEcYPn27wSWA5H812jS+gIWZzPEgDqo2Rlwopi3kmzzVfyW++eOo+l+nMbxrwNxaMVSRkgAkhSGlJ5JLNzwPAwOQdO9LrvaORtruIlQzRhz3eWCRkMFZHVSGK3Xt+95boNCF1H4lVhRt0liWVFVfcqCUbWFMGJpB43Kaqr7Vqfp/E6gF5DsjKRAuxWO1okfu5oDzYUUCMj+l+n86RCNY9MBu3ANTBTsdfBQ8ElWr7g0QKGBzf1HA+pZZXkjdw7lo9u+VXQkCEMVpxtUv8Aa2s3zXhD0598rwtFMCdr7FNqGDKvtYKqEsppweGUi7Izph+l8oQIe1IO2RyWAWUsr7043Ag76o8+Wssc8F+ls6x7RIhc7huJYBUbd8JW5rYEeaCkXbWA53FIkcZf8ID+c0mzcJPy9qmlLDcSPO9fA5NgjMHp3RS4kaNo2kNXRI7ZZ+HjlDAeK5NqdzDddjJvqPpvqZK2xqHLoS4MqMPYaEp3ChtUXt+ZDVEc7HR/S7UxLu3rYKOsXmNZN43Ek2XFKLHtB4B8k4HLX6FKvJWJ4ydu2Nt4PJalbll8sa/g8Zlf+GOyEw6YMXGyT8ouH3e8FXNdtkDLe0DxfIzr2g+mBXsGTYXjeRmkXcrXYVCBuriMtx49q2c1UvpTUxTUAm5du2SISIquZSVWJjwr7Gbiu3TEED4DkWhh2qx2dxtoZdvwborsPG4qGo1wQeDlr9Ou4trLbmiAWFClN7b3Vf7ePGdj1H031OoG2corJRE4WNpGsyNtUqBThu3uNVwQLvNb1n6Y6mXZIsKdxwqnxtoPQd0/SGMfvc8CxtUEnA5pD6dmZHYqST+oU9igWCt7TVkKP6lbNHLV6TMoIePaGU7GKhaCLvL1f+kG75IuufHS9D6C1od0bTRqzru37mMfBH5YkD8EAKLYEk+KC3li/SPVGNXdirQqhjUNVNZLqSPi3Y7+TSnA5qnSWdHDWvuUrewL7v3yNdqtcfa2Gej+nX2s0ZQbNo4Dh3urkRSORRvjwB/mZp6OnMwC6RmiCyRJ3GASkKsZBtHkmvYwO4k5fJ6G6i4hYxPskoqtFu0QQArqx7gHG7yfjAgUvSwAC0cvuAYckghWKyMaF0SeCfBBBzGbRXSopdlY8LZ3A0eABwfJ8+L5+/UJfphrDOnf7jqShZoq5BNPZNclR8kfHmsjvUvQutQzvHDKkOn3bWkHJPCgRNfP2FcAH5wIZrJkJLIdgv8AQLJJr9V8UCb4+M2nor07BrNT29Tqvw6csHKghqNlNxYBDXIJvLx9N9YZWiEL2ilmLKwCoBdua4NfHnM1fQGuhk7K6VnlIBDKQV2sAytHdcimU38MRxgd09CfTrQ6L87TEzM44mdkf2/PbKilu+a85NQM+bvQ+u1vSeoNG6SNCp/9THGrMioBzMBVezzY8gHzYz6PjNi8C/GMYDGMYFh/75VcpjAN/v8A5YX/AH/yymMC85Rv9/5ymMCq5Q4xga3o0YAagB7j4FfubNoMYwKZT/6xjAoP9/4GXDGMCuUOMYFref7ZU+R/fGMC7LR84xgUGWn4/wB/ByuMC4fGWnyf9/bGMAnx/b/phv8A7xjAsPn/AD/3y/aDdjGMBtrxxx8ZQ+MYwKkc/wC/5y0oD5AOMYCuf9/xj5H9D/2xjA8pVDAhhYIYEHkEV4I+RmSgxjAvxjG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8167" name="AutoShape 7" descr="data:image/jpeg;base64,/9j/4AAQSkZJRgABAQAAAQABAAD/2wCEAAkGBhQSERUUERIVFRUUGBcYFxUWFxUYFxgVHRUXGBsUFRcYGyYeGR8jGRYVHzAgIycpLCwsFyAyNTAqNSYrLCkBCQoKBQUFDQUFDSkYEhgpKSkpKSkpKSkpKSkpKSkpKSkpKSkpKSkpKSkpKSkpKSkpKSkpKSkpKSkpKSkpKSkpKf/AABEIAKIBNgMBIgACEQEDEQH/xAAcAAEAAQUBAQAAAAAAAAAAAAAABgECBAUHAwj/xAA6EAACAgEDAwMCBQMCBAYDAAABAgMRAAQSIQUTMQYiQQdRFCMyQmFxgZFS8GKhscEVFyQzNNFTY3L/xAAUAQEAAAAAAAAAAAAAAAAAAAAA/8QAFBEBAAAAAAAAAAAAAAAAAAAAAP/aAAwDAQACEQMRAD8A7jjGMBjGMBjGMBjGMBjGMBjGMBjGMBjGMBjGMBjGMBjGLwGMs35UNgXZja/qEcKNJKwREFsx8Af9T/QZ7sc5t6s64dTq308e0DS7G3kkq0goyRMP03tdQD5DBqIOBJ9X6rIP5MDzD7hlQnk8KG5JtWWuPdtH7gc1a/VKFW/MhlVT4ZQJDZPH5aW9G1pqr3VmFBqvcIyvtewgB5JUe5bA4YhbBP740++XTR2/Bu6bd+kknnffO0EkEfbuD/8AHgSyL1RA6B4X7ynwYQZP55K8LwR5I85qdV9StNG0gdJ/yiFYiPcNxFgAKxJsc3VZz/1J1NGMggXmK+9MAU2gkjZHVbiCWN+BaL8Z7dA6OqLKjbW3gbyqgXKtq5VaPkduzydxNHkYHUdD6o000Rli1ETIotiGHtH/ABDyP75DuudT1Q1kywylQVXt2x7e0oGDogB3Ne8cEeAf4yEtEIdTslVFJKFOLYqXUh1C2W5Vxt48N8A5OepyRskcwmWKkI3u1WsZFhePPbdTY814wNTF6s6hGI33fiYw5M7hQrKAyqyBeQa3KQAQTuvmryb6r1fGNOk0Y3GQEorsIqINMsjNwpViARyb8A5FIeqwSJJEpd2lj7bOyjaFqgaVqbcTHXzVk1znvLqtPq2gi1LSCZtyRoweJQu4ozbCSrta0GN/qFVRwJJrfWsEOlGplYCPcqORZ2MTtIPFmm48c5GPqH61ngfTnSaiJVkXc4KGQhCUImalPs2mqFMdwr75rPVnqSE6eVoNjtKE2oyAbKUhWla6LJskaxZFC/GRzpBk1UaJBpJdTHG4JCr20CqBsCzFqaiPvYLGhQ5Do/QvXby6aaRljdtOoDOGaFGnMjqIisi7ojQjJDXXcGSLofUJZTJ3YxHsYLsuyGAtjfypsFTwaPIGaT0/0XUDTKj6bSae23mMBpaIYMpNkW4/1EnkDJB0boy6cPRLvK5kkkatzuaFkDgAKFUAeAowNkMYxgMYxgMYxgMYxgMYxgMYxgMYxgMYxgMYxgMYxgMpeCciXrH6kafpzxxyrI7yAttjAJVBxua/ALcf2P2wJbeeOpnCKSSAACSWNAD7k/bI83rzTp3DOe1sYKLO5pCVJ9iLbHkEePj+w5r6t+oD9QZVggIgjYmpXULOxFxhlH/8khSfJGBfr+rTzNJM2oawCGkAIjQAWYoAKLC1JJok8gm82/RPqTMmmVFhk1EqhFDuQlswLVIfuooULPtN1kdWf8RFE4BEbWWpypaRRtMAP33FWYtXhVXz7dvodGYRHGo4j4AArlzZA+K371v7H4vAyn+ouqnGwrBCXtWjk7ySKQSCqs42sxrb9ruj5rF9MatZJdQSwDK6KjKxK7mTgkAKFD7SCGW/at+MwvVawbipHflkI2gksiSkqppP0nem1+BzvaiM18PRZQX7N2EYJJGoLyW6myL3ChY8EWsYFXyEp63GyRSIkgjJ5jYmlU2L3MfsWP8AQU3HxgajpcjxMJNUjFF3Lulj95a22i2p1fc5sN7bdQPGYUCtKxlmLEKSCzA7lAVtzIrfKpv3AkXuK5a0HbdV2Iq+Aw/aeSwQkBWX3SbeeA7BvDUF+p1ywkppBbncplkDnmyS+xhRYqh3KQBudueARk6H1Mg0YjSJ21gsqfaUck2Nz7wR+lbJq2Aq9wvV6aXuwvL2nMQPbWmUs1je7KQTRG0EfFBh+1rzOjdNIVtVKdi3Wy/e7qCyqoAqmeNk2/Ib+hwMnW65ECzvpB+LiUbhNJfZXuBT7Ya3hXlHDH9P24vBScyKhZu4oUVuDvscWXVdhBU8P7T96tuBmpS2ZhOavb3BQP5jlpKUBtz0DJRXkVdsBQm3on6a70La+Mgbl2RNtJZK3ESEeQXJ4s+P64ENbrBX8vU8xbCN+4lBQDAb/JtiF9gFk+Tty7p41U2piqF3lb9KsXRIbVZFBY++gY+5XmywF832LrfoDSaoq0sZ3IoVSjFNqgkgALwALP8AnNn0vocWnUiJas2xJLMx8AszGzQ4H2+MCNdH+nSAiTWudTKXMjKQBAjk2QkYAtRf7ifk1ycmUcIUAAAAeAAAAPsB8ZeBlcC0DK1lcYDGMYDGMYDGMYDGMYDGMYDGMYDGMYDGMYDGMYDGMskkCiyQB9yawKk5zz1V6c0cmt72uniO9YlSFy25IlLMxQKbG965IIqx5Oaj119X6kOl6ey9y9j6puY0NixGP3Ef6jx9r+IP6egM8jTyu5ZEaTUSlmZkWyqtGi8tISaAZv1M3FDA2PWuutNqZewVcM42bFUl47lPKlVZRQ/RdUvnk5iN6UlKkS7I3NlS8vLrtDbx2hQKggE/O0ACyczP/EDKE/Bwtp41DNZKbpWZ9xeaUjeSQD4DKCaHHGe8iMpdXII7YKl2DfFIpPApSqkUQTXPOBT08NRpkk3xCQFmLtBIr7VAPuVAbJG9SaHl1+cp1D1A+ogFLsvh9r8XagIOCy0wFtQ5vxYzM0c5Qo6NtYKDYo/uRvLH3KJDGKJHMXB4IzJ18aGPvqWjdO2JWiFEigzOAwK2tN+qr203xgaj/wANqPc1KQ+6lLE91Qdy8kCxtlXi2rbZPxsvTvXezqC4KxOYwFRtvIeQMwIoEeARXww8fPp1DTbNr7YnpwwNszneP/cB3ELxtcum7yPIUjNB1jqDRzFj/wC4+1o2K798hkACuxNULCkkkMOfnAn79YMsTrqIIXZhxx26JJViaNk8J4ryBxeQX1B1IPEYt4eOLf3EGyyWdiFTyCOGBJprBYHk3HeqeotRIFV4zUL+VUFLrao238bgLvzWb30V9PpNaSBccRvus4+d53Rxx/LKVFluAwBF+GCW/Tz0N3+nqTO6KJZQgTtshUOF9wkVibkRm4NX9qyVt9OY3QRy6iZ1DBwB2owGHggolj/OSPo/SY9LBHBCu2OJQqj+PufuSbJ/k5m4Gn6R6U02mIMUIDD97Eu44qg7EkCieBQ5zb7crjAVlKyuMBjGMBjGMBjGMBjGMBjGMBjGMBjGMBjGMBjGMBjGMBjGMBnJ/rf6iOyHp8cZkknIkcILdYlP7B/qamr+FI+c6xnCfXOrY9a1MPcEHcjhVJytsNqK22OQn8rySSAT5rzWBGPS3TZDKUDIqIFkk1EheNBEw9qugA7jkMaUGzZF0M6FovTjHTsYI2KTT75pWaPesUI2KpUEDdW4haIFiyCua/pfp0PohBJJHBN3nnn3SlpFjUKsUhU25W9o54IYm/dmX1GX/wBM+lkQfiNOWQqCY45I5HUvUhBVxvABXhqJGBqopCK3uGMRaNioYbjVqxvm2WwPg/B+My2MQCdwKHj/AGk1aWWT72LtSCOARmu61Qljj3VtVUVFJG9du7lv27Advx9uM2HSOixCGSfVSOkNqiPsUGf4AUMb2qR+ke2h5NXgOmdCk1EDnSgv7m2Ns2hd28q4JpSGVzYUlbCgjk465oH0GnMsssZdXjR9MBu3IWIQ+aHt3N4Xkm/58dF6/ki08kelaJF3B0kAWqLU6qlsVJKljwaLk+0VkL6/6gLyvI6klmDx7ySze8qS4sEBgq1wKoVRAwJl1PXpPtaML2UdK52hlcpYNkFVBNAeVojd4yO9T1Ua6lZGMNAs9SANEwCg9sDcSFb9I+PPJPhoZyII+6wTaoZgwG1WLyFW3FSASF2gbWNr4AGZ+k9Ea7WRxNHC6Q6gxq5YqAqBrMqgtuPliCAOCaFHAn3p76WaYss7+6NgrxQAFURCOEcn3P7SLB+Qfg0J9o+mxxF2jQKZG3OR8mgL/jgDxnrBEFUKPCgAf0Aof8s9cBjGMBjGMBjGMBjGMBjGMBjGMBjGMBjGMBjGMBjGMBjGMBjGMBjGMBjGMChzkn1h9UrHWkiZI2kIM85TeUGy1RQAW3lR+oDgUL5zrhz5u+r24a7VDZRRt7PTW8MqQqgvkAB0PPF7qwMyLpGo6dokkUmOfUyRzRmN2/LiVFDM1cEt3FXaxINn5zE6Imq1ep7KM0rEXTMwonzK9+VQooIa/PHJGdCf0pF1WDTfjGeCXSQqsgQoVeJ0VlkVmUjadl38EMD4zVendIDDqB07uyRO+wtu2ylPcoLPxtW1kc17m3RjgXgYuv6gjugidJH3Uy7QvcXeTIiRn8yRCVJ9zeQVqjWR7Xdb7sbAs7yT7FsEt7W3WiBFGzaPbsqq4+Mo3qCKEv2I3/EOmxGA2IFNAMSGDAtTEKOfaq/fI9otdIhjdUeWwCFVSCHffaqwWwwUiqPPzfgBu9L0uVUUWqBC36nMfsJMdVtv37EsjaKUgXmq1PR5ZGBjUSyMWRl7ncc25ChBuLEBFqwOBzz5zJ6jr5S4Q949xt0CAgiRnNWpHgjhQo3cuSKztf069C/gYt0xDahhyfPbQmxCrfNEm2Pkk/GBzb0/9KNbqGVpoxpYxVu7XIUAFBYgbBu7LEeTx5vvUUVCv9/74GelZXApWVxjAYxjAYxjAYxjAYxjAYxjAYxjAYxjAYxjAYxjAYxjAYxjAYxlLwK4yl43YFcZS885dQq/qIA+5IH/AFwPXIz6m9OF5I9VAqnUQgrsatk8J5bTyXwBfKt+1gD982mo9Q6ZBb6mFR9zIg/75HfVHqXTTwiGDVQu7SwAorliyd1SwKxncQVu6+MDC9Z+pY5oZtJA6h5EdGYug2hR7wi7gX5OyuASTV0cgeqj1egaTSwyAxSGMOwjbewVAN0a7gwuiKQNYAIvnJmfT2lGqCnT6UJ2FITtzUp7re4ce1uSPg85AU6pMdXp3aZz25FKyGWUiPdOFka5R/7faUqQLUX5vAjPS+jajV7Uh000oJALEe3dagFmNLSgKL4Pm86l0f6KybEefWSRShQGEO0/6loMR4CNtFD/AKZ0vTdZ07gbJ4WHkbZEI/tR/rmYjg+OR/FHAjPpr6aaPQtvhRmcfpaVi5TivyweE44sc1xeSoLjcMbsCuMpeVwGMYwGDg5DPVnXJoNdoVXUJHFKX7kbhQGjVSzyNI36do2gAeScCY78uyCeiOvv1DWavUq7/hY9ungWzsci2ecr8k2tH7HJ0DgVxlLxeBXGMYDGMYDGMYDGMYDGMoTgVxlMrgMZbeafrPq3S6X/AORPGh5pLtzQs7UW2P8AjA3JON2ck6z9eFBI0elMopvfIwQWDXtRbLC/5B4zB1Gr6zrpkUT9uJiL/DjYlckqHsSScbRuQ7Ru5PGB1zqPWIYF3TyxxD7yOq/4s85GOpfVfRRpvUyTLTEPHGSjFRZAdqBPxx85ovT/ANHArmTVS9xiGFHdI+48e+R6DLVe0KOfJI4ydQeldOrrIIlMieHIs3t2lq/SDt44HA4FYEA6x9W9UsXcg0cJFWVabe6DaG3SKgAFbhYBJG4XVjIp6z+qfUoCI2fsMwDUscYO1lBFElmU3u8gcVnU/WOr0/TtHNqRFHuVajUqCplb2qAvgWauvIXPmHqWtbUTNI/udqZmu7alvkCgPPFUvj4wNrL6+18u7frtQb8fmMP7Utf9s08vUJXU9yR33XW5t5uxfkkjxlZIajVu2QLZS/lN452jir27eLPm/nGnfjeEN2dpBeya83VUvz8ndgUUSe0K/LEfuAN+AT9hz81kq9DF36jp2Mx9hQVukdioB9v5fuoVfHAof3jG2SX9QNKBZIIUD/iIX5scmyb8m8mn050lagSEClkiQj8z/wBx0lIULCDYKoeeCOBzzgTHQdclimD6eWbqxaNEkeNp0MPLneRRsMGuv+DIbrtQw0c6/jkn9vMI3q6U9kmhUnkE7/HPAPGSh2YSjbKvRHKRN2mM1ajzSWwAGwUvtvk1WaOWmgdV0407PFAzSh5zHODLGgDh120rckH7Ei7OBEdNKxSlkH7iSTGys23eKBWwKB+OSa88ZROvTpt2MEr4Udur53hkrn3Hn4rPDrfTu3M+82d8hLK0bB03lQV2Cgdwb+OVIrPNNSCW2sE3L+8myAQaJ8ckDzfzgS7pXr3Vovs1UgSOqjRpW9ij3bTJa/a7FgG8kmj+s+pSi7KyFuBJGoOw8rvZGWmFrxXIsjxnPohFIyKABSgMGCMWqT3Mo3gg+fapsg8CicxtbMsjBWaT27UF2WOwbQGXgGttALwLq8DuXRvrKkg/MhXg1uSRQhPyFMlLY81u5GSrp/r7Ry1UwQnwHIAPH7XBKN/Zs+ZdRpwGvZIFKsdzFSHpUe0KqALBNn7eD5v06i8cMjrAGA9oU00bWFA3Mje4FiSfjx/NYH1rFOGAKkMD4IIIP9COMv3Z8mdM9X6nTspjlmBsEKrFQQN25ePPmia/bz4yadH+us6IV1CLqAQaBtXI/wBJkRaurNlfjA7zLrFUEs6gAEklgAAPJN5GfXP4I6ZdRqoY59n/AMYFRIXlcexYwD79xrjxQvOKaWPSdQeMSbNFukKlIo9qJECGd5pnJZ2IpQKAG6z8527056I0cPbkiZ5+2AIXllMyxrVVDZ2pxxYF/wA4EG+m2sk6dFqm1WpB0ml9jKsYr8YzXIkJHL7SQn2JbjgZP/SvrJdY0ydmWCSBlDRy7d1OpZD7SQCQLK+RmD1b6X6WXmMywuJO6hRy0aS7txkWFyY7J88ZjR/SPTCARibUiQSGVtQspWV5TwXc8g8WBxxZ+5wNprPVwGvXSxqpWOJ5tVIbqKML7APuxb/lmR6P9QtrYTOYwkbu3ZF2zQigsjj9pbk19qzSa76Z2mqTT6p4hq02uNiPZ2hSxdvf7gDdEfqJ4z29AegvwDSyO8bSTCNSIUMcYVFoEISfcx5JwJrjKA4vArjGMBjGMBjGMBjKE5pPVPq2DQQGbUNQFBVXlnY+FUf2PPgfOBui4yEeq/qtpNG3bRhqJzwI42Wgf/2SfpT+nJ/jOQ+s/qrq9aCFZYNM3mKJ17jLdbZH82Qf08Dj5rNDo9LDuZYpBzGW22nx5hDsQGY7tu5QOFsYEt699TOqapWVL06udiJBYYPuAKSSMLBC2aBXg5q+lekQ3vmSSVwHEpRi7biCd0RRr1DcgbQwAI8mzmx6Z1jsp23jSZQe33VcrOQoDiCI7eUHANcbbv8AmSdL9f7U/wDT6aC9OQJGYFRGzNsVIggFgkkDhR9yOcDYejfpkdv58UKwFAI42Vnkc2T3NQGIUOOaVQVFn+/QujenYtMG7YJZ+Xd2ZnY8nlm+LJoCgPtkR6d9UtpeLVacjURuEMUDRvZNUot+WuwQPFZIW9c6VY3kaWlRljb2sSJWFiJaB3tzVLfjAkGR31r62g6bA0spBbwkQYB3b7AfA+7VQx0j13pNSPy5dp3ugWRShLKpZgA3mlBbj4GfOvrn1c+v1sk3bUIBsQVyYkJ8tVndZJ/g1fGBk+tvVeo6g26Se1RjUK+2ONTWx1U+5iRdnkj+AchsXk7WIvj+SCfHH/PNhpdS6qyFRTgANtIKFX3b7okhTd+eOPtnkzIHsHjmq91HaRfua73AEc+Df8YHoYBaxUfJDsCpuiNzRmwtACxf9zzxkHpewAoA5tW2naxVSSEVwD7Sx4K+SKNAVfntdI2Xeux6YhVv81LCpuK2f3GkJFkXm0h0UMrJGO4GkJWjGGkVyq8BQ3v910FAoObusDX9MmH4mNS00aB935Yt9wF0qFgvBUL5FAD7Z0P0w/bCLMGVpNU7CUFzGt6fuIu6Nu4zKrsP0gLvazeaXp/psKkM2qljjidApMtqpdZBUH5gLMqgWxjWgLG73WNnp+4k+iV6SI7yqqXAMQDySOyKpftyB3ZbAYKRd4GdLNCsqdxD1mlhAlDTuNPQO5/arfrYb/4qr4zQQmQxzf8Aqu6haOw0rt223qTKEsKQFCrbH280fOSOWQHUM3SpWWFYEVvwP4lkaXdtRZzRKBELmxzQGaLpkmnVoZI5YiRJp1k3SzMgVJB7mg2e4brA3N+5iAeDgav1NpLUPLMe8GnXUxPSBJg5kJUqu0iVQNtDggH5zSMnah53KzDegIVhRJFuGHJKsCpFffm+Oi67oU7SyLKvddnlPcD7GKMA0fUQ5O11RLjpRwN1gUMg0G9YypJMMm5Vc7wlIHCr3dp3IjMrbSvO8H24Gvg0lqzMNg54NUpVKAIc+fcCKJNbiBYGY8B/TSlu2La14oPZNX4r5FeP6nNghAjCyOaYKVAJJLHepDKLAJA2UxBAN1mYugeysTFvzlX3KQpdb9jIyUppiQCQBsbg8HAthWMFHcs6OxjdG2XtEQoqu8laqwbr2+D4zFMarxLK+4B193khiNvucUouifmmv+Mtj0MiQiQoq79pAkPskiN/oDcVvjc3uHPAGX6bSuEMi9wKqs28gsBGxMV0dygksVN0PyzRJwLItK1EgsQpKc7OS1HtqLIB3OSRdbQT9xl2i0FK2x03+8gWAG2gbSrFSCSSVVRyxPJGXRIysWjkApxtWPcqN+UQzKCSvB9ps87iBY4zG0kBB3ulx29K3cUhu2fcCv8ApLLwDZ48g2Q9tdpuzujdSGIsPdEAiypPIIFD9NfIvLOg+otTppFOm1EkfnhOd32VkHB3UPINXmXpe4uxEjdpCYhRprKfmBVViUYqGSlsA8+3zlneVQAkCMNjXus7CyqDIy1Ybft5PtvgAUcDpXp76+kFY9bDdkDuR+1hzVtGePP2I/p8Z1P0/wCrNLrU3aaZZPuvh1/hkPuH+M+UNdpl7YdbayV3C9obzsBbljt544or85ZpNdJp2/LeRCrCiNykMGFgeDfFGiPGB9UetvVJ0OmMwRWAse+QRjdXtH6SzFjwAo/rQsjnnTvqNq0ik0i3qta8p7UyW8TIwJMie0LtjYFBztsE3QOQ7rHrdtTDB+MlhntJ1CugLQFnEffk21vk2hii8V5JJzedY9LwtoZNfptfuih08ccYYOshIVIzBMAwoEi1WuC5PI5IT7oXqnUadzpeoKN0Glad9T3FJfYwDsUUexfcQpNE7CazW+i/Xs2qnbUT6iCLRiMDZwFSeR7jiMrG3kEYtgOBuArNT0T0idZFMunLJ+JjWOfUks0ccdhjp9KWAfUEkAF2O0eATmR1D6KP26XXyMApZo+1EFeQKqqYksIh2oi35PPPJwN9qPqrGNRGqwk6WSZoRrDIix71FtSnkqKPuNA/GStvUWnVkUzx7pWCooYEsSCw4H/CCbPxnF9d9MZpItHBO7HVSCUqigdqEGUSPqdQ4sO5U7SByzbQDS5mTfQGdO40GsVndiCJFYBoTR97r7txarA4I4vA7csgPg5TIt9OPSB6doxC5uUktIwYspPgbbAobQOK4/nGBI26jGCR3EsXY3LxXm+cwpfVekUhW1enVj4Bmjv/AK58ufUqZX6rrCm0DvMPaKHFKT/Wwb/nI32z4Au/mvjA+ovXX1W02hhBjZZ5ZNwRI3VlBA8yFT7RyOPJzjMXXl6iZ5NWUMkcYlUOVLSSpS7EJUARUb7CkEn5OQEL8/bL0P8AFH78n/fNYE5Gi0LaqGNJH/Dq0jSzlYgCo4EiAG63DhGG4Kfm8ppJFk0+s1MmojLX2wOzE0kg3bjKVJ/JDUi71UmyBwAcgzJz/wBvnLhFfj/HjAnZkXULEpn06tIoZmaHtpEE3byoR9hkdYwD7QXG0DPOLRQO25Z9IsbSxuDLp5UYuwa4VhiZj2RQsjgXwciWh0W4newRdpIZ1YqeOPAPn70fvngunbyAb+3zxz4/34wOkaPo3eR9R29OF077UX3BZi7FfwhnDhj7W3JIbsOtsAMs0+gVkhBm0jRRmRWIm1C9lghYSgmmcJRC9s7WPAF85BZtczAJuG1eV2gKQaAJB/oB8nPPU6NxV8gglTdg+LA+eDV8ebwJ30XTqssunTURNFtaLfLM0Su7tQ2XFvDFbUj2g/DAcZqNfpYhG294+8iuphZ3M3cDFGJbt9taADbdxB8qfjImkhF+48/8/jnnE+odmtmLMKFk3wOALv4GBKB03fC0qaiMoh4jM35wsBSApWyAo4LED2k85tun9Pjg1aRyRQTSBk7e6VI4DtQOjM0a87Vost+41W4k5CdNI0jLbLaj2liqj2gkL8D44v8AgZ69Q6pKWpnb2tuB9t7+LIYAc/8ATA6RBD+I1UUjrpYlkCvMZdTMD3WDIFkkobHZiSI05AQ2QecztD046pdLBEsMPdGojd45FLSyI9uxBYv232gF1O81fig3I5erSyyK0khdgAimQhgFogA7uK5PJ+5OeydUmjB2v8/qXbuBC7fa4Fj2n4q8DtGv0sZl7upKPLJqI4oQW7qxwIR3GiSqWNZiCAbtY+b5GV1WuiHeMB7xmV2/ESqVKKyzEiJkLOX5ReKCKEBAs5xzR9Zc2PZucBN7AFggBG2yOLUmzxdkn4ynSNXJE96aXYz7kbiwEdQhvgijuI4HjA676BgjgOqiSTaiJAqsJZIiziN97kKpHL7/ANXwAKyFdD6A0cyWWVZX00io1myNSUZZI6DSbZRtq1/UDmD0j1hrNKWOnmEXeVS9RoCxUEALYO4gt5HP3zO6FrtTI0CzyHtyUA1Q7qbUdwyN3Cdw7pYktVD+DgdJ07XKkRTd3FeSWHTHvCGmCLPCxcDStuLqyhmHtPkZZ0/pmoSVlEDCGaQMSyQiGRwEHuhnYOpIH6o9vgAA0DnNuq6mSBgkEyAMrM47SIdhohHNe9B7PaeAV8CudbqNZq5ISHdCkQVio2sfAHcJWyOAqkiqNDjA6BP6ehlfvvo7ike45oO6VMne2bNRG0haxyxeM2doonPPUegy07xyby1I0cSdtTNCqbXaEsAjyR+wWVXiRrs8iDan1Nq1fb3yGjUIGWQgbVawEKkKgC14/p5u7IvXetjHaRgB2+yVVKJiFtstfcOWZtykElms/YJ8OhwMkyiXW0FkDltM1K0TyMfxDBgjMhJI2DgeOcxOj+l9PsD6yR9upDdudBaEiUkyMjqpRzTMoZW3CTgFhkDPrSdxUjbwC5UMz0GetzEBrewvO675vyczz9QtXbSb1Mk0qTM12SYz+WojJKoFIFVRoD4vAli+mtNLNHBHNMWcqd8ULTRzcNeojf2mGnZe6niyP6Z4dT9FMCvbqa+2kg7OoWQIpUBtQlNLCxu+4PaQlDxzEpfXurkREeaRirN7mkYklmVq/pYHANHjjjNhrPqRqJO4JUHdbaZZN8gZnjZgpUKajKh2AC+2+aJwPUem27LuJJEEbMJlZGDoyCgYtwUFmcC9rWARY4zzSCUrvEsW32rKobZEw5h3dxV4AO0UPhg37jmri9bakFRG1KF2bXLMgHdWW6Y1ZcBi36iSTebVvqfqWIeRYpGiZ2jjdT2odwADRxiuRbckn9XjgYFeo+lpdKUkLI6OCQSRJvpVLLaHlC4VAbV6vgVldb6MnmaJnFxNUffj2TBW4JaRYWLcFnFt7jtUHnjMWX19KIx+VGJHdZJHsFXdU2K5Tb7WCtRIbzZIvB+oU7VGFIUxvEy7gSRI+52DbbVmJqwboKPjAyvUHo/URyL3Io4+xEru6Bj7FoCacKOGP2AulNj5Mf1EDwSFauMvyjncjFAGKvyobaCPt+r75vZvqHMTNcMRaWVHcuGbbsAVIVLeI6UWPn3Di8wovqJKq12NMW73e3iFAS3lUO0AbVb3AD5FGwTgdn9E+rOm6fSo/wCVpXldYpYw7uFkAIF7iSiVyDwBYs50eKQEAj5/wf5GfKum9bOsEgkRpC0gk3l0I3qrbWpkLOdzljZrgAAZMPTH17kjSNNXEZRvIknLDeEJ+I1UeBX9cDvgGVyJdL+qfTtRMkMOpDSSfpXZILJ/bZWryWqcCuMYwPlD6mdM7XV9Wp9wMhkJsmlentjXFbhx/bNQdGNkhWMlUIbdZtQ1gRvQq+AefgMebz6l6p6D0eokkll06GSVO2787ivFfxYoc1fAzTan6P6Fhwj7hEI0JcttI/TIQf1MBQ54q+OcD5tfRAOqlkctGP0ttCsUBG6/LCyCPkjMj/w9kV6Q2FO43u5LEAEV7eCv88fG6s7x/wCRmjKIp3AhSJHUspkevaQtlUAJJKjzQF+cs/8AILQ7AvcnuhvYMluRfNlTt5rgf6RgcR03QSaZ97RbFDtEBJTEVGlA1TPScm+G4NZ46TQkoQkEskyNbKqb4uyVNk0NwIavmvOd7i+h2kTYFm1OxX3MjSKyOBYCspWuAWojkbjzm9l+nWlK7AhReAQhq0BFRH52hQVA/wCJvk3gfMWrYXIyFijbtpmUBioIAII43Xu4HAzK0vSu4ibGAJatrsFF/q7gv9g/ST/H8jPoLWfSTSt2xHcaKHVhQZyrckLI97L5HA/c1Uec9NH9ItDHtIjLMgYIzsW27hVlTwxu25B5OB81vB+Y2/2MrFyeOPkWo4Bv4/nxxlUZmNEKbFigCWJIBDHyOf8AHxV59H6b6Q6MQxoyKZIwfeFFMxr3Mhu+FAo8Dmqs5gaz6KwszCOXbHasiFAxV7Xed+4MQwU+2xRP2wPns6ckKvgt5XmyfIH+CP45/rg6eKrBYm1J9tKE43D72Cf6EDO+p9D4FZWEpYr53qDZPBevHAuh9zZPGenT/onDHC25w+ofdbkMI6Zdpj2A/oss33sj7YHCNP0uOTlZBdkdskBuNu0gmg9liNooiv8AOz6h0HYq70kFAho1ptgApnocg7iByONpB+CewdK+iUUWpkkdlaMg7Iyu+iQAC/cvdXuNXz7ftl0/0p2DU9q3DqO2HkIslTuUkcAG1UbvAX71gcNHTkoG6Fhb7ZHI5sFjW3d7Sf71m3PpUNHuI2PTA8kC419wVSLc3dsGq/AN50/QfS+VlgEse143dJA0ndjaPYwSVfBDLu2iwSdnNWbmfTPSKJGw7SA7WTZY7b+7csrAchiTyQbPzgfN/SukEsnbJF0zM+32lWIPj9IqvNXf2OSHReg96uYiq3uYEtttQncEcYPn27wSWA5H812jS+gIWZzPEgDqo2Rlwopi3kmzzVfyW++eOo+l+nMbxrwNxaMVSRkgAkhSGlJ5JLNzwPAwOQdO9LrvaORtruIlQzRhz3eWCRkMFZHVSGK3Xt+95boNCF1H4lVhRt0liWVFVfcqCUbWFMGJpB43Kaqr7Vqfp/E6gF5DsjKRAuxWO1okfu5oDzYUUCMj+l+n86RCNY9MBu3ANTBTsdfBQ8ElWr7g0QKGBzf1HA+pZZXkjdw7lo9u+VXQkCEMVpxtUv8Aa2s3zXhD0598rwtFMCdr7FNqGDKvtYKqEsppweGUi7Izph+l8oQIe1IO2RyWAWUsr7043Ag76o8+Wssc8F+ls6x7RIhc7huJYBUbd8JW5rYEeaCkXbWA53FIkcZf8ID+c0mzcJPy9qmlLDcSPO9fA5NgjMHp3RS4kaNo2kNXRI7ZZ+HjlDAeK5NqdzDddjJvqPpvqZK2xqHLoS4MqMPYaEp3ChtUXt+ZDVEc7HR/S7UxLu3rYKOsXmNZN43Ek2XFKLHtB4B8k4HLX6FKvJWJ4ydu2Nt4PJalbll8sa/g8Zlf+GOyEw6YMXGyT8ouH3e8FXNdtkDLe0DxfIzr2g+mBXsGTYXjeRmkXcrXYVCBuriMtx49q2c1UvpTUxTUAm5du2SISIquZSVWJjwr7Gbiu3TEED4DkWhh2qx2dxtoZdvwborsPG4qGo1wQeDlr9Ou4trLbmiAWFClN7b3Vf7ePGdj1H031OoG2corJRE4WNpGsyNtUqBThu3uNVwQLvNb1n6Y6mXZIsKdxwqnxtoPQd0/SGMfvc8CxtUEnA5pD6dmZHYqST+oU9igWCt7TVkKP6lbNHLV6TMoIePaGU7GKhaCLvL1f+kG75IuufHS9D6C1od0bTRqzru37mMfBH5YkD8EAKLYEk+KC3li/SPVGNXdirQqhjUNVNZLqSPi3Y7+TSnA5qnSWdHDWvuUrewL7v3yNdqtcfa2Gej+nX2s0ZQbNo4Dh3urkRSORRvjwB/mZp6OnMwC6RmiCyRJ3GASkKsZBtHkmvYwO4k5fJ6G6i4hYxPskoqtFu0QQArqx7gHG7yfjAgUvSwAC0cvuAYckghWKyMaF0SeCfBBBzGbRXSopdlY8LZ3A0eABwfJ8+L5+/UJfphrDOnf7jqShZoq5BNPZNclR8kfHmsjvUvQutQzvHDKkOn3bWkHJPCgRNfP2FcAH5wIZrJkJLIdgv8AQLJJr9V8UCb4+M2nor07BrNT29Tqvw6csHKghqNlNxYBDXIJvLx9N9YZWiEL2ilmLKwCoBdua4NfHnM1fQGuhk7K6VnlIBDKQV2sAytHdcimU38MRxgd09CfTrQ6L87TEzM44mdkf2/PbKilu+a85NQM+bvQ+u1vSeoNG6SNCp/9THGrMioBzMBVezzY8gHzYz6PjNi8C/GMYDGMYFh/75VcpjAN/v8A5YX/AH/yymMC85Rv9/5ymMCq5Q4xga3o0YAagB7j4FfubNoMYwKZT/6xjAoP9/4GXDGMCuUOMYFref7ZU+R/fGMC7LR84xgUGWn4/wB/ByuMC4fGWnyf9/bGMAnx/b/phv8A7xjAsPn/AD/3y/aDdjGMBtrxxx8ZQ+MYwKkc/wC/5y0oD5AOMYCuf9/xj5H9D/2xjA8pVDAhhYIYEHkEV4I+RmSgxjAvxjG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48169" name="Picture 9" descr="http://t1.gstatic.com/images?q=tbn:ANd9GcTm3Gx3W2QBLiuBzLbCTR66lZAdnstPMUz9FX50IiuD1ZEaD91l9w"/>
          <p:cNvPicPr>
            <a:picLocks noChangeAspect="1" noChangeArrowheads="1"/>
          </p:cNvPicPr>
          <p:nvPr/>
        </p:nvPicPr>
        <p:blipFill>
          <a:blip r:embed="rId2">
            <a:lum bright="30000" contrast="20000"/>
          </a:blip>
          <a:srcRect/>
          <a:stretch>
            <a:fillRect/>
          </a:stretch>
        </p:blipFill>
        <p:spPr bwMode="auto">
          <a:xfrm>
            <a:off x="3878725" y="1928803"/>
            <a:ext cx="5265275" cy="492919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Схема коксової печі</a:t>
            </a:r>
            <a:r>
              <a:rPr lang="ru-RU"/>
              <a:t>       </a:t>
            </a:r>
          </a:p>
        </p:txBody>
      </p:sp>
      <p:pic>
        <p:nvPicPr>
          <p:cNvPr id="18125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795" y="2100359"/>
            <a:ext cx="4841894" cy="3197129"/>
          </a:xfrm>
          <a:noFill/>
          <a:ln/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4572000" y="4286256"/>
            <a:ext cx="1244600" cy="5175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/>
              <a:t>Кам</a:t>
            </a:r>
            <a:r>
              <a:rPr lang="en-US" sz="1400" b="1"/>
              <a:t>’</a:t>
            </a:r>
            <a:r>
              <a:rPr lang="uk-UA" sz="1400" b="1"/>
              <a:t>яне вугілля</a:t>
            </a:r>
            <a:endParaRPr lang="ru-RU" sz="1400" b="1"/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1071538" y="4000504"/>
            <a:ext cx="1728788" cy="730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/>
              <a:t>Камери</a:t>
            </a:r>
            <a:r>
              <a:rPr lang="ru-RU" sz="1400" b="1" dirty="0"/>
              <a:t> для </a:t>
            </a:r>
            <a:r>
              <a:rPr lang="ru-RU" sz="1400" b="1" dirty="0" err="1"/>
              <a:t>коксування</a:t>
            </a:r>
            <a:r>
              <a:rPr lang="ru-RU" sz="1400" b="1" dirty="0"/>
              <a:t> </a:t>
            </a:r>
            <a:r>
              <a:rPr lang="ru-RU" sz="1400" b="1" dirty="0" err="1"/>
              <a:t>вугілля</a:t>
            </a:r>
            <a:endParaRPr lang="ru-RU" sz="1400" b="1" dirty="0"/>
          </a:p>
        </p:txBody>
      </p:sp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1643042" y="1785926"/>
            <a:ext cx="1747838" cy="6413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 err="1"/>
              <a:t>Завантажувальні</a:t>
            </a:r>
            <a:r>
              <a:rPr lang="ru-RU" b="1" dirty="0"/>
              <a:t> отвори</a:t>
            </a:r>
          </a:p>
        </p:txBody>
      </p:sp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3857620" y="1357298"/>
            <a:ext cx="2447925" cy="6413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/>
              <a:t>Труби для </a:t>
            </a:r>
            <a:r>
              <a:rPr lang="ru-RU" b="1" dirty="0" err="1"/>
              <a:t>виходу</a:t>
            </a:r>
            <a:r>
              <a:rPr lang="ru-RU" b="1" dirty="0"/>
              <a:t>  </a:t>
            </a:r>
            <a:r>
              <a:rPr lang="ru-RU" b="1" dirty="0" err="1"/>
              <a:t>летких</a:t>
            </a:r>
            <a:r>
              <a:rPr lang="ru-RU" b="1" dirty="0"/>
              <a:t> </a:t>
            </a:r>
            <a:r>
              <a:rPr lang="ru-RU" b="1" dirty="0" err="1"/>
              <a:t>продуктів</a:t>
            </a:r>
            <a:endParaRPr lang="ru-RU" b="1" dirty="0"/>
          </a:p>
        </p:txBody>
      </p:sp>
      <p:sp>
        <p:nvSpPr>
          <p:cNvPr id="181257" name="Line 9"/>
          <p:cNvSpPr>
            <a:spLocks noChangeShapeType="1"/>
          </p:cNvSpPr>
          <p:nvPr/>
        </p:nvSpPr>
        <p:spPr bwMode="auto">
          <a:xfrm flipH="1" flipV="1">
            <a:off x="4356100" y="206057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81258" name="Text Box 10"/>
          <p:cNvSpPr txBox="1">
            <a:spLocks noChangeArrowheads="1"/>
          </p:cNvSpPr>
          <p:nvPr/>
        </p:nvSpPr>
        <p:spPr bwMode="auto">
          <a:xfrm>
            <a:off x="6500826" y="1785926"/>
            <a:ext cx="1547813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err="1"/>
              <a:t>Газозбірник</a:t>
            </a:r>
            <a:endParaRPr lang="ru-RU" b="1" dirty="0"/>
          </a:p>
        </p:txBody>
      </p:sp>
      <p:sp>
        <p:nvSpPr>
          <p:cNvPr id="181259" name="Line 11"/>
          <p:cNvSpPr>
            <a:spLocks noChangeShapeType="1"/>
          </p:cNvSpPr>
          <p:nvPr/>
        </p:nvSpPr>
        <p:spPr bwMode="auto">
          <a:xfrm>
            <a:off x="2555875" y="2852738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81260" name="Text Box 12"/>
          <p:cNvSpPr txBox="1">
            <a:spLocks noChangeArrowheads="1"/>
          </p:cNvSpPr>
          <p:nvPr/>
        </p:nvSpPr>
        <p:spPr bwMode="auto">
          <a:xfrm>
            <a:off x="2555875" y="5157788"/>
            <a:ext cx="3024188" cy="91598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b="1"/>
              <a:t>Регенератори  для нагрівання  газу і повітря</a:t>
            </a:r>
          </a:p>
        </p:txBody>
      </p:sp>
      <p:sp>
        <p:nvSpPr>
          <p:cNvPr id="181262" name="Text Box 14"/>
          <p:cNvSpPr txBox="1">
            <a:spLocks noChangeArrowheads="1"/>
          </p:cNvSpPr>
          <p:nvPr/>
        </p:nvSpPr>
        <p:spPr bwMode="auto">
          <a:xfrm>
            <a:off x="6640513" y="3305175"/>
            <a:ext cx="2252662" cy="6413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Продукти конденсату</a:t>
            </a:r>
          </a:p>
        </p:txBody>
      </p:sp>
      <p:sp>
        <p:nvSpPr>
          <p:cNvPr id="181263" name="Text Box 15"/>
          <p:cNvSpPr txBox="1">
            <a:spLocks noChangeArrowheads="1"/>
          </p:cNvSpPr>
          <p:nvPr/>
        </p:nvSpPr>
        <p:spPr bwMode="auto">
          <a:xfrm>
            <a:off x="6948488" y="5084763"/>
            <a:ext cx="1368425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 Сировина</a:t>
            </a:r>
          </a:p>
        </p:txBody>
      </p:sp>
      <p:sp>
        <p:nvSpPr>
          <p:cNvPr id="181264" name="Line 16"/>
          <p:cNvSpPr>
            <a:spLocks noChangeShapeType="1"/>
          </p:cNvSpPr>
          <p:nvPr/>
        </p:nvSpPr>
        <p:spPr bwMode="auto">
          <a:xfrm flipH="1" flipV="1">
            <a:off x="5580063" y="4797425"/>
            <a:ext cx="129698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81267" name="Text Box 19"/>
          <p:cNvSpPr txBox="1">
            <a:spLocks noChangeArrowheads="1"/>
          </p:cNvSpPr>
          <p:nvPr/>
        </p:nvSpPr>
        <p:spPr bwMode="auto">
          <a:xfrm>
            <a:off x="395288" y="5157788"/>
            <a:ext cx="1460500" cy="1190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t= 900 – 1050 </a:t>
            </a:r>
            <a:r>
              <a:rPr lang="ar-SA">
                <a:cs typeface="Arial" charset="0"/>
              </a:rPr>
              <a:t>۫</a:t>
            </a:r>
            <a:r>
              <a:rPr lang="en-US"/>
              <a:t>C, </a:t>
            </a:r>
            <a:r>
              <a:rPr lang="ru-RU"/>
              <a:t>без доступу повітря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 </a:t>
            </a:r>
            <a:r>
              <a:rPr lang="ru-RU" sz="40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Продукти переробки </a:t>
            </a:r>
            <a:br>
              <a:rPr lang="ru-RU" sz="40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кам</a:t>
            </a:r>
            <a:r>
              <a:rPr lang="en-US" sz="40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’</a:t>
            </a:r>
            <a:r>
              <a:rPr lang="uk-UA" sz="40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</a:t>
            </a:r>
            <a:r>
              <a:rPr lang="ru-RU" sz="40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ного вугілля</a:t>
            </a:r>
          </a:p>
        </p:txBody>
      </p:sp>
      <p:pic>
        <p:nvPicPr>
          <p:cNvPr id="15464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557338"/>
            <a:ext cx="8135937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54644" name="Text Box 20"/>
          <p:cNvSpPr txBox="1">
            <a:spLocks noChangeArrowheads="1"/>
          </p:cNvSpPr>
          <p:nvPr/>
        </p:nvSpPr>
        <p:spPr bwMode="auto">
          <a:xfrm>
            <a:off x="950913" y="2584450"/>
            <a:ext cx="19780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</a:t>
            </a:r>
            <a:r>
              <a:rPr lang="ru-RU" b="1"/>
              <a:t>Світильний газ</a:t>
            </a:r>
          </a:p>
        </p:txBody>
      </p:sp>
      <p:sp>
        <p:nvSpPr>
          <p:cNvPr id="154645" name="Text Box 21"/>
          <p:cNvSpPr txBox="1">
            <a:spLocks noChangeArrowheads="1"/>
          </p:cNvSpPr>
          <p:nvPr/>
        </p:nvSpPr>
        <p:spPr bwMode="auto">
          <a:xfrm>
            <a:off x="3714744" y="2357430"/>
            <a:ext cx="18557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Кам</a:t>
            </a:r>
            <a:r>
              <a:rPr lang="en-US"/>
              <a:t>’</a:t>
            </a:r>
            <a:r>
              <a:rPr lang="uk-UA"/>
              <a:t>я</a:t>
            </a:r>
            <a:r>
              <a:rPr lang="ru-RU"/>
              <a:t>не вугілля</a:t>
            </a:r>
          </a:p>
        </p:txBody>
      </p:sp>
      <p:sp>
        <p:nvSpPr>
          <p:cNvPr id="154646" name="Text Box 22"/>
          <p:cNvSpPr txBox="1">
            <a:spLocks noChangeArrowheads="1"/>
          </p:cNvSpPr>
          <p:nvPr/>
        </p:nvSpPr>
        <p:spPr bwMode="auto">
          <a:xfrm>
            <a:off x="7288213" y="2297113"/>
            <a:ext cx="65881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Кокс</a:t>
            </a:r>
          </a:p>
        </p:txBody>
      </p:sp>
      <p:sp>
        <p:nvSpPr>
          <p:cNvPr id="154647" name="Text Box 23"/>
          <p:cNvSpPr txBox="1">
            <a:spLocks noChangeArrowheads="1"/>
          </p:cNvSpPr>
          <p:nvPr/>
        </p:nvSpPr>
        <p:spPr bwMode="auto">
          <a:xfrm>
            <a:off x="5219700" y="3716338"/>
            <a:ext cx="9017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200" b="1"/>
              <a:t>Нафталін</a:t>
            </a:r>
            <a:endParaRPr lang="ru-RU" sz="1200" b="1"/>
          </a:p>
        </p:txBody>
      </p:sp>
      <p:sp>
        <p:nvSpPr>
          <p:cNvPr id="154648" name="Text Box 24"/>
          <p:cNvSpPr txBox="1">
            <a:spLocks noChangeArrowheads="1"/>
          </p:cNvSpPr>
          <p:nvPr/>
        </p:nvSpPr>
        <p:spPr bwMode="auto">
          <a:xfrm>
            <a:off x="6516688" y="3644900"/>
            <a:ext cx="23209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Трінітронафталін</a:t>
            </a:r>
          </a:p>
        </p:txBody>
      </p:sp>
      <p:sp>
        <p:nvSpPr>
          <p:cNvPr id="154649" name="Text Box 25"/>
          <p:cNvSpPr txBox="1">
            <a:spLocks noChangeArrowheads="1"/>
          </p:cNvSpPr>
          <p:nvPr/>
        </p:nvSpPr>
        <p:spPr bwMode="auto">
          <a:xfrm>
            <a:off x="684213" y="6402388"/>
            <a:ext cx="21590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b="1"/>
              <a:t>                           Красителі</a:t>
            </a:r>
          </a:p>
        </p:txBody>
      </p:sp>
      <p:sp>
        <p:nvSpPr>
          <p:cNvPr id="154650" name="Text Box 26"/>
          <p:cNvSpPr txBox="1">
            <a:spLocks noChangeArrowheads="1"/>
          </p:cNvSpPr>
          <p:nvPr/>
        </p:nvSpPr>
        <p:spPr bwMode="auto">
          <a:xfrm>
            <a:off x="592138" y="4003675"/>
            <a:ext cx="68103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Аміак</a:t>
            </a:r>
          </a:p>
        </p:txBody>
      </p:sp>
      <p:sp>
        <p:nvSpPr>
          <p:cNvPr id="154651" name="Text Box 27"/>
          <p:cNvSpPr txBox="1">
            <a:spLocks noChangeArrowheads="1"/>
          </p:cNvSpPr>
          <p:nvPr/>
        </p:nvSpPr>
        <p:spPr bwMode="auto">
          <a:xfrm>
            <a:off x="1600200" y="3881438"/>
            <a:ext cx="811213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b="1"/>
              <a:t>Тротил</a:t>
            </a:r>
          </a:p>
        </p:txBody>
      </p:sp>
      <p:sp>
        <p:nvSpPr>
          <p:cNvPr id="154652" name="Text Box 28"/>
          <p:cNvSpPr txBox="1">
            <a:spLocks noChangeArrowheads="1"/>
          </p:cNvSpPr>
          <p:nvPr/>
        </p:nvSpPr>
        <p:spPr bwMode="auto">
          <a:xfrm>
            <a:off x="2843213" y="3592513"/>
            <a:ext cx="11557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b="1"/>
              <a:t>Толуол</a:t>
            </a:r>
          </a:p>
        </p:txBody>
      </p:sp>
      <p:sp>
        <p:nvSpPr>
          <p:cNvPr id="154653" name="Text Box 29"/>
          <p:cNvSpPr txBox="1">
            <a:spLocks noChangeArrowheads="1"/>
          </p:cNvSpPr>
          <p:nvPr/>
        </p:nvSpPr>
        <p:spPr bwMode="auto">
          <a:xfrm>
            <a:off x="2895600" y="4889500"/>
            <a:ext cx="931863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/>
              <a:t>Красителі</a:t>
            </a:r>
          </a:p>
        </p:txBody>
      </p:sp>
      <p:sp>
        <p:nvSpPr>
          <p:cNvPr id="154654" name="Text Box 30"/>
          <p:cNvSpPr txBox="1">
            <a:spLocks noChangeArrowheads="1"/>
          </p:cNvSpPr>
          <p:nvPr/>
        </p:nvSpPr>
        <p:spPr bwMode="auto">
          <a:xfrm>
            <a:off x="971550" y="5589588"/>
            <a:ext cx="933450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400" b="1"/>
              <a:t>Сахарин</a:t>
            </a:r>
            <a:endParaRPr lang="ru-RU" sz="1400" b="1"/>
          </a:p>
          <a:p>
            <a:endParaRPr lang="ru-RU" sz="1400" b="1"/>
          </a:p>
        </p:txBody>
      </p:sp>
      <p:sp>
        <p:nvSpPr>
          <p:cNvPr id="154655" name="Text Box 31"/>
          <p:cNvSpPr txBox="1">
            <a:spLocks noChangeArrowheads="1"/>
          </p:cNvSpPr>
          <p:nvPr/>
        </p:nvSpPr>
        <p:spPr bwMode="auto">
          <a:xfrm>
            <a:off x="3995738" y="6381750"/>
            <a:ext cx="6604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/>
              <a:t>Анілін</a:t>
            </a:r>
          </a:p>
        </p:txBody>
      </p:sp>
      <p:sp>
        <p:nvSpPr>
          <p:cNvPr id="154656" name="Text Box 32"/>
          <p:cNvSpPr txBox="1">
            <a:spLocks noChangeArrowheads="1"/>
          </p:cNvSpPr>
          <p:nvPr/>
        </p:nvSpPr>
        <p:spPr bwMode="auto">
          <a:xfrm>
            <a:off x="4787900" y="6283325"/>
            <a:ext cx="13684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b="1"/>
              <a:t>Саліцилові  препарати</a:t>
            </a:r>
          </a:p>
        </p:txBody>
      </p:sp>
      <p:sp>
        <p:nvSpPr>
          <p:cNvPr id="154657" name="Text Box 33"/>
          <p:cNvSpPr txBox="1">
            <a:spLocks noChangeArrowheads="1"/>
          </p:cNvSpPr>
          <p:nvPr/>
        </p:nvSpPr>
        <p:spPr bwMode="auto">
          <a:xfrm>
            <a:off x="6084888" y="6381750"/>
            <a:ext cx="1012825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/>
              <a:t>Фенацетин</a:t>
            </a:r>
          </a:p>
        </p:txBody>
      </p:sp>
      <p:sp>
        <p:nvSpPr>
          <p:cNvPr id="154658" name="Text Box 34"/>
          <p:cNvSpPr txBox="1">
            <a:spLocks noChangeArrowheads="1"/>
          </p:cNvSpPr>
          <p:nvPr/>
        </p:nvSpPr>
        <p:spPr bwMode="auto">
          <a:xfrm>
            <a:off x="4119563" y="5227638"/>
            <a:ext cx="8286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Бензол</a:t>
            </a:r>
          </a:p>
        </p:txBody>
      </p:sp>
      <p:sp>
        <p:nvSpPr>
          <p:cNvPr id="154659" name="Text Box 35"/>
          <p:cNvSpPr txBox="1">
            <a:spLocks noChangeArrowheads="1"/>
          </p:cNvSpPr>
          <p:nvPr/>
        </p:nvSpPr>
        <p:spPr bwMode="auto">
          <a:xfrm>
            <a:off x="5343525" y="4867275"/>
            <a:ext cx="50006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Пек</a:t>
            </a:r>
          </a:p>
        </p:txBody>
      </p:sp>
      <p:sp>
        <p:nvSpPr>
          <p:cNvPr id="154660" name="Text Box 36"/>
          <p:cNvSpPr txBox="1">
            <a:spLocks noChangeArrowheads="1"/>
          </p:cNvSpPr>
          <p:nvPr/>
        </p:nvSpPr>
        <p:spPr bwMode="auto">
          <a:xfrm>
            <a:off x="6156325" y="5084763"/>
            <a:ext cx="681038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/>
              <a:t>Фенол</a:t>
            </a:r>
          </a:p>
        </p:txBody>
      </p:sp>
      <p:sp>
        <p:nvSpPr>
          <p:cNvPr id="154661" name="Text Box 37"/>
          <p:cNvSpPr txBox="1">
            <a:spLocks noChangeArrowheads="1"/>
          </p:cNvSpPr>
          <p:nvPr/>
        </p:nvSpPr>
        <p:spPr bwMode="auto">
          <a:xfrm>
            <a:off x="8015288" y="5229225"/>
            <a:ext cx="100806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/>
              <a:t>Пластмаси</a:t>
            </a:r>
          </a:p>
        </p:txBody>
      </p:sp>
      <p:sp>
        <p:nvSpPr>
          <p:cNvPr id="154662" name="Text Box 38"/>
          <p:cNvSpPr txBox="1">
            <a:spLocks noChangeArrowheads="1"/>
          </p:cNvSpPr>
          <p:nvPr/>
        </p:nvSpPr>
        <p:spPr bwMode="auto">
          <a:xfrm>
            <a:off x="3635375" y="3643313"/>
            <a:ext cx="16573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Камвугільна </a:t>
            </a:r>
          </a:p>
          <a:p>
            <a:r>
              <a:rPr lang="ru-RU" b="1"/>
              <a:t>смола</a:t>
            </a:r>
          </a:p>
        </p:txBody>
      </p:sp>
      <p:sp>
        <p:nvSpPr>
          <p:cNvPr id="154663" name="Text Box 39"/>
          <p:cNvSpPr txBox="1">
            <a:spLocks noChangeArrowheads="1"/>
          </p:cNvSpPr>
          <p:nvPr/>
        </p:nvSpPr>
        <p:spPr bwMode="auto">
          <a:xfrm>
            <a:off x="8027988" y="6092825"/>
            <a:ext cx="111601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b="1"/>
              <a:t> Пікринова</a:t>
            </a:r>
          </a:p>
          <a:p>
            <a:r>
              <a:rPr lang="ru-RU" sz="1200" b="1"/>
              <a:t>кислота</a:t>
            </a:r>
          </a:p>
        </p:txBody>
      </p:sp>
      <p:sp>
        <p:nvSpPr>
          <p:cNvPr id="154664" name="Text Box 40"/>
          <p:cNvSpPr txBox="1">
            <a:spLocks noChangeArrowheads="1"/>
          </p:cNvSpPr>
          <p:nvPr/>
        </p:nvSpPr>
        <p:spPr bwMode="auto">
          <a:xfrm>
            <a:off x="7019925" y="6308725"/>
            <a:ext cx="931863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/>
              <a:t>Красителі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0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800" b="1" dirty="0" err="1"/>
              <a:t>Найбільш</a:t>
            </a:r>
            <a:r>
              <a:rPr lang="ru-RU" sz="2800" b="1" dirty="0"/>
              <a:t> </a:t>
            </a:r>
            <a:r>
              <a:rPr lang="ru-RU" sz="2800" b="1" dirty="0" err="1"/>
              <a:t>важливими</a:t>
            </a:r>
            <a:r>
              <a:rPr lang="ru-RU" sz="2800" b="1" dirty="0"/>
              <a:t> </a:t>
            </a:r>
            <a:r>
              <a:rPr lang="ru-RU" sz="2800" b="1" dirty="0" err="1"/>
              <a:t>джерелами</a:t>
            </a:r>
            <a:r>
              <a:rPr lang="ru-RU" sz="2800" b="1" dirty="0"/>
              <a:t> </a:t>
            </a:r>
            <a:r>
              <a:rPr lang="ru-RU" sz="2800" b="1" dirty="0" err="1"/>
              <a:t>органічних</a:t>
            </a:r>
            <a:r>
              <a:rPr lang="ru-RU" sz="2800" b="1" dirty="0"/>
              <a:t> </a:t>
            </a:r>
            <a:r>
              <a:rPr lang="ru-RU" sz="2800" b="1" dirty="0" err="1"/>
              <a:t>речовин</a:t>
            </a:r>
            <a:r>
              <a:rPr lang="ru-RU" sz="2800" b="1" dirty="0"/>
              <a:t> </a:t>
            </a:r>
            <a:r>
              <a:rPr lang="ru-RU" sz="2800" b="1" dirty="0" err="1"/>
              <a:t>є</a:t>
            </a:r>
            <a:r>
              <a:rPr lang="ru-RU" sz="2800" b="1" dirty="0"/>
              <a:t> </a:t>
            </a:r>
            <a:r>
              <a:rPr lang="ru-RU" sz="2800" b="1" dirty="0" err="1"/>
              <a:t>природний</a:t>
            </a:r>
            <a:r>
              <a:rPr lang="ru-RU" sz="2800" b="1" dirty="0"/>
              <a:t> </a:t>
            </a:r>
            <a:r>
              <a:rPr lang="ru-RU" sz="2800" b="1" dirty="0" err="1"/>
              <a:t>і</a:t>
            </a:r>
            <a:r>
              <a:rPr lang="ru-RU" sz="2800" b="1" dirty="0"/>
              <a:t> </a:t>
            </a:r>
            <a:r>
              <a:rPr lang="ru-RU" sz="2800" b="1" dirty="0" err="1"/>
              <a:t>попутний</a:t>
            </a:r>
            <a:r>
              <a:rPr lang="ru-RU" sz="2800" b="1" dirty="0"/>
              <a:t> </a:t>
            </a:r>
            <a:r>
              <a:rPr lang="ru-RU" sz="2800" b="1" dirty="0" err="1"/>
              <a:t>нафтовий</a:t>
            </a:r>
            <a:r>
              <a:rPr lang="ru-RU" sz="2800" b="1" dirty="0"/>
              <a:t> гази, </a:t>
            </a:r>
            <a:r>
              <a:rPr lang="ru-RU" sz="2800" b="1" dirty="0" err="1"/>
              <a:t>нафта</a:t>
            </a:r>
            <a:r>
              <a:rPr lang="ru-RU" sz="2800" b="1" dirty="0"/>
              <a:t> </a:t>
            </a:r>
            <a:r>
              <a:rPr lang="ru-RU" sz="2800" b="1" dirty="0" err="1"/>
              <a:t>і</a:t>
            </a:r>
            <a:r>
              <a:rPr lang="ru-RU" sz="2800" b="1" dirty="0"/>
              <a:t> </a:t>
            </a:r>
            <a:r>
              <a:rPr lang="ru-RU" sz="2800" b="1" dirty="0" err="1"/>
              <a:t>вугілля</a:t>
            </a:r>
            <a:r>
              <a:rPr lang="ru-RU" sz="2800" b="1" dirty="0"/>
              <a:t>.</a:t>
            </a:r>
          </a:p>
          <a:p>
            <a:pPr marL="533400" indent="-533400">
              <a:lnSpc>
                <a:spcPct val="80000"/>
              </a:lnSpc>
            </a:pPr>
            <a:r>
              <a:rPr lang="ru-RU" sz="2800" b="1" dirty="0"/>
              <a:t> </a:t>
            </a:r>
            <a:r>
              <a:rPr lang="ru-RU" sz="2800" b="1" dirty="0" err="1"/>
              <a:t>Природний</a:t>
            </a:r>
            <a:r>
              <a:rPr lang="ru-RU" sz="2800" b="1" dirty="0"/>
              <a:t> газ, </a:t>
            </a:r>
            <a:r>
              <a:rPr lang="ru-RU" sz="2800" b="1" dirty="0" err="1"/>
              <a:t>нафта</a:t>
            </a:r>
            <a:r>
              <a:rPr lang="ru-RU" sz="2800" b="1" dirty="0"/>
              <a:t> </a:t>
            </a:r>
            <a:r>
              <a:rPr lang="ru-RU" sz="2800" b="1" dirty="0" err="1"/>
              <a:t>і</a:t>
            </a:r>
            <a:r>
              <a:rPr lang="ru-RU" sz="2800" b="1" dirty="0"/>
              <a:t> </a:t>
            </a:r>
            <a:r>
              <a:rPr lang="ru-RU" sz="2800" b="1" dirty="0" err="1"/>
              <a:t>вугілля</a:t>
            </a:r>
            <a:r>
              <a:rPr lang="ru-RU" sz="2800" b="1" dirty="0"/>
              <a:t> – </a:t>
            </a:r>
            <a:r>
              <a:rPr lang="ru-RU" sz="2800" b="1" dirty="0" err="1"/>
              <a:t>це</a:t>
            </a:r>
            <a:r>
              <a:rPr lang="ru-RU" sz="2800" b="1" dirty="0"/>
              <a:t> не </a:t>
            </a:r>
            <a:r>
              <a:rPr lang="ru-RU" sz="2800" b="1" dirty="0" err="1"/>
              <a:t>лише</a:t>
            </a:r>
            <a:r>
              <a:rPr lang="ru-RU" sz="2800" b="1" dirty="0"/>
              <a:t> </a:t>
            </a:r>
            <a:r>
              <a:rPr lang="ru-RU" sz="2800" b="1" dirty="0" err="1"/>
              <a:t>паливо</a:t>
            </a:r>
            <a:r>
              <a:rPr lang="ru-RU" sz="2800" b="1" dirty="0"/>
              <a:t>, </a:t>
            </a:r>
            <a:r>
              <a:rPr lang="ru-RU" sz="2800" b="1" dirty="0" err="1"/>
              <a:t>але</a:t>
            </a:r>
            <a:r>
              <a:rPr lang="ru-RU" sz="2800" b="1" dirty="0"/>
              <a:t> </a:t>
            </a:r>
            <a:r>
              <a:rPr lang="ru-RU" sz="2800" b="1" dirty="0" err="1"/>
              <a:t>і</a:t>
            </a:r>
            <a:r>
              <a:rPr lang="ru-RU" sz="2800" b="1" dirty="0"/>
              <a:t> </a:t>
            </a:r>
            <a:r>
              <a:rPr lang="ru-RU" sz="2800" b="1" dirty="0" err="1"/>
              <a:t>багатюще</a:t>
            </a:r>
            <a:r>
              <a:rPr lang="ru-RU" sz="2800" b="1" dirty="0"/>
              <a:t> </a:t>
            </a:r>
            <a:r>
              <a:rPr lang="ru-RU" sz="2800" b="1" dirty="0" err="1"/>
              <a:t>джерело</a:t>
            </a:r>
            <a:r>
              <a:rPr lang="ru-RU" sz="2800" b="1" dirty="0"/>
              <a:t> </a:t>
            </a:r>
            <a:r>
              <a:rPr lang="ru-RU" sz="2800" b="1" dirty="0" err="1"/>
              <a:t>сировини</a:t>
            </a:r>
            <a:r>
              <a:rPr lang="ru-RU" sz="2800" b="1" dirty="0"/>
              <a:t> для </a:t>
            </a:r>
            <a:r>
              <a:rPr lang="ru-RU" sz="2800" b="1" dirty="0" err="1"/>
              <a:t>хімічної</a:t>
            </a:r>
            <a:r>
              <a:rPr lang="ru-RU" sz="2800" b="1" dirty="0"/>
              <a:t> </a:t>
            </a:r>
            <a:r>
              <a:rPr lang="ru-RU" sz="2800" b="1" dirty="0" err="1"/>
              <a:t>промисловості</a:t>
            </a:r>
            <a:r>
              <a:rPr lang="ru-RU" sz="2800" b="1" dirty="0"/>
              <a:t>.</a:t>
            </a:r>
          </a:p>
          <a:p>
            <a:pPr marL="533400" indent="-533400">
              <a:lnSpc>
                <a:spcPct val="80000"/>
              </a:lnSpc>
            </a:pPr>
            <a:r>
              <a:rPr lang="ru-RU" sz="2800" b="1" dirty="0"/>
              <a:t> </a:t>
            </a:r>
            <a:r>
              <a:rPr lang="ru-RU" sz="2800" b="1" dirty="0" err="1"/>
              <a:t>Знання</a:t>
            </a:r>
            <a:r>
              <a:rPr lang="ru-RU" sz="2800" b="1" dirty="0"/>
              <a:t> </a:t>
            </a:r>
            <a:r>
              <a:rPr lang="ru-RU" sz="2800" b="1" dirty="0" err="1"/>
              <a:t>будови</a:t>
            </a:r>
            <a:r>
              <a:rPr lang="ru-RU" sz="2800" b="1" dirty="0"/>
              <a:t> </a:t>
            </a:r>
            <a:r>
              <a:rPr lang="ru-RU" sz="2800" b="1" dirty="0" err="1"/>
              <a:t>речовин</a:t>
            </a:r>
            <a:r>
              <a:rPr lang="ru-RU" sz="2800" b="1" dirty="0"/>
              <a:t> </a:t>
            </a:r>
            <a:r>
              <a:rPr lang="ru-RU" sz="2800" b="1" dirty="0" err="1"/>
              <a:t>і</a:t>
            </a:r>
            <a:r>
              <a:rPr lang="ru-RU" sz="2800" b="1" dirty="0"/>
              <a:t> </a:t>
            </a:r>
            <a:r>
              <a:rPr lang="ru-RU" sz="2800" b="1" dirty="0" err="1"/>
              <a:t>закономірностей</a:t>
            </a:r>
            <a:r>
              <a:rPr lang="ru-RU" sz="2800" b="1" dirty="0"/>
              <a:t> </a:t>
            </a:r>
            <a:r>
              <a:rPr lang="ru-RU" sz="2800" b="1" dirty="0" err="1"/>
              <a:t>їх</a:t>
            </a:r>
            <a:r>
              <a:rPr lang="ru-RU" sz="2800" b="1" dirty="0"/>
              <a:t> </a:t>
            </a:r>
            <a:r>
              <a:rPr lang="ru-RU" sz="2800" b="1" dirty="0" err="1"/>
              <a:t>перетворень</a:t>
            </a:r>
            <a:r>
              <a:rPr lang="ru-RU" sz="2800" b="1" dirty="0"/>
              <a:t> </a:t>
            </a:r>
            <a:r>
              <a:rPr lang="ru-RU" sz="2800" b="1" dirty="0" err="1"/>
              <a:t>дозволяє</a:t>
            </a:r>
            <a:r>
              <a:rPr lang="ru-RU" sz="2800" b="1" dirty="0"/>
              <a:t> </a:t>
            </a:r>
            <a:r>
              <a:rPr lang="ru-RU" sz="2800" b="1" dirty="0" err="1"/>
              <a:t>людині</a:t>
            </a:r>
            <a:r>
              <a:rPr lang="ru-RU" sz="2800" b="1" dirty="0"/>
              <a:t> штучно </a:t>
            </a:r>
            <a:r>
              <a:rPr lang="ru-RU" sz="2800" b="1" dirty="0" err="1"/>
              <a:t>створювати</a:t>
            </a:r>
            <a:r>
              <a:rPr lang="ru-RU" sz="2800" b="1" dirty="0"/>
              <a:t> </a:t>
            </a:r>
            <a:r>
              <a:rPr lang="ru-RU" sz="2800" b="1" dirty="0" err="1"/>
              <a:t>речовини</a:t>
            </a:r>
            <a:r>
              <a:rPr lang="ru-RU" sz="2800" b="1" dirty="0"/>
              <a:t>, </a:t>
            </a:r>
            <a:r>
              <a:rPr lang="ru-RU" sz="2800" b="1" dirty="0" err="1"/>
              <a:t>яких</a:t>
            </a:r>
            <a:r>
              <a:rPr lang="ru-RU" sz="2800" b="1" dirty="0"/>
              <a:t> </a:t>
            </a:r>
            <a:r>
              <a:rPr lang="ru-RU" sz="2800" b="1" dirty="0" err="1"/>
              <a:t>немає</a:t>
            </a:r>
            <a:r>
              <a:rPr lang="ru-RU" sz="2800" b="1" dirty="0"/>
              <a:t> в </a:t>
            </a:r>
            <a:r>
              <a:rPr lang="ru-RU" sz="2800" b="1" dirty="0" err="1"/>
              <a:t>природі</a:t>
            </a:r>
            <a:r>
              <a:rPr lang="ru-RU" sz="2800" b="1" dirty="0"/>
              <a:t>. Тому разом </a:t>
            </a:r>
            <a:r>
              <a:rPr lang="ru-RU" sz="2800" b="1" dirty="0" err="1"/>
              <a:t>з</a:t>
            </a:r>
            <a:r>
              <a:rPr lang="ru-RU" sz="2800" b="1" dirty="0"/>
              <a:t> </a:t>
            </a:r>
            <a:r>
              <a:rPr lang="ru-RU" sz="2800" b="1" dirty="0" err="1"/>
              <a:t>іншими</a:t>
            </a:r>
            <a:r>
              <a:rPr lang="ru-RU" sz="2800" b="1" dirty="0"/>
              <a:t> науками </a:t>
            </a:r>
            <a:r>
              <a:rPr lang="ru-RU" sz="2800" b="1" dirty="0" err="1"/>
              <a:t>органічна</a:t>
            </a:r>
            <a:r>
              <a:rPr lang="ru-RU" sz="2800" b="1" dirty="0"/>
              <a:t> </a:t>
            </a:r>
            <a:r>
              <a:rPr lang="ru-RU" sz="2800" b="1" dirty="0" err="1"/>
              <a:t>хімія</a:t>
            </a:r>
            <a:r>
              <a:rPr lang="ru-RU" sz="2800" b="1" dirty="0"/>
              <a:t> </a:t>
            </a:r>
            <a:r>
              <a:rPr lang="ru-RU" sz="2800" b="1" dirty="0" err="1"/>
              <a:t>стає</a:t>
            </a:r>
            <a:r>
              <a:rPr lang="ru-RU" sz="2800" b="1" dirty="0"/>
              <a:t> усе </a:t>
            </a:r>
            <a:r>
              <a:rPr lang="ru-RU" sz="2800" b="1" dirty="0" err="1"/>
              <a:t>більш</a:t>
            </a:r>
            <a:r>
              <a:rPr lang="ru-RU" sz="2800" b="1" dirty="0"/>
              <a:t> </a:t>
            </a:r>
            <a:r>
              <a:rPr lang="ru-RU" sz="2800" b="1" dirty="0" err="1"/>
              <a:t>могутньою</a:t>
            </a:r>
            <a:r>
              <a:rPr lang="ru-RU" sz="2800" b="1" dirty="0"/>
              <a:t> </a:t>
            </a:r>
            <a:r>
              <a:rPr lang="ru-RU" sz="2800" b="1" dirty="0" err="1"/>
              <a:t>безпосередньою</a:t>
            </a:r>
            <a:r>
              <a:rPr lang="ru-RU" sz="2800" b="1" dirty="0"/>
              <a:t> продуктивною силою.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2800" b="1" dirty="0"/>
          </a:p>
          <a:p>
            <a:pPr marL="533400" indent="-533400">
              <a:lnSpc>
                <a:spcPct val="80000"/>
              </a:lnSpc>
            </a:pP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285728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/>
              <a:t>Висновки</a:t>
            </a:r>
            <a:r>
              <a:rPr lang="ru-RU" sz="5400" dirty="0" smtClean="0"/>
              <a:t>:</a:t>
            </a:r>
            <a:endParaRPr lang="uk-UA" sz="5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62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ПРИРОДНИЙ ГАЗ</a:t>
            </a:r>
          </a:p>
        </p:txBody>
      </p:sp>
      <p:sp>
        <p:nvSpPr>
          <p:cNvPr id="321543" name="Rectangle 7"/>
          <p:cNvSpPr>
            <a:spLocks noChangeArrowheads="1"/>
          </p:cNvSpPr>
          <p:nvPr/>
        </p:nvSpPr>
        <p:spPr bwMode="auto">
          <a:xfrm>
            <a:off x="0" y="92867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/>
              <a:t>У природному </a:t>
            </a:r>
            <a:r>
              <a:rPr lang="ru-RU" sz="2400" dirty="0" err="1"/>
              <a:t>газі</a:t>
            </a:r>
            <a:r>
              <a:rPr lang="ru-RU" sz="2400" dirty="0"/>
              <a:t> </a:t>
            </a:r>
            <a:r>
              <a:rPr lang="ru-RU" sz="2400" dirty="0" err="1"/>
              <a:t>містяться</a:t>
            </a:r>
            <a:r>
              <a:rPr lang="ru-RU" sz="2400" dirty="0"/>
              <a:t> </a:t>
            </a:r>
            <a:r>
              <a:rPr lang="ru-RU" sz="2400" dirty="0" err="1"/>
              <a:t>вуглеводні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низькою</a:t>
            </a:r>
            <a:r>
              <a:rPr lang="ru-RU" sz="2400" dirty="0"/>
              <a:t> молекулярною </a:t>
            </a:r>
            <a:r>
              <a:rPr lang="ru-RU" sz="2400" dirty="0" err="1"/>
              <a:t>масою</a:t>
            </a:r>
            <a:r>
              <a:rPr lang="ru-RU" sz="2400" dirty="0"/>
              <a:t>, </a:t>
            </a:r>
            <a:r>
              <a:rPr lang="ru-RU" sz="2400" dirty="0" err="1"/>
              <a:t>основними</a:t>
            </a:r>
            <a:r>
              <a:rPr lang="ru-RU" sz="2400" dirty="0"/>
              <a:t> </a:t>
            </a:r>
            <a:r>
              <a:rPr lang="ru-RU" sz="2400" dirty="0" err="1"/>
              <a:t>компонентамі</a:t>
            </a:r>
            <a:r>
              <a:rPr lang="ru-RU" sz="2400" dirty="0"/>
              <a:t> </a:t>
            </a:r>
            <a:r>
              <a:rPr lang="ru-RU" sz="2400" dirty="0" err="1"/>
              <a:t>є</a:t>
            </a:r>
            <a:r>
              <a:rPr lang="ru-RU" sz="2400" dirty="0"/>
              <a:t> метан.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вміст</a:t>
            </a:r>
            <a:r>
              <a:rPr lang="ru-RU" sz="2400" dirty="0"/>
              <a:t> в </a:t>
            </a:r>
            <a:r>
              <a:rPr lang="ru-RU" sz="2400" dirty="0" err="1"/>
              <a:t>газі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родовищ</a:t>
            </a:r>
            <a:r>
              <a:rPr lang="ru-RU" sz="2400" dirty="0"/>
              <a:t> </a:t>
            </a:r>
            <a:r>
              <a:rPr lang="ru-RU" sz="2400" dirty="0" err="1"/>
              <a:t>вагається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80% до 97%. </a:t>
            </a:r>
            <a:r>
              <a:rPr lang="ru-RU" sz="2400" dirty="0" err="1"/>
              <a:t>Окрім</a:t>
            </a:r>
            <a:r>
              <a:rPr lang="ru-RU" sz="2400" dirty="0"/>
              <a:t> метану – </a:t>
            </a:r>
            <a:r>
              <a:rPr lang="ru-RU" sz="2400" dirty="0" err="1"/>
              <a:t>етан</a:t>
            </a:r>
            <a:r>
              <a:rPr lang="ru-RU" sz="2400" dirty="0"/>
              <a:t>, пропан, бутан. </a:t>
            </a:r>
            <a:r>
              <a:rPr lang="ru-RU" sz="2400" dirty="0" err="1"/>
              <a:t>Неорганічні</a:t>
            </a:r>
            <a:r>
              <a:rPr lang="ru-RU" sz="2400" dirty="0"/>
              <a:t>: азот– 2%; СО2; Н2О;  Н2</a:t>
            </a:r>
            <a:r>
              <a:rPr lang="en-US" sz="2400" dirty="0"/>
              <a:t>S</a:t>
            </a:r>
            <a:r>
              <a:rPr lang="ru-RU" sz="2400" dirty="0"/>
              <a:t>, </a:t>
            </a:r>
            <a:r>
              <a:rPr lang="ru-RU" sz="2400" dirty="0" err="1"/>
              <a:t>благородні</a:t>
            </a:r>
            <a:r>
              <a:rPr lang="ru-RU" sz="2400" dirty="0"/>
              <a:t> гази. При </a:t>
            </a:r>
            <a:r>
              <a:rPr lang="ru-RU" sz="2400" dirty="0" err="1"/>
              <a:t>згоранні</a:t>
            </a:r>
            <a:r>
              <a:rPr lang="ru-RU" sz="2400" dirty="0"/>
              <a:t> природного газу </a:t>
            </a:r>
            <a:r>
              <a:rPr lang="ru-RU" sz="2400" dirty="0" err="1"/>
              <a:t>виділяється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тепла</a:t>
            </a:r>
          </a:p>
        </p:txBody>
      </p:sp>
      <p:pic>
        <p:nvPicPr>
          <p:cNvPr id="321545" name="Picture 9" descr="http://t1.gstatic.com/images?q=tbn:ANd9GcS8H4wRAxLxy9Oz-o-f2Es7CyIxZ8vigh1JSPU-pkN6epqBflbozQ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3143249"/>
            <a:ext cx="9144001" cy="371475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Склад природного газу</a:t>
            </a:r>
          </a:p>
        </p:txBody>
      </p:sp>
      <p:pic>
        <p:nvPicPr>
          <p:cNvPr id="201732" name="Picture 4" descr="н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32887"/>
            <a:ext cx="9144001" cy="5025114"/>
          </a:xfrm>
          <a:noFill/>
          <a:ln/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62" name="Picture 6" descr="http://t1.gstatic.com/images?q=tbn:ANd9GcQenufYM6pf8hkPPHS2dvrkPYGQz94zJhqlkVpgZy3s2gZGbA9t6Gxbfyc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6248" y="1201272"/>
            <a:ext cx="4857752" cy="565672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266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uk-UA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Метан</a:t>
            </a:r>
            <a:endParaRPr lang="ru-RU" b="1" i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4643438" cy="578645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/>
              <a:t>C</a:t>
            </a:r>
            <a:r>
              <a:rPr lang="en-US" sz="2400" dirty="0"/>
              <a:t>H</a:t>
            </a:r>
            <a:r>
              <a:rPr lang="ru-RU" sz="2400" dirty="0"/>
              <a:t>4, </a:t>
            </a:r>
            <a:r>
              <a:rPr lang="ru-RU" sz="2400" dirty="0" err="1"/>
              <a:t>безбарвний</a:t>
            </a:r>
            <a:r>
              <a:rPr lang="ru-RU" sz="2400" dirty="0"/>
              <a:t> газ,  </a:t>
            </a:r>
            <a:r>
              <a:rPr lang="ru-RU" sz="2400" dirty="0" err="1"/>
              <a:t>t</a:t>
            </a:r>
            <a:r>
              <a:rPr lang="ru-RU" sz="2400" dirty="0"/>
              <a:t> </a:t>
            </a:r>
            <a:r>
              <a:rPr lang="ru-RU" sz="2400" dirty="0" err="1"/>
              <a:t>кіп</a:t>
            </a:r>
            <a:r>
              <a:rPr lang="ru-RU" sz="2400" dirty="0"/>
              <a:t> 164 °C. </a:t>
            </a:r>
            <a:r>
              <a:rPr lang="ru-RU" sz="2400" dirty="0" err="1"/>
              <a:t>Основний</a:t>
            </a:r>
            <a:r>
              <a:rPr lang="ru-RU" sz="2400" dirty="0"/>
              <a:t> компонент </a:t>
            </a:r>
            <a:r>
              <a:rPr lang="ru-RU" sz="2400" dirty="0" err="1"/>
              <a:t>природних</a:t>
            </a:r>
            <a:r>
              <a:rPr lang="ru-RU" sz="2400" dirty="0"/>
              <a:t> (77-99%), </a:t>
            </a:r>
            <a:r>
              <a:rPr lang="ru-RU" sz="2400" dirty="0" err="1"/>
              <a:t>попутних</a:t>
            </a:r>
            <a:r>
              <a:rPr lang="ru-RU" sz="2400" dirty="0"/>
              <a:t> </a:t>
            </a:r>
            <a:r>
              <a:rPr lang="ru-RU" sz="2400" dirty="0" err="1"/>
              <a:t>нафтових</a:t>
            </a:r>
            <a:r>
              <a:rPr lang="ru-RU" sz="2400" dirty="0"/>
              <a:t> (31-90%), </a:t>
            </a:r>
            <a:r>
              <a:rPr lang="ru-RU" sz="2400" dirty="0" err="1"/>
              <a:t>копальневого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болотяного</a:t>
            </a:r>
            <a:r>
              <a:rPr lang="ru-RU" sz="2400" dirty="0"/>
              <a:t> </a:t>
            </a:r>
            <a:r>
              <a:rPr lang="ru-RU" sz="2400" dirty="0" err="1"/>
              <a:t>газів</a:t>
            </a:r>
            <a:r>
              <a:rPr lang="ru-RU" sz="2400" dirty="0"/>
              <a:t>. </a:t>
            </a:r>
            <a:r>
              <a:rPr lang="ru-RU" sz="2400" dirty="0" err="1"/>
              <a:t>Горить</a:t>
            </a:r>
            <a:r>
              <a:rPr lang="ru-RU" sz="2400" dirty="0"/>
              <a:t> </a:t>
            </a:r>
            <a:r>
              <a:rPr lang="ru-RU" sz="2400" dirty="0" err="1"/>
              <a:t>безбарвним</a:t>
            </a:r>
            <a:r>
              <a:rPr lang="ru-RU" sz="2400" dirty="0"/>
              <a:t> </a:t>
            </a:r>
            <a:r>
              <a:rPr lang="ru-RU" sz="2400" dirty="0" err="1"/>
              <a:t>полум'ям</a:t>
            </a:r>
            <a:r>
              <a:rPr lang="ru-RU" sz="2400" dirty="0"/>
              <a:t>. З </a:t>
            </a:r>
            <a:r>
              <a:rPr lang="ru-RU" sz="2400" dirty="0" err="1"/>
              <a:t>повітрям</a:t>
            </a:r>
            <a:r>
              <a:rPr lang="ru-RU" sz="2400" dirty="0"/>
              <a:t> </a:t>
            </a:r>
            <a:r>
              <a:rPr lang="ru-RU" sz="2400" dirty="0" err="1"/>
              <a:t>утворює</a:t>
            </a:r>
            <a:r>
              <a:rPr lang="ru-RU" sz="2400" dirty="0"/>
              <a:t> </a:t>
            </a:r>
            <a:r>
              <a:rPr lang="ru-RU" sz="2400" dirty="0" err="1"/>
              <a:t>вибухонебезпечні</a:t>
            </a:r>
            <a:r>
              <a:rPr lang="ru-RU" sz="2400" dirty="0"/>
              <a:t> </a:t>
            </a:r>
            <a:r>
              <a:rPr lang="ru-RU" sz="2400" dirty="0" err="1"/>
              <a:t>суміші</a:t>
            </a:r>
            <a:r>
              <a:rPr lang="ru-RU" sz="2400" dirty="0"/>
              <a:t>. </a:t>
            </a:r>
            <a:r>
              <a:rPr lang="ru-RU" sz="2400" dirty="0" err="1"/>
              <a:t>Сировина</a:t>
            </a:r>
            <a:r>
              <a:rPr lang="ru-RU" sz="2400" dirty="0"/>
              <a:t> для </a:t>
            </a:r>
            <a:r>
              <a:rPr lang="ru-RU" sz="2400" dirty="0" err="1"/>
              <a:t>здобуття</a:t>
            </a:r>
            <a:r>
              <a:rPr lang="ru-RU" sz="2400" dirty="0"/>
              <a:t> </a:t>
            </a:r>
            <a:r>
              <a:rPr lang="ru-RU" sz="2400" dirty="0" err="1"/>
              <a:t>багатьох</a:t>
            </a:r>
            <a:r>
              <a:rPr lang="ru-RU" sz="2400" dirty="0"/>
              <a:t> </a:t>
            </a:r>
            <a:r>
              <a:rPr lang="ru-RU" sz="2400" dirty="0" err="1"/>
              <a:t>коштовних</a:t>
            </a:r>
            <a:r>
              <a:rPr lang="ru-RU" sz="2400" dirty="0"/>
              <a:t> </a:t>
            </a:r>
            <a:r>
              <a:rPr lang="ru-RU" sz="2400" dirty="0" err="1"/>
              <a:t>продуктів</a:t>
            </a:r>
            <a:r>
              <a:rPr lang="ru-RU" sz="2400" dirty="0"/>
              <a:t> </a:t>
            </a:r>
            <a:r>
              <a:rPr lang="ru-RU" sz="2400" dirty="0" err="1"/>
              <a:t>хімічної</a:t>
            </a:r>
            <a:r>
              <a:rPr lang="ru-RU" sz="2400" dirty="0"/>
              <a:t> </a:t>
            </a:r>
            <a:r>
              <a:rPr lang="ru-RU" sz="2400" dirty="0" err="1"/>
              <a:t>промисловості</a:t>
            </a:r>
            <a:r>
              <a:rPr lang="ru-RU" sz="2400" dirty="0"/>
              <a:t> — </a:t>
            </a:r>
            <a:r>
              <a:rPr lang="ru-RU" sz="2400" dirty="0" err="1"/>
              <a:t>формальдегіду</a:t>
            </a:r>
            <a:r>
              <a:rPr lang="ru-RU" sz="2400" dirty="0"/>
              <a:t>, ацетилену, </a:t>
            </a:r>
            <a:r>
              <a:rPr lang="ru-RU" sz="2400" dirty="0" err="1"/>
              <a:t>сірковуглеця</a:t>
            </a:r>
            <a:r>
              <a:rPr lang="ru-RU" sz="2400" dirty="0"/>
              <a:t>, хлороформу, </a:t>
            </a:r>
            <a:r>
              <a:rPr lang="ru-RU" sz="2400" dirty="0" err="1"/>
              <a:t>синильної</a:t>
            </a:r>
            <a:r>
              <a:rPr lang="ru-RU" sz="2400" dirty="0"/>
              <a:t> </a:t>
            </a:r>
            <a:r>
              <a:rPr lang="ru-RU" sz="2400" dirty="0" err="1"/>
              <a:t>кислоти</a:t>
            </a:r>
            <a:r>
              <a:rPr lang="ru-RU" sz="2400" dirty="0"/>
              <a:t>, </a:t>
            </a:r>
            <a:r>
              <a:rPr lang="ru-RU" sz="2400" dirty="0" err="1"/>
              <a:t>сажі</a:t>
            </a:r>
            <a:r>
              <a:rPr lang="ru-RU" sz="2400" dirty="0"/>
              <a:t>. </a:t>
            </a:r>
            <a:r>
              <a:rPr lang="ru-RU" sz="2400" dirty="0" err="1"/>
              <a:t>Застосовується</a:t>
            </a:r>
            <a:r>
              <a:rPr lang="ru-RU" sz="2400" dirty="0"/>
              <a:t> як </a:t>
            </a:r>
            <a:r>
              <a:rPr lang="ru-RU" sz="2400" dirty="0" err="1"/>
              <a:t>паливо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8" name="Picture 8" descr="http://t1.gstatic.com/images?q=tbn:ANd9GcRNacT7-pnqXRR8kwJG7v_OqH4yqzlzgy0RJmzYa4vCwq2nNSCSz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3212076"/>
            <a:ext cx="9144000" cy="36459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276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r>
              <a:rPr lang="uk-UA" sz="4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Пропан</a:t>
            </a:r>
            <a:endParaRPr lang="ru-RU" sz="4800" b="1" i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9144000" cy="2428892"/>
          </a:xfrm>
        </p:spPr>
        <p:txBody>
          <a:bodyPr/>
          <a:lstStyle/>
          <a:p>
            <a:r>
              <a:rPr lang="ru-RU" sz="2400" dirty="0"/>
              <a:t>СН3 - СН2 - СН3, </a:t>
            </a:r>
            <a:r>
              <a:rPr lang="ru-RU" sz="2400" dirty="0" err="1"/>
              <a:t>безбарвний</a:t>
            </a:r>
            <a:r>
              <a:rPr lang="ru-RU" sz="2400" dirty="0"/>
              <a:t> газ, </a:t>
            </a:r>
            <a:r>
              <a:rPr lang="ru-RU" sz="2400" dirty="0" err="1"/>
              <a:t>t</a:t>
            </a:r>
            <a:r>
              <a:rPr lang="ru-RU" sz="2400" dirty="0"/>
              <a:t> </a:t>
            </a:r>
            <a:r>
              <a:rPr lang="ru-RU" sz="2400" dirty="0" err="1"/>
              <a:t>кіп</a:t>
            </a:r>
            <a:r>
              <a:rPr lang="ru-RU" sz="2400" dirty="0"/>
              <a:t> -42,1 °С. </a:t>
            </a:r>
            <a:r>
              <a:rPr lang="ru-RU" sz="2400" dirty="0" err="1"/>
              <a:t>Міститься</a:t>
            </a:r>
            <a:r>
              <a:rPr lang="ru-RU" sz="2400" dirty="0"/>
              <a:t> в </a:t>
            </a:r>
            <a:r>
              <a:rPr lang="ru-RU" sz="2400" dirty="0" err="1"/>
              <a:t>природних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нафтових</a:t>
            </a:r>
            <a:r>
              <a:rPr lang="ru-RU" sz="2400" dirty="0"/>
              <a:t> газах, </a:t>
            </a:r>
            <a:r>
              <a:rPr lang="ru-RU" sz="2400" dirty="0" err="1"/>
              <a:t>утворюється</a:t>
            </a:r>
            <a:r>
              <a:rPr lang="ru-RU" sz="2400" dirty="0"/>
              <a:t> при </a:t>
            </a:r>
            <a:r>
              <a:rPr lang="ru-RU" sz="2400" dirty="0" err="1"/>
              <a:t>крекінгу</a:t>
            </a:r>
            <a:r>
              <a:rPr lang="ru-RU" sz="2400" dirty="0"/>
              <a:t> </a:t>
            </a:r>
            <a:r>
              <a:rPr lang="ru-RU" sz="2400" dirty="0" err="1"/>
              <a:t>нафтопродуктів</a:t>
            </a:r>
            <a:r>
              <a:rPr lang="ru-RU" sz="2400" dirty="0"/>
              <a:t>. </a:t>
            </a:r>
            <a:r>
              <a:rPr lang="ru-RU" sz="2400" dirty="0" err="1"/>
              <a:t>Застосовується</a:t>
            </a:r>
            <a:r>
              <a:rPr lang="ru-RU" sz="2400" dirty="0"/>
              <a:t>, напр., для </a:t>
            </a:r>
            <a:r>
              <a:rPr lang="ru-RU" sz="2400" dirty="0" err="1"/>
              <a:t>здобуття</a:t>
            </a:r>
            <a:r>
              <a:rPr lang="ru-RU" sz="2400" dirty="0"/>
              <a:t> пропилену, </a:t>
            </a:r>
            <a:r>
              <a:rPr lang="ru-RU" sz="2400" dirty="0" err="1"/>
              <a:t>нітрометану</a:t>
            </a:r>
            <a:r>
              <a:rPr lang="ru-RU" sz="2400" dirty="0"/>
              <a:t>. У </a:t>
            </a:r>
            <a:r>
              <a:rPr lang="ru-RU" sz="2400" dirty="0" err="1"/>
              <a:t>суміші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Бутаном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як </a:t>
            </a:r>
            <a:r>
              <a:rPr lang="ru-RU" sz="2400" dirty="0" err="1"/>
              <a:t>побутовий</a:t>
            </a:r>
            <a:r>
              <a:rPr lang="ru-RU" sz="2400" dirty="0"/>
              <a:t> газ</a:t>
            </a:r>
          </a:p>
          <a:p>
            <a:r>
              <a:rPr lang="uk-UA" sz="2400" dirty="0" err="1" smtClean="0">
                <a:solidFill>
                  <a:srgbClr val="0099FF"/>
                </a:solidFill>
              </a:rPr>
              <a:t>Крекінг</a:t>
            </a:r>
            <a:r>
              <a:rPr lang="uk-UA" sz="2400" dirty="0" err="1" smtClean="0"/>
              <a:t>-</a:t>
            </a:r>
            <a:r>
              <a:rPr lang="ru-RU" sz="2400" dirty="0" err="1"/>
              <a:t>термічна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каталітична</a:t>
            </a:r>
            <a:r>
              <a:rPr lang="ru-RU" sz="2400" dirty="0"/>
              <a:t> </a:t>
            </a:r>
            <a:r>
              <a:rPr lang="ru-RU" sz="2400" dirty="0" err="1"/>
              <a:t>переробка</a:t>
            </a:r>
            <a:r>
              <a:rPr lang="ru-RU" sz="2400" dirty="0"/>
              <a:t> </a:t>
            </a:r>
            <a:r>
              <a:rPr lang="ru-RU" sz="2400" dirty="0" err="1"/>
              <a:t>вуглеводнів</a:t>
            </a:r>
            <a:endParaRPr lang="ru-RU" sz="2400" dirty="0"/>
          </a:p>
        </p:txBody>
      </p:sp>
      <p:sp>
        <p:nvSpPr>
          <p:cNvPr id="327686" name="AutoShape 6" descr="data:image/jpeg;base64,/9j/4AAQSkZJRgABAQAAAQABAAD/2wCEAAkGBhQSDxUUEhQSFBUUFhcYFBgYGRYcHBUYIBkWGB8bGxYYJyYfIxojGRQVKzEsJCc1LC0vGB4xNjAqNScsLSkBCQoKDgwOGg8PGi0fHCQsLCkpLSwsLCkpKSwpLCkpKSwsLCksLCkpLCkpKiwpLC4pKSksKSkpKS4pKSksKSkpKf/AABEIAGAAeQMBIgACEQEDEQH/xAAcAAEAAgMBAQEAAAAAAAAAAAAAAQYEBQcCAwj/xAAzEAACAQIFAwIFAgUFAAAAAAABAgMAEQQFEiExQVFhBhMHIjKBkVJxFGKh0fAVFyNysf/EABkBAQEBAQEBAAAAAAAAAAAAAAABAgMFBP/EACERAAIBBQACAwEAAAAAAAAAAAABAgMREiExBEEUIiMT/9oADAMBAAIRAxEAPwDuNKUoBSlQWoCaV8xOvcfkV7DUBNKUoBSo1VBegej1SoBqaAUpSgFKUoBSlKAVrs7xJSIsOARqP6V6mtjXiSIMCGAIPIPWqnZi1yh5tnyqjWO4BItzcbg3/cVdcvlZo1LclFJ5BF1HIPm9VyP4aYJXZjE7BgbI0kpRbqQbLfbYnvUGeXLhd2efCDh/qlwy/wA55liH6h8yjm43rpUmp2UUZSxLdSuTZt8Wp2kIwyIsd/lLjU7j9VgQoB2I5NrHrYfTJvjCwlC4xUEbcSxBvk8shvqXuV440nmuj8Wqo5WCkmdEzTHe2q9NR57W3/PH9a0ONzn2/mVrEfe+42tUx4ObH2kmMmHgsTBGLe45IsJZTuBYNsg4uSxOwGDl3w7ZZw0+JaZBuEEft6je41tra44+lVFYpyilaRJJsvMTXAPcA17rTZrmhjYJexI1eSLgbf1rGyrPSZxGzagwNj1BHfwRUVKTjkuDL0WKlRU1yNilKUApSlAKUpQA1UPirKy5VKV41RB97fIZUB/JsD4Y1b6w81wCTwtFKoZJFKuD1BFueh35qxeLTB+bVn25/P8AnN+fN6wMaQym9iOt/wC9WTG/C/GyIJcEFlgbX7d5AJGRXYKzA7boEtpJuLHkmtt6c+DGJd9WPdIYxyiOGd/Gr6VU/c160/LhKNrEUIo6r6KlY5dhPdvr/h4tV+b6V+/Wt4Wrkfq31nisDGuFE0MgZbx4hF0yIgsNLRD/AI9e6gMtha50g2qh/wCoszBzJIX41l3L28PqDDpsD+OK+Sj4k6qvwSeKudr9V4NsViI4YGWOREMkkpUsEjOyrpFgS8gB3YfLG/esn036TOGYySSmaQiwNtKovJ0rdjcnuxqp/Cf1D7kk8EnzSvpl9w2LTABIyHbqVAQA9n7109W2rhPOn+bZNPZ6qaxhj01adS37XrIBrkVNPhNKUoUUpXlzQE1NayXOAOBcdybfjvWVg8YJU1KduPII5BHetOLSuyJpmQTWh9W4l/ZWGM6ZcS4hQ/pBuZH/AHSJZCP5gtanPPiZBDIY41knYXDFCgVWG2nUxAYhrA6b2NhWuyP1jDisyDyaoiIvbwqORYs7FnOobBiBEACej1v+NTHNrQclwv2Cw6rGqoNKKoVB+lQAAPwBWp9XTMmH1AXVWBk/69SfArdx8V6IrmnbhT8z+tsf7uIWUG6iNVuD0BYg2O1iXO999rVo1xQ3/wA/PnxbfvX6jnyDDtHIjQQlZTeUaFs57tYbnyd6qX+y2We5qMUlr3C+7JpHi176fvX2x8tr0XSVkUf4RenXxGJlnEkkSRx+3riYAs7FW0hrEEAICRvuV810zG5NiYoGKY2eUqpIWRMOSwAuRqVA17X61YcBlscMaxwosaILKqiwA/YVkaa+SdRznkZfDmI9SRe3cNZTxv17d9QNtufBOx6Hk8jGCPWLNoXUDyCR1818n9N4UzCY4eAyg3DmNNQN731Wvqv15rYhas6mXokY4k0pSuZoi1Y2PTVGyjckEAd9uvivWNm0Rs3YE1QM+zywNjckAnuf7E9NjXWnDMjbNVmPr1A2hm0upsyPs4YWuNHJa9TnOZY7DZc8iiGOKcgDUXWdGay7EfILqp5+ZdW9WH09HisbCJPfSFVLx6lhRpWKm1/dclRpNxYJyCb71k538M4MRE+ppXnKn25pZJXaJ7DSVFwAoYAkAC9zW3V2ov0ZjC2zhmCxm1thYnbottgB4qZpg23np9x+f7GtPneWzYLENFiEKOvf6X3+pW4Km2xrcegMp/jcZpkLCFEdptJtcbAKG6EkjfpavU+TBwstmnSS+yP0J6FzRsRluHlkN3aMBz3ZflJPkla31U+LFrhYlSCyJGLKg+kLzbffYfk3NWvDTh41ccMoI+4vXjVaeGyRkpH2pSlYNClKUApSlAKUpQHiWMFSDwRY+RVFxPwtVpQRisQsQNxHaMld76VkKk2/e5Her7UaaqbXAY2W5ckESRRDSiAKo5sB5PX/ANrKpSoDEx+VRTrpmjjkFwbOqsL79GBF96wM4yHVhvbw+iIqbxgKAo2ItpWwsb1uqi1E2ndA5bBkGPlk0PEkSk7yGVGFuulUJYk/a1dNwuHCRqg4VQo+wtX100ArcpufSJJcJpSlYKKUpQClKUApSl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6" y="274638"/>
            <a:ext cx="2543164" cy="1143000"/>
          </a:xfrm>
        </p:spPr>
        <p:txBody>
          <a:bodyPr/>
          <a:lstStyle/>
          <a:p>
            <a:r>
              <a:rPr lang="ru-RU" sz="60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Етан</a:t>
            </a:r>
            <a:endParaRPr lang="ru-RU" sz="6000" b="1" i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"/>
            <a:ext cx="6215074" cy="2285992"/>
          </a:xfrm>
        </p:spPr>
        <p:txBody>
          <a:bodyPr/>
          <a:lstStyle/>
          <a:p>
            <a:r>
              <a:rPr lang="ru-RU" sz="2400" dirty="0"/>
              <a:t>.СН3 - СН3, </a:t>
            </a:r>
            <a:r>
              <a:rPr lang="ru-RU" sz="2400" dirty="0" err="1"/>
              <a:t>безбарвний</a:t>
            </a:r>
            <a:r>
              <a:rPr lang="ru-RU" sz="2400" dirty="0"/>
              <a:t> газ,  </a:t>
            </a:r>
            <a:r>
              <a:rPr lang="ru-RU" sz="2400" dirty="0" err="1"/>
              <a:t>t</a:t>
            </a:r>
            <a:r>
              <a:rPr lang="ru-RU" sz="2400" dirty="0"/>
              <a:t> </a:t>
            </a:r>
            <a:r>
              <a:rPr lang="ru-RU" sz="2400" dirty="0" err="1"/>
              <a:t>кіп</a:t>
            </a:r>
            <a:r>
              <a:rPr lang="ru-RU" sz="2400" dirty="0"/>
              <a:t> -88,6 °С. </a:t>
            </a:r>
            <a:r>
              <a:rPr lang="ru-RU" sz="2400" dirty="0" err="1"/>
              <a:t>Міститься</a:t>
            </a:r>
            <a:r>
              <a:rPr lang="ru-RU" sz="2400" dirty="0"/>
              <a:t> в </a:t>
            </a:r>
            <a:r>
              <a:rPr lang="ru-RU" sz="2400" dirty="0" err="1"/>
              <a:t>нафтових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природних</a:t>
            </a:r>
            <a:r>
              <a:rPr lang="ru-RU" sz="2400" dirty="0"/>
              <a:t> газах. </a:t>
            </a:r>
            <a:r>
              <a:rPr lang="ru-RU" sz="2400" dirty="0" err="1"/>
              <a:t>Сировина</a:t>
            </a:r>
            <a:r>
              <a:rPr lang="ru-RU" sz="2400" dirty="0"/>
              <a:t> в </a:t>
            </a:r>
            <a:r>
              <a:rPr lang="ru-RU" sz="2400" dirty="0" err="1"/>
              <a:t>промисловому</a:t>
            </a:r>
            <a:r>
              <a:rPr lang="ru-RU" sz="2400" dirty="0"/>
              <a:t> </a:t>
            </a:r>
            <a:r>
              <a:rPr lang="ru-RU" sz="2400" dirty="0" err="1"/>
              <a:t>органічному</a:t>
            </a:r>
            <a:r>
              <a:rPr lang="ru-RU" sz="2400" dirty="0"/>
              <a:t> </a:t>
            </a:r>
            <a:r>
              <a:rPr lang="ru-RU" sz="2400" dirty="0" err="1"/>
              <a:t>синтезі</a:t>
            </a:r>
            <a:r>
              <a:rPr lang="ru-RU" sz="2400" dirty="0"/>
              <a:t>.</a:t>
            </a:r>
          </a:p>
        </p:txBody>
      </p:sp>
      <p:pic>
        <p:nvPicPr>
          <p:cNvPr id="328710" name="Picture 6" descr="http://t1.gstatic.com/images?q=tbn:ANd9GcTVXNg6sHZmoY9JOrB9w_0z-WLRS4Zut6384NMcirIiE8pqpkb4aA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000240"/>
            <a:ext cx="9144000" cy="485776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7" name="Picture 5" descr="http://t0.gstatic.com/images?q=tbn:ANd9GcSXeZPFBmfj_aL6MS8Q6wE_g4iz6fRPXGfonybUyQuzgabPBkr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20000"/>
          </a:blip>
          <a:srcRect/>
          <a:stretch>
            <a:fillRect/>
          </a:stretch>
        </p:blipFill>
        <p:spPr bwMode="auto">
          <a:xfrm>
            <a:off x="4929190" y="1357298"/>
            <a:ext cx="4214810" cy="550070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329246" cy="725470"/>
          </a:xfrm>
        </p:spPr>
        <p:txBody>
          <a:bodyPr/>
          <a:lstStyle/>
          <a:p>
            <a:r>
              <a:rPr lang="ru-RU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Супутні</a:t>
            </a:r>
            <a:r>
              <a:rPr lang="ru-RU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нафтові</a:t>
            </a:r>
            <a:r>
              <a:rPr lang="ru-RU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гази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8736"/>
            <a:ext cx="5357818" cy="514353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/>
              <a:t> </a:t>
            </a:r>
            <a:r>
              <a:rPr lang="ru-RU" sz="2400" dirty="0" err="1"/>
              <a:t>Існують</a:t>
            </a:r>
            <a:r>
              <a:rPr lang="ru-RU" sz="2400" dirty="0"/>
              <a:t> </a:t>
            </a:r>
            <a:r>
              <a:rPr lang="ru-RU" sz="2400" dirty="0" err="1"/>
              <a:t>поклади</a:t>
            </a:r>
            <a:r>
              <a:rPr lang="ru-RU" sz="2400" dirty="0"/>
              <a:t> природного газу,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залягає</a:t>
            </a:r>
            <a:r>
              <a:rPr lang="ru-RU" sz="2400" dirty="0"/>
              <a:t> разом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нафтою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разом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нею </a:t>
            </a:r>
            <a:r>
              <a:rPr lang="ru-RU" sz="2400" dirty="0" err="1"/>
              <a:t>виходить</a:t>
            </a:r>
            <a:r>
              <a:rPr lang="ru-RU" sz="2400" dirty="0"/>
              <a:t> на </a:t>
            </a:r>
            <a:r>
              <a:rPr lang="ru-RU" sz="2400" dirty="0" err="1"/>
              <a:t>поверхню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свердловини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так </a:t>
            </a:r>
            <a:r>
              <a:rPr lang="ru-RU" sz="2400" dirty="0" err="1"/>
              <a:t>звані</a:t>
            </a:r>
            <a:r>
              <a:rPr lang="ru-RU" sz="2400" dirty="0"/>
              <a:t> </a:t>
            </a:r>
            <a:r>
              <a:rPr lang="ru-RU" sz="2400" dirty="0" err="1"/>
              <a:t>супутні</a:t>
            </a:r>
            <a:r>
              <a:rPr lang="ru-RU" sz="2400" dirty="0"/>
              <a:t> </a:t>
            </a:r>
            <a:r>
              <a:rPr lang="ru-RU" sz="2400" dirty="0" err="1"/>
              <a:t>нафтові</a:t>
            </a:r>
            <a:r>
              <a:rPr lang="ru-RU" sz="2400" dirty="0"/>
              <a:t> гази. Вони </a:t>
            </a:r>
            <a:r>
              <a:rPr lang="ru-RU" sz="2400" dirty="0" err="1"/>
              <a:t>є</a:t>
            </a:r>
            <a:r>
              <a:rPr lang="ru-RU" sz="2400" dirty="0"/>
              <a:t> </a:t>
            </a:r>
            <a:r>
              <a:rPr lang="ru-RU" sz="2400" dirty="0" err="1"/>
              <a:t>сумішшю</a:t>
            </a:r>
            <a:r>
              <a:rPr lang="ru-RU" sz="2400" dirty="0"/>
              <a:t> </a:t>
            </a:r>
            <a:r>
              <a:rPr lang="ru-RU" sz="2400" dirty="0" err="1"/>
              <a:t>летких</a:t>
            </a:r>
            <a:r>
              <a:rPr lang="ru-RU" sz="2400" dirty="0"/>
              <a:t> </a:t>
            </a:r>
            <a:r>
              <a:rPr lang="ru-RU" sz="2400" dirty="0" err="1"/>
              <a:t>вуглеводнів</a:t>
            </a:r>
            <a:r>
              <a:rPr lang="ru-RU" sz="2400" dirty="0"/>
              <a:t>, </a:t>
            </a:r>
            <a:r>
              <a:rPr lang="ru-RU" sz="2400" dirty="0" err="1"/>
              <a:t>хоча</a:t>
            </a:r>
            <a:r>
              <a:rPr lang="ru-RU" sz="2400" dirty="0"/>
              <a:t>, на </a:t>
            </a:r>
            <a:r>
              <a:rPr lang="ru-RU" sz="2400" dirty="0" err="1"/>
              <a:t>відміну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природного газу, в них </a:t>
            </a:r>
            <a:r>
              <a:rPr lang="ru-RU" sz="2400" dirty="0" err="1"/>
              <a:t>менший</a:t>
            </a:r>
            <a:r>
              <a:rPr lang="ru-RU" sz="2400" dirty="0"/>
              <a:t> </a:t>
            </a:r>
            <a:r>
              <a:rPr lang="ru-RU" sz="2400" dirty="0" err="1"/>
              <a:t>вміст</a:t>
            </a:r>
            <a:r>
              <a:rPr lang="ru-RU" sz="2400" dirty="0"/>
              <a:t> метану —до 40 %, а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гомологів</a:t>
            </a:r>
            <a:r>
              <a:rPr lang="ru-RU" sz="2400" dirty="0"/>
              <a:t> та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газів</a:t>
            </a:r>
            <a:r>
              <a:rPr lang="ru-RU" sz="2400" dirty="0"/>
              <a:t>. </a:t>
            </a:r>
            <a:r>
              <a:rPr lang="ru-RU" sz="2400" dirty="0" err="1"/>
              <a:t>Суміш</a:t>
            </a:r>
            <a:r>
              <a:rPr lang="ru-RU" sz="2400" dirty="0"/>
              <a:t> </a:t>
            </a:r>
            <a:r>
              <a:rPr lang="ru-RU" sz="2400" dirty="0" err="1"/>
              <a:t>газів</a:t>
            </a:r>
            <a:r>
              <a:rPr lang="ru-RU" sz="2400" dirty="0"/>
              <a:t> </a:t>
            </a:r>
            <a:r>
              <a:rPr lang="ru-RU" sz="2400" dirty="0" err="1"/>
              <a:t>розділяють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використовують</a:t>
            </a:r>
            <a:r>
              <a:rPr lang="ru-RU" sz="2400" dirty="0"/>
              <a:t> як </a:t>
            </a:r>
            <a:r>
              <a:rPr lang="ru-RU" sz="2400" dirty="0" err="1"/>
              <a:t>паливо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як</a:t>
            </a:r>
            <a:r>
              <a:rPr lang="ru-RU" sz="2400" dirty="0"/>
              <a:t> </a:t>
            </a:r>
            <a:r>
              <a:rPr lang="ru-RU" sz="2400" dirty="0" err="1"/>
              <a:t>хімічну</a:t>
            </a:r>
            <a:r>
              <a:rPr lang="ru-RU" sz="2400" dirty="0"/>
              <a:t> </a:t>
            </a:r>
            <a:r>
              <a:rPr lang="ru-RU" sz="2400" dirty="0" err="1"/>
              <a:t>сировину</a:t>
            </a:r>
            <a:r>
              <a:rPr lang="ru-RU" sz="2400" dirty="0"/>
              <a:t>. </a:t>
            </a:r>
            <a:r>
              <a:rPr lang="ru-RU" sz="2400" dirty="0" err="1"/>
              <a:t>Суміш</a:t>
            </a:r>
            <a:r>
              <a:rPr lang="ru-RU" sz="2400" dirty="0"/>
              <a:t> пропану </a:t>
            </a:r>
            <a:r>
              <a:rPr lang="ru-RU" sz="2400" dirty="0" err="1"/>
              <a:t>і</a:t>
            </a:r>
            <a:r>
              <a:rPr lang="ru-RU" sz="2400" dirty="0"/>
              <a:t> бутану </a:t>
            </a:r>
            <a:r>
              <a:rPr lang="ru-RU" sz="2400" dirty="0" err="1"/>
              <a:t>зріджують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зберігають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тиском</a:t>
            </a:r>
            <a:r>
              <a:rPr lang="ru-RU" sz="2400" dirty="0"/>
              <a:t> у </a:t>
            </a:r>
            <a:r>
              <a:rPr lang="ru-RU" sz="2400" dirty="0" err="1"/>
              <a:t>балонах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дає</a:t>
            </a:r>
            <a:r>
              <a:rPr lang="ru-RU" sz="2400" dirty="0"/>
              <a:t> </a:t>
            </a:r>
            <a:r>
              <a:rPr lang="ru-RU" sz="2400" dirty="0" err="1"/>
              <a:t>змогу</a:t>
            </a:r>
            <a:r>
              <a:rPr lang="ru-RU" sz="2400" dirty="0"/>
              <a:t> </a:t>
            </a:r>
            <a:r>
              <a:rPr lang="ru-RU" sz="2400" dirty="0" err="1"/>
              <a:t>транспортувати</a:t>
            </a:r>
            <a:r>
              <a:rPr lang="ru-RU" sz="2400" dirty="0"/>
              <a:t> газ у </a:t>
            </a:r>
            <a:r>
              <a:rPr lang="ru-RU" sz="2400" dirty="0" err="1"/>
              <a:t>місця</a:t>
            </a:r>
            <a:r>
              <a:rPr lang="ru-RU" sz="2400" dirty="0"/>
              <a:t>, не </a:t>
            </a:r>
            <a:r>
              <a:rPr lang="ru-RU" sz="2400" dirty="0" err="1"/>
              <a:t>підключені</a:t>
            </a:r>
            <a:r>
              <a:rPr lang="ru-RU" sz="2400" dirty="0"/>
              <a:t> до </a:t>
            </a:r>
            <a:r>
              <a:rPr lang="ru-RU" sz="2400" dirty="0" err="1"/>
              <a:t>мережі</a:t>
            </a:r>
            <a:r>
              <a:rPr lang="ru-RU" sz="2400" dirty="0"/>
              <a:t> </a:t>
            </a:r>
            <a:r>
              <a:rPr lang="ru-RU" sz="2400" dirty="0" err="1"/>
              <a:t>газопроводів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Склад попутного нафтового газу</a:t>
            </a:r>
          </a:p>
        </p:txBody>
      </p:sp>
      <p:graphicFrame>
        <p:nvGraphicFramePr>
          <p:cNvPr id="202760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0" y="1557338"/>
          <a:ext cx="9143999" cy="530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1" name="Диаграмма" r:id="rId3" imgW="7772578" imgH="4533729" progId="MSGraph.Chart.8">
                  <p:embed followColorScheme="full"/>
                </p:oleObj>
              </mc:Choice>
              <mc:Fallback>
                <p:oleObj name="Диаграмма" r:id="rId3" imgW="7772578" imgH="4533729" progId="MSGraph.Chart.8">
                  <p:embed followColorScheme="full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57338"/>
                        <a:ext cx="9143999" cy="5300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</TotalTime>
  <Words>630</Words>
  <Application>Microsoft Office PowerPoint</Application>
  <PresentationFormat>Экран (4:3)</PresentationFormat>
  <Paragraphs>89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Оформление по умолчанию</vt:lpstr>
      <vt:lpstr>Диаграмма</vt:lpstr>
      <vt:lpstr>Видео-клип</vt:lpstr>
      <vt:lpstr>Документ</vt:lpstr>
      <vt:lpstr>Природні джерела органічних речовин</vt:lpstr>
      <vt:lpstr>Природні джерела органічних речовин</vt:lpstr>
      <vt:lpstr>ПРИРОДНИЙ ГАЗ</vt:lpstr>
      <vt:lpstr>Склад природного газу</vt:lpstr>
      <vt:lpstr>Метан</vt:lpstr>
      <vt:lpstr>Пропан</vt:lpstr>
      <vt:lpstr>Етан</vt:lpstr>
      <vt:lpstr>Супутні нафтові гази</vt:lpstr>
      <vt:lpstr>Склад попутного нафтового газу</vt:lpstr>
      <vt:lpstr>Способи видобутку природного газа і нафти</vt:lpstr>
      <vt:lpstr>Найважливіші продукти, одержувані з природного і попутного нафтового газу</vt:lpstr>
      <vt:lpstr>Нафта</vt:lpstr>
      <vt:lpstr>Презентация PowerPoint</vt:lpstr>
      <vt:lpstr>Морський видобуток нафти </vt:lpstr>
      <vt:lpstr>Нафтопереробний завод</vt:lpstr>
      <vt:lpstr> Горіння нафти</vt:lpstr>
      <vt:lpstr>Схема трубчастої установки для безперервної перегонки нафти</vt:lpstr>
      <vt:lpstr>Презентация PowerPoint</vt:lpstr>
      <vt:lpstr>КАМ’ЯНЕ ВУГІЛЛЯ</vt:lpstr>
      <vt:lpstr>Презентация PowerPoint</vt:lpstr>
      <vt:lpstr>Коксування вугілля</vt:lpstr>
      <vt:lpstr>Схема коксової печі       </vt:lpstr>
      <vt:lpstr> Продукти переробки  кам’яного вугілля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     «Углеводороды.                   Природные источники                     углеводородов».</dc:title>
  <dc:creator>Nadegda</dc:creator>
  <cp:lastModifiedBy>user</cp:lastModifiedBy>
  <cp:revision>260</cp:revision>
  <dcterms:created xsi:type="dcterms:W3CDTF">2006-11-08T09:52:22Z</dcterms:created>
  <dcterms:modified xsi:type="dcterms:W3CDTF">2013-11-08T20:43:29Z</dcterms:modified>
</cp:coreProperties>
</file>