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7" r:id="rId3"/>
    <p:sldId id="268" r:id="rId4"/>
    <p:sldId id="259" r:id="rId5"/>
    <p:sldId id="257" r:id="rId6"/>
    <p:sldId id="260" r:id="rId7"/>
    <p:sldId id="261" r:id="rId8"/>
    <p:sldId id="265" r:id="rId9"/>
    <p:sldId id="262" r:id="rId10"/>
    <p:sldId id="263" r:id="rId11"/>
    <p:sldId id="269" r:id="rId12"/>
    <p:sldId id="270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5140"/>
    <a:srgbClr val="D73E0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geografica.net.ua/news/rezultati_ostannikh_doslidzhen_misjacja/2010-08-25-482" TargetMode="External"/><Relationship Id="rId2" Type="http://schemas.openxmlformats.org/officeDocument/2006/relationships/hyperlink" Target="http://www.bestreferat.ru/referat-230529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&#1044;&#1086;&#1089;&#1083;&#1110;&#1076;&#1078;&#1077;&#1085;&#1085;&#1103;_&#1052;&#1110;&#1089;&#1103;&#1094;&#1103;" TargetMode="External"/><Relationship Id="rId5" Type="http://schemas.openxmlformats.org/officeDocument/2006/relationships/hyperlink" Target="http://uk.wikipedia.org/wiki/&#1052;&#1110;&#1089;&#1103;&#1094;&#1100;_(&#1089;&#1091;&#1087;&#1091;&#1090;&#1085;&#1080;&#1082;)" TargetMode="External"/><Relationship Id="rId4" Type="http://schemas.openxmlformats.org/officeDocument/2006/relationships/hyperlink" Target="http://www.memoid.ru/node/Issledovanie_Luny_v_2000e_gody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Desktop\262634_258353157627591_3213185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7030A0"/>
                </a:solidFill>
              </a:rPr>
              <a:t>Дослідження місяця за допомогою космічних апаратів 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Desktop\97C35C1E-8190-45EC-938C-A5154D25464B_cx0_cy12_cw0_w800_r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r>
              <a:rPr lang="ru-RU" sz="1800" b="1" dirty="0" err="1" smtClean="0">
                <a:solidFill>
                  <a:srgbClr val="D73E0B"/>
                </a:solidFill>
              </a:rPr>
              <a:t>Місяць</a:t>
            </a:r>
            <a:r>
              <a:rPr lang="ru-RU" sz="1800" b="1" dirty="0" smtClean="0">
                <a:solidFill>
                  <a:srgbClr val="D73E0B"/>
                </a:solidFill>
              </a:rPr>
              <a:t> </a:t>
            </a:r>
            <a:r>
              <a:rPr lang="ru-RU" sz="1800" b="1" dirty="0" err="1" smtClean="0">
                <a:solidFill>
                  <a:srgbClr val="D73E0B"/>
                </a:solidFill>
              </a:rPr>
              <a:t>поступово</a:t>
            </a:r>
            <a:r>
              <a:rPr lang="ru-RU" sz="1800" b="1" dirty="0" smtClean="0">
                <a:solidFill>
                  <a:srgbClr val="D73E0B"/>
                </a:solidFill>
              </a:rPr>
              <a:t> </a:t>
            </a:r>
            <a:r>
              <a:rPr lang="ru-RU" sz="1800" b="1" dirty="0" err="1" smtClean="0">
                <a:solidFill>
                  <a:srgbClr val="D73E0B"/>
                </a:solidFill>
              </a:rPr>
              <a:t>зменшується</a:t>
            </a:r>
            <a:r>
              <a:rPr lang="ru-RU" sz="1800" b="1" dirty="0" smtClean="0">
                <a:solidFill>
                  <a:srgbClr val="D73E0B"/>
                </a:solidFill>
              </a:rPr>
              <a:t>. Але в </a:t>
            </a:r>
            <a:r>
              <a:rPr lang="ru-RU" sz="1800" b="1" dirty="0" err="1" smtClean="0">
                <a:solidFill>
                  <a:srgbClr val="D73E0B"/>
                </a:solidFill>
              </a:rPr>
              <a:t>найближчому</a:t>
            </a:r>
            <a:r>
              <a:rPr lang="ru-RU" sz="1800" b="1" dirty="0" smtClean="0">
                <a:solidFill>
                  <a:srgbClr val="D73E0B"/>
                </a:solidFill>
              </a:rPr>
              <a:t> майбутньому </a:t>
            </a:r>
            <a:r>
              <a:rPr lang="ru-RU" sz="1800" b="1" dirty="0" err="1" smtClean="0">
                <a:solidFill>
                  <a:srgbClr val="D73E0B"/>
                </a:solidFill>
              </a:rPr>
              <a:t>очевидних</a:t>
            </a:r>
            <a:r>
              <a:rPr lang="ru-RU" sz="1800" b="1" dirty="0" smtClean="0">
                <a:solidFill>
                  <a:srgbClr val="D73E0B"/>
                </a:solidFill>
              </a:rPr>
              <a:t> </a:t>
            </a:r>
            <a:r>
              <a:rPr lang="ru-RU" sz="1800" b="1" dirty="0" err="1" smtClean="0">
                <a:solidFill>
                  <a:srgbClr val="D73E0B"/>
                </a:solidFill>
              </a:rPr>
              <a:t>змін</a:t>
            </a:r>
            <a:r>
              <a:rPr lang="ru-RU" sz="1800" b="1" dirty="0" smtClean="0">
                <a:solidFill>
                  <a:srgbClr val="D73E0B"/>
                </a:solidFill>
              </a:rPr>
              <a:t> не буде, оскільки період за який </a:t>
            </a:r>
            <a:r>
              <a:rPr lang="ru-RU" sz="1800" b="1" dirty="0" err="1" smtClean="0">
                <a:solidFill>
                  <a:srgbClr val="D73E0B"/>
                </a:solidFill>
              </a:rPr>
              <a:t>Місяць</a:t>
            </a:r>
            <a:r>
              <a:rPr lang="ru-RU" sz="1800" b="1" dirty="0" smtClean="0">
                <a:solidFill>
                  <a:srgbClr val="D73E0B"/>
                </a:solidFill>
              </a:rPr>
              <a:t> </a:t>
            </a:r>
            <a:r>
              <a:rPr lang="ru-RU" sz="1800" b="1" dirty="0" err="1" smtClean="0">
                <a:solidFill>
                  <a:srgbClr val="D73E0B"/>
                </a:solidFill>
              </a:rPr>
              <a:t>зменшився</a:t>
            </a:r>
            <a:r>
              <a:rPr lang="ru-RU" sz="1800" b="1" dirty="0" smtClean="0">
                <a:solidFill>
                  <a:srgbClr val="D73E0B"/>
                </a:solidFill>
              </a:rPr>
              <a:t> на 100 </a:t>
            </a:r>
            <a:r>
              <a:rPr lang="ru-RU" sz="1800" b="1" dirty="0" err="1" smtClean="0">
                <a:solidFill>
                  <a:srgbClr val="D73E0B"/>
                </a:solidFill>
              </a:rPr>
              <a:t>метрів</a:t>
            </a:r>
            <a:r>
              <a:rPr lang="ru-RU" sz="1800" b="1" dirty="0" smtClean="0">
                <a:solidFill>
                  <a:srgbClr val="D73E0B"/>
                </a:solidFill>
              </a:rPr>
              <a:t> становить </a:t>
            </a:r>
            <a:r>
              <a:rPr lang="ru-RU" sz="1800" b="1" dirty="0" err="1" smtClean="0">
                <a:solidFill>
                  <a:srgbClr val="D73E0B"/>
                </a:solidFill>
              </a:rPr>
              <a:t>приблизно</a:t>
            </a:r>
            <a:r>
              <a:rPr lang="ru-RU" sz="1800" b="1" dirty="0" smtClean="0">
                <a:solidFill>
                  <a:srgbClr val="D73E0B"/>
                </a:solidFill>
              </a:rPr>
              <a:t> 1 млрд. </a:t>
            </a:r>
            <a:r>
              <a:rPr lang="ru-RU" sz="1800" b="1" dirty="0" err="1" smtClean="0">
                <a:solidFill>
                  <a:srgbClr val="D73E0B"/>
                </a:solidFill>
              </a:rPr>
              <a:t>років</a:t>
            </a:r>
            <a:r>
              <a:rPr lang="ru-RU" sz="1800" b="1" dirty="0" smtClean="0">
                <a:solidFill>
                  <a:srgbClr val="D73E0B"/>
                </a:solidFill>
              </a:rPr>
              <a:t>. </a:t>
            </a:r>
            <a:r>
              <a:rPr lang="ru-RU" sz="1800" b="1" dirty="0" err="1" smtClean="0">
                <a:solidFill>
                  <a:srgbClr val="D73E0B"/>
                </a:solidFill>
              </a:rPr>
              <a:t>Основна</a:t>
            </a:r>
            <a:r>
              <a:rPr lang="ru-RU" sz="1800" b="1" dirty="0" smtClean="0">
                <a:solidFill>
                  <a:srgbClr val="D73E0B"/>
                </a:solidFill>
              </a:rPr>
              <a:t> причина, яка </a:t>
            </a:r>
            <a:r>
              <a:rPr lang="ru-RU" sz="1800" b="1" dirty="0" err="1" smtClean="0">
                <a:solidFill>
                  <a:srgbClr val="D73E0B"/>
                </a:solidFill>
              </a:rPr>
              <a:t>призводить</a:t>
            </a:r>
            <a:r>
              <a:rPr lang="ru-RU" sz="1800" b="1" dirty="0" smtClean="0">
                <a:solidFill>
                  <a:srgbClr val="D73E0B"/>
                </a:solidFill>
              </a:rPr>
              <a:t> до зменшення - </a:t>
            </a:r>
            <a:r>
              <a:rPr lang="ru-RU" sz="1800" b="1" dirty="0" err="1" smtClean="0">
                <a:solidFill>
                  <a:srgbClr val="D73E0B"/>
                </a:solidFill>
              </a:rPr>
              <a:t>крихка</a:t>
            </a:r>
            <a:r>
              <a:rPr lang="ru-RU" sz="1800" b="1" dirty="0" smtClean="0">
                <a:solidFill>
                  <a:srgbClr val="D73E0B"/>
                </a:solidFill>
              </a:rPr>
              <a:t> </a:t>
            </a:r>
            <a:r>
              <a:rPr lang="ru-RU" sz="1800" b="1" dirty="0" err="1" smtClean="0">
                <a:solidFill>
                  <a:srgbClr val="D73E0B"/>
                </a:solidFill>
              </a:rPr>
              <a:t>місячна</a:t>
            </a:r>
            <a:r>
              <a:rPr lang="ru-RU" sz="1800" b="1" dirty="0" smtClean="0">
                <a:solidFill>
                  <a:srgbClr val="D73E0B"/>
                </a:solidFill>
              </a:rPr>
              <a:t> </a:t>
            </a:r>
            <a:r>
              <a:rPr lang="ru-RU" sz="1800" b="1" dirty="0" err="1" smtClean="0">
                <a:solidFill>
                  <a:srgbClr val="D73E0B"/>
                </a:solidFill>
              </a:rPr>
              <a:t>поверхня</a:t>
            </a:r>
            <a:r>
              <a:rPr lang="ru-RU" sz="1800" b="1" dirty="0" smtClean="0">
                <a:solidFill>
                  <a:srgbClr val="D73E0B"/>
                </a:solidFill>
              </a:rPr>
              <a:t>.</a:t>
            </a:r>
          </a:p>
          <a:p>
            <a:r>
              <a:rPr lang="ru-RU" sz="1800" b="1" dirty="0" smtClean="0">
                <a:solidFill>
                  <a:srgbClr val="D73E0B"/>
                </a:solidFill>
              </a:rPr>
              <a:t>На </a:t>
            </a:r>
            <a:r>
              <a:rPr lang="ru-RU" sz="1800" b="1" dirty="0" err="1" smtClean="0">
                <a:solidFill>
                  <a:srgbClr val="D73E0B"/>
                </a:solidFill>
              </a:rPr>
              <a:t>Місяці</a:t>
            </a:r>
            <a:r>
              <a:rPr lang="ru-RU" sz="1800" b="1" dirty="0" smtClean="0">
                <a:solidFill>
                  <a:srgbClr val="D73E0B"/>
                </a:solidFill>
              </a:rPr>
              <a:t> є велика кількість </a:t>
            </a:r>
            <a:r>
              <a:rPr lang="ru-RU" sz="1800" b="1" dirty="0" err="1" smtClean="0">
                <a:solidFill>
                  <a:srgbClr val="D73E0B"/>
                </a:solidFill>
              </a:rPr>
              <a:t>високих</a:t>
            </a:r>
            <a:r>
              <a:rPr lang="ru-RU" sz="1800" b="1" dirty="0" smtClean="0">
                <a:solidFill>
                  <a:srgbClr val="D73E0B"/>
                </a:solidFill>
              </a:rPr>
              <a:t> </a:t>
            </a:r>
            <a:r>
              <a:rPr lang="ru-RU" sz="1800" b="1" dirty="0" err="1" smtClean="0">
                <a:solidFill>
                  <a:srgbClr val="D73E0B"/>
                </a:solidFill>
              </a:rPr>
              <a:t>скель</a:t>
            </a:r>
            <a:r>
              <a:rPr lang="ru-RU" sz="1800" b="1" dirty="0" smtClean="0">
                <a:solidFill>
                  <a:srgbClr val="D73E0B"/>
                </a:solidFill>
              </a:rPr>
              <a:t> та </a:t>
            </a:r>
            <a:r>
              <a:rPr lang="ru-RU" sz="1800" b="1" dirty="0" err="1" smtClean="0">
                <a:solidFill>
                  <a:srgbClr val="D73E0B"/>
                </a:solidFill>
              </a:rPr>
              <a:t>глибоких</a:t>
            </a:r>
            <a:r>
              <a:rPr lang="ru-RU" sz="1800" b="1" dirty="0" smtClean="0">
                <a:solidFill>
                  <a:srgbClr val="D73E0B"/>
                </a:solidFill>
              </a:rPr>
              <a:t> </a:t>
            </a:r>
            <a:r>
              <a:rPr lang="ru-RU" sz="1800" b="1" dirty="0" err="1" smtClean="0">
                <a:solidFill>
                  <a:srgbClr val="D73E0B"/>
                </a:solidFill>
              </a:rPr>
              <a:t>кратерів</a:t>
            </a:r>
            <a:r>
              <a:rPr lang="ru-RU" sz="1800" b="1" dirty="0" smtClean="0">
                <a:solidFill>
                  <a:srgbClr val="D73E0B"/>
                </a:solidFill>
              </a:rPr>
              <a:t>, особливо в </a:t>
            </a:r>
            <a:r>
              <a:rPr lang="ru-RU" sz="1800" b="1" dirty="0" err="1" smtClean="0">
                <a:solidFill>
                  <a:srgbClr val="D73E0B"/>
                </a:solidFill>
              </a:rPr>
              <a:t>районі</a:t>
            </a:r>
            <a:r>
              <a:rPr lang="ru-RU" sz="1800" b="1" dirty="0" smtClean="0">
                <a:solidFill>
                  <a:srgbClr val="D73E0B"/>
                </a:solidFill>
              </a:rPr>
              <a:t> </a:t>
            </a:r>
            <a:r>
              <a:rPr lang="ru-RU" sz="1800" b="1" dirty="0" err="1" smtClean="0">
                <a:solidFill>
                  <a:srgbClr val="D73E0B"/>
                </a:solidFill>
              </a:rPr>
              <a:t>південного</a:t>
            </a:r>
            <a:r>
              <a:rPr lang="ru-RU" sz="1800" b="1" dirty="0" smtClean="0">
                <a:solidFill>
                  <a:srgbClr val="D73E0B"/>
                </a:solidFill>
              </a:rPr>
              <a:t> полюса. Це </a:t>
            </a:r>
            <a:r>
              <a:rPr lang="ru-RU" sz="1800" b="1" dirty="0" err="1" smtClean="0">
                <a:solidFill>
                  <a:srgbClr val="D73E0B"/>
                </a:solidFill>
              </a:rPr>
              <a:t>відкриття</a:t>
            </a:r>
            <a:r>
              <a:rPr lang="ru-RU" sz="1800" b="1" dirty="0" smtClean="0">
                <a:solidFill>
                  <a:srgbClr val="D73E0B"/>
                </a:solidFill>
              </a:rPr>
              <a:t> </a:t>
            </a:r>
            <a:r>
              <a:rPr lang="ru-RU" sz="1800" b="1" dirty="0" err="1" smtClean="0">
                <a:solidFill>
                  <a:srgbClr val="D73E0B"/>
                </a:solidFill>
              </a:rPr>
              <a:t>зробили</a:t>
            </a:r>
            <a:r>
              <a:rPr lang="ru-RU" sz="1800" b="1" dirty="0" smtClean="0">
                <a:solidFill>
                  <a:srgbClr val="D73E0B"/>
                </a:solidFill>
              </a:rPr>
              <a:t> </a:t>
            </a:r>
            <a:r>
              <a:rPr lang="ru-RU" sz="1800" b="1" dirty="0" err="1" smtClean="0">
                <a:solidFill>
                  <a:srgbClr val="D73E0B"/>
                </a:solidFill>
              </a:rPr>
              <a:t>фахівці</a:t>
            </a:r>
            <a:r>
              <a:rPr lang="ru-RU" sz="1800" b="1" dirty="0" smtClean="0">
                <a:solidFill>
                  <a:srgbClr val="D73E0B"/>
                </a:solidFill>
              </a:rPr>
              <a:t> NASA.</a:t>
            </a:r>
          </a:p>
          <a:p>
            <a:r>
              <a:rPr lang="ru-RU" sz="1800" b="1" dirty="0" smtClean="0">
                <a:solidFill>
                  <a:srgbClr val="D73E0B"/>
                </a:solidFill>
              </a:rPr>
              <a:t>В 2009 </a:t>
            </a:r>
            <a:r>
              <a:rPr lang="ru-RU" sz="1800" b="1" dirty="0" err="1" smtClean="0">
                <a:solidFill>
                  <a:srgbClr val="D73E0B"/>
                </a:solidFill>
              </a:rPr>
              <a:t>році</a:t>
            </a:r>
            <a:r>
              <a:rPr lang="ru-RU" sz="1800" b="1" dirty="0" smtClean="0">
                <a:solidFill>
                  <a:srgbClr val="D73E0B"/>
                </a:solidFill>
              </a:rPr>
              <a:t> за </a:t>
            </a:r>
            <a:r>
              <a:rPr lang="ru-RU" sz="1800" b="1" dirty="0" err="1" smtClean="0">
                <a:solidFill>
                  <a:srgbClr val="D73E0B"/>
                </a:solidFill>
              </a:rPr>
              <a:t>допомогою</a:t>
            </a:r>
            <a:r>
              <a:rPr lang="ru-RU" sz="1800" b="1" dirty="0" smtClean="0">
                <a:solidFill>
                  <a:srgbClr val="D73E0B"/>
                </a:solidFill>
              </a:rPr>
              <a:t> </a:t>
            </a:r>
            <a:r>
              <a:rPr lang="ru-RU" sz="1800" b="1" dirty="0" err="1" smtClean="0">
                <a:solidFill>
                  <a:srgbClr val="D73E0B"/>
                </a:solidFill>
              </a:rPr>
              <a:t>японського</a:t>
            </a:r>
            <a:r>
              <a:rPr lang="ru-RU" sz="1800" b="1" dirty="0" smtClean="0">
                <a:solidFill>
                  <a:srgbClr val="D73E0B"/>
                </a:solidFill>
              </a:rPr>
              <a:t> зонда </a:t>
            </a:r>
            <a:r>
              <a:rPr lang="ru-RU" sz="1800" b="1" dirty="0" err="1" smtClean="0">
                <a:solidFill>
                  <a:srgbClr val="D73E0B"/>
                </a:solidFill>
              </a:rPr>
              <a:t>Кагуя</a:t>
            </a:r>
            <a:r>
              <a:rPr lang="ru-RU" sz="1800" b="1" dirty="0" smtClean="0">
                <a:solidFill>
                  <a:srgbClr val="D73E0B"/>
                </a:solidFill>
              </a:rPr>
              <a:t> </a:t>
            </a:r>
            <a:r>
              <a:rPr lang="ru-RU" sz="1800" b="1" dirty="0" err="1" smtClean="0">
                <a:solidFill>
                  <a:srgbClr val="D73E0B"/>
                </a:solidFill>
              </a:rPr>
              <a:t>вчені</a:t>
            </a:r>
            <a:r>
              <a:rPr lang="ru-RU" sz="1800" b="1" dirty="0" smtClean="0">
                <a:solidFill>
                  <a:srgbClr val="D73E0B"/>
                </a:solidFill>
              </a:rPr>
              <a:t> </a:t>
            </a:r>
            <a:r>
              <a:rPr lang="ru-RU" sz="1800" b="1" dirty="0" err="1" smtClean="0">
                <a:solidFill>
                  <a:srgbClr val="D73E0B"/>
                </a:solidFill>
              </a:rPr>
              <a:t>виявили</a:t>
            </a:r>
            <a:r>
              <a:rPr lang="ru-RU" sz="1800" b="1" dirty="0" smtClean="0">
                <a:solidFill>
                  <a:srgbClr val="D73E0B"/>
                </a:solidFill>
              </a:rPr>
              <a:t> на </a:t>
            </a:r>
            <a:r>
              <a:rPr lang="ru-RU" sz="1800" b="1" dirty="0" err="1" smtClean="0">
                <a:solidFill>
                  <a:srgbClr val="D73E0B"/>
                </a:solidFill>
              </a:rPr>
              <a:t>поверхні</a:t>
            </a:r>
            <a:r>
              <a:rPr lang="ru-RU" sz="1800" b="1" dirty="0" smtClean="0">
                <a:solidFill>
                  <a:srgbClr val="D73E0B"/>
                </a:solidFill>
              </a:rPr>
              <a:t> </a:t>
            </a:r>
            <a:r>
              <a:rPr lang="ru-RU" sz="1800" b="1" dirty="0" err="1" smtClean="0">
                <a:solidFill>
                  <a:srgbClr val="D73E0B"/>
                </a:solidFill>
              </a:rPr>
              <a:t>Місяця</a:t>
            </a:r>
            <a:r>
              <a:rPr lang="ru-RU" sz="1800" b="1" dirty="0" smtClean="0">
                <a:solidFill>
                  <a:srgbClr val="D73E0B"/>
                </a:solidFill>
              </a:rPr>
              <a:t> </a:t>
            </a:r>
            <a:r>
              <a:rPr lang="ru-RU" sz="1800" b="1" dirty="0" err="1" smtClean="0">
                <a:solidFill>
                  <a:srgbClr val="D73E0B"/>
                </a:solidFill>
              </a:rPr>
              <a:t>радіоактивний</a:t>
            </a:r>
            <a:r>
              <a:rPr lang="ru-RU" sz="1800" b="1" dirty="0" smtClean="0">
                <a:solidFill>
                  <a:srgbClr val="D73E0B"/>
                </a:solidFill>
              </a:rPr>
              <a:t> </a:t>
            </a:r>
            <a:r>
              <a:rPr lang="ru-RU" sz="1800" b="1" dirty="0" err="1" smtClean="0">
                <a:solidFill>
                  <a:srgbClr val="D73E0B"/>
                </a:solidFill>
              </a:rPr>
              <a:t>елемент</a:t>
            </a:r>
            <a:r>
              <a:rPr lang="ru-RU" sz="1800" b="1" dirty="0" smtClean="0">
                <a:solidFill>
                  <a:srgbClr val="D73E0B"/>
                </a:solidFill>
              </a:rPr>
              <a:t> у </a:t>
            </a:r>
            <a:r>
              <a:rPr lang="ru-RU" sz="1800" b="1" dirty="0" err="1" smtClean="0">
                <a:solidFill>
                  <a:srgbClr val="D73E0B"/>
                </a:solidFill>
              </a:rPr>
              <a:t>сполучені</a:t>
            </a:r>
            <a:r>
              <a:rPr lang="ru-RU" sz="1800" b="1" dirty="0" smtClean="0">
                <a:solidFill>
                  <a:srgbClr val="D73E0B"/>
                </a:solidFill>
              </a:rPr>
              <a:t> з </a:t>
            </a:r>
            <a:r>
              <a:rPr lang="ru-RU" sz="1800" b="1" dirty="0" err="1" smtClean="0">
                <a:solidFill>
                  <a:srgbClr val="D73E0B"/>
                </a:solidFill>
              </a:rPr>
              <a:t>залізом</a:t>
            </a:r>
            <a:r>
              <a:rPr lang="ru-RU" sz="1800" b="1" dirty="0" smtClean="0">
                <a:solidFill>
                  <a:srgbClr val="D73E0B"/>
                </a:solidFill>
              </a:rPr>
              <a:t>, </a:t>
            </a:r>
            <a:r>
              <a:rPr lang="ru-RU" sz="1800" b="1" dirty="0" err="1" smtClean="0">
                <a:solidFill>
                  <a:srgbClr val="D73E0B"/>
                </a:solidFill>
              </a:rPr>
              <a:t>калієм</a:t>
            </a:r>
            <a:r>
              <a:rPr lang="ru-RU" sz="1800" b="1" dirty="0" smtClean="0">
                <a:solidFill>
                  <a:srgbClr val="D73E0B"/>
                </a:solidFill>
              </a:rPr>
              <a:t>, титаном, та іншими </a:t>
            </a:r>
            <a:r>
              <a:rPr lang="ru-RU" sz="1800" b="1" dirty="0" err="1" smtClean="0">
                <a:solidFill>
                  <a:srgbClr val="D73E0B"/>
                </a:solidFill>
              </a:rPr>
              <a:t>елементами</a:t>
            </a:r>
            <a:r>
              <a:rPr lang="ru-RU" sz="1800" b="1" dirty="0" smtClean="0">
                <a:solidFill>
                  <a:srgbClr val="D73E0B"/>
                </a:solidFill>
              </a:rPr>
              <a:t>.</a:t>
            </a:r>
          </a:p>
          <a:p>
            <a:pPr>
              <a:buNone/>
            </a:pPr>
            <a:endParaRPr lang="ru-RU" sz="1800" b="1" dirty="0">
              <a:solidFill>
                <a:srgbClr val="D73E0B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00B050"/>
                </a:solidFill>
              </a:rPr>
              <a:t>Результати останніх досліджень на Місяці </a:t>
            </a:r>
            <a:endParaRPr lang="ru-RU" sz="32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Desktop\600px-Full_moon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928934" cy="2928934"/>
          </a:xfrm>
          <a:prstGeom prst="rect">
            <a:avLst/>
          </a:prstGeom>
          <a:noFill/>
        </p:spPr>
      </p:pic>
      <p:sp>
        <p:nvSpPr>
          <p:cNvPr id="5" name="Стрелка вправо 4"/>
          <p:cNvSpPr/>
          <p:nvPr/>
        </p:nvSpPr>
        <p:spPr>
          <a:xfrm>
            <a:off x="3500430" y="1357298"/>
            <a:ext cx="78581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4876" y="1071546"/>
            <a:ext cx="2286016" cy="1143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Повний Місяць</a:t>
            </a:r>
            <a:endParaRPr lang="ru-RU" sz="2800" dirty="0"/>
          </a:p>
        </p:txBody>
      </p:sp>
      <p:pic>
        <p:nvPicPr>
          <p:cNvPr id="5123" name="Picture 3" descr="E:\Desktop\Scott_on_the_Rover_-_GPN-2000-0013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785465"/>
            <a:ext cx="3000396" cy="3072535"/>
          </a:xfrm>
          <a:prstGeom prst="rect">
            <a:avLst/>
          </a:prstGeom>
          <a:noFill/>
        </p:spPr>
      </p:pic>
      <p:sp>
        <p:nvSpPr>
          <p:cNvPr id="9" name="Стрелка вправо 8"/>
          <p:cNvSpPr/>
          <p:nvPr/>
        </p:nvSpPr>
        <p:spPr>
          <a:xfrm>
            <a:off x="3428992" y="5286388"/>
            <a:ext cx="64294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786314" y="4643446"/>
            <a:ext cx="2857520" cy="1785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Місячний </a:t>
            </a:r>
            <a:r>
              <a:rPr lang="uk-UA" sz="2800" dirty="0" err="1" smtClean="0"/>
              <a:t>ровер</a:t>
            </a:r>
            <a:endParaRPr lang="ru-RU" sz="28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E:\Desktop\SuperMoonSquare-616x4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                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          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Місяць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як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супутник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Землі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перебуває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під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постійним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«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прицілом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»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телескопів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, його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вивчають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із Землі і з космосу, але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наші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знання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про </a:t>
            </a:r>
            <a:r>
              <a:rPr lang="ru-RU" sz="1800" b="1" i="1" dirty="0" err="1" smtClean="0">
                <a:solidFill>
                  <a:schemeClr val="tx2">
                    <a:lumMod val="50000"/>
                  </a:schemeClr>
                </a:solidFill>
              </a:rPr>
              <a:t>Місяць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 за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останні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роки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зросли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ненабагато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і загадок, що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оточують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супутник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, не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зменшується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, а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навпаки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зростають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1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Висновок: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Джерела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інформації 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www.bestreferat.ru/referat-230529.html</a:t>
            </a:r>
            <a:endParaRPr lang="uk-UA" sz="1800" dirty="0" smtClean="0"/>
          </a:p>
          <a:p>
            <a:r>
              <a:rPr lang="en-US" sz="1800" dirty="0" smtClean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geografica.net.ua/news/rezultati_ostannikh_doslidzhen_misjacja/2010-08-25-482</a:t>
            </a:r>
            <a:endParaRPr lang="uk-UA" sz="1800" dirty="0" smtClean="0"/>
          </a:p>
          <a:p>
            <a:r>
              <a:rPr lang="en-US" sz="1800" dirty="0" smtClean="0">
                <a:hlinkClick r:id="rId4"/>
              </a:rPr>
              <a:t>http://</a:t>
            </a:r>
            <a:r>
              <a:rPr lang="en-US" sz="1800" dirty="0" smtClean="0">
                <a:hlinkClick r:id="rId4"/>
              </a:rPr>
              <a:t>www.memoid.ru/node/Issledovanie_Luny_v_2000e_gody</a:t>
            </a:r>
            <a:endParaRPr lang="uk-UA" sz="1800" dirty="0" smtClean="0"/>
          </a:p>
          <a:p>
            <a:r>
              <a:rPr lang="en-US" sz="1800" dirty="0" smtClean="0">
                <a:hlinkClick r:id="rId5"/>
              </a:rPr>
              <a:t>http://uk.wikipedia.org/wiki/</a:t>
            </a:r>
            <a:r>
              <a:rPr lang="ru-RU" sz="1800" dirty="0" err="1" smtClean="0">
                <a:hlinkClick r:id="rId5"/>
              </a:rPr>
              <a:t>Місяць_</a:t>
            </a:r>
            <a:r>
              <a:rPr lang="ru-RU" sz="1800" dirty="0" smtClean="0">
                <a:hlinkClick r:id="rId5"/>
              </a:rPr>
              <a:t>(</a:t>
            </a:r>
            <a:r>
              <a:rPr lang="ru-RU" sz="1800" dirty="0" err="1" smtClean="0">
                <a:hlinkClick r:id="rId5"/>
              </a:rPr>
              <a:t>супутник</a:t>
            </a:r>
            <a:r>
              <a:rPr lang="ru-RU" sz="1800" dirty="0" smtClean="0">
                <a:hlinkClick r:id="rId5"/>
              </a:rPr>
              <a:t>)#.</a:t>
            </a:r>
            <a:r>
              <a:rPr lang="en-US" sz="1800" dirty="0" smtClean="0">
                <a:hlinkClick r:id="rId5"/>
              </a:rPr>
              <a:t>D0.94.D0.BE.D1.81.D0.BB.D1.96.D0.B4.D0.B6.D0.B5.D0.BD.D0.BD.D1.8F_.</a:t>
            </a:r>
            <a:r>
              <a:rPr lang="en-US" sz="1800" dirty="0" smtClean="0">
                <a:hlinkClick r:id="rId5"/>
              </a:rPr>
              <a:t>D0.9C.D1.96.D1.81.D1.8F.D1.86.D1.8F</a:t>
            </a:r>
            <a:endParaRPr lang="uk-UA" sz="1800" dirty="0" smtClean="0"/>
          </a:p>
          <a:p>
            <a:r>
              <a:rPr lang="en-US" sz="1800" dirty="0" smtClean="0">
                <a:hlinkClick r:id="rId6"/>
              </a:rPr>
              <a:t>http://uk.wikipedia.org/wiki/</a:t>
            </a:r>
            <a:r>
              <a:rPr lang="ru-RU" sz="1800" dirty="0" err="1" smtClean="0">
                <a:hlinkClick r:id="rId6"/>
              </a:rPr>
              <a:t>Дослідження_Місяця</a:t>
            </a: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Desktop\Earth_and_Mo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373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28662" y="857232"/>
            <a:ext cx="742955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</a:rPr>
              <a:t>Мі́сяць</a:t>
            </a:r>
            <a:r>
              <a:rPr lang="ru-RU" dirty="0" smtClean="0"/>
              <a:t> — 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єдиний 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</a:rPr>
              <a:t>природний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</a:rPr>
              <a:t>супутник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</a:rPr>
              <a:t>планети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 Земля. Це другий за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</a:rPr>
              <a:t>яскравістю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</a:rPr>
              <a:t>об'єкт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 на земному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</a:rPr>
              <a:t>небосхилі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</a:rPr>
              <a:t>після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</a:rPr>
              <a:t>Сонця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 і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</a:rPr>
              <a:t>п'ятий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 за величиною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</a:rPr>
              <a:t>природний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</a:rPr>
              <a:t>супутник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планет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</a:rPr>
              <a:t>Сонячної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</a:rPr>
              <a:t>системи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. Також є першим і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</a:rPr>
              <a:t>єдиним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</a:rPr>
              <a:t>позаземним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</a:rPr>
              <a:t>об'єктом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 природного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</a:rPr>
              <a:t>походження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, на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</a:rPr>
              <a:t>якому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</a:rPr>
              <a:t>побувала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</a:rPr>
              <a:t>людина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</a:rPr>
              <a:t>Середня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</a:rPr>
              <a:t>відстань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 між центрами Землі і </a:t>
            </a:r>
            <a:r>
              <a:rPr lang="ru-RU" dirty="0" err="1" smtClean="0">
                <a:solidFill>
                  <a:schemeClr val="tx2">
                    <a:lumMod val="90000"/>
                  </a:schemeClr>
                </a:solidFill>
              </a:rPr>
              <a:t>Місяця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 — 384 467 км</a:t>
            </a:r>
            <a:endParaRPr lang="ru-RU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esktop\27861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4298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Радіус</a:t>
            </a:r>
            <a:r>
              <a:rPr lang="ru-RU" sz="1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</a:rPr>
              <a:t>= 1738 км</a:t>
            </a:r>
          </a:p>
          <a:p>
            <a:r>
              <a:rPr lang="ru-RU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Велика </a:t>
            </a:r>
            <a:r>
              <a:rPr lang="ru-RU" sz="2000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піввісь</a:t>
            </a:r>
            <a:r>
              <a:rPr lang="ru-RU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орбіти</a:t>
            </a:r>
            <a:r>
              <a:rPr lang="ru-RU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</a:rPr>
              <a:t>= 384 400 км</a:t>
            </a:r>
          </a:p>
          <a:p>
            <a:r>
              <a:rPr lang="ru-RU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Температура </a:t>
            </a:r>
            <a:r>
              <a:rPr lang="ru-RU" sz="2000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поверхні</a:t>
            </a:r>
            <a:r>
              <a:rPr lang="ru-RU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</a:rPr>
              <a:t>= від −160° до +120 °C</a:t>
            </a:r>
          </a:p>
          <a:p>
            <a:r>
              <a:rPr lang="ru-RU" sz="2000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Доба</a:t>
            </a: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</a:rPr>
              <a:t> = 708 годин</a:t>
            </a:r>
          </a:p>
          <a:p>
            <a:r>
              <a:rPr lang="ru-RU" sz="2000" b="1" i="1" dirty="0" err="1" smtClean="0">
                <a:solidFill>
                  <a:schemeClr val="tx2">
                    <a:lumMod val="50000"/>
                  </a:schemeClr>
                </a:solidFill>
              </a:rPr>
              <a:t>Середня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tx2">
                    <a:lumMod val="50000"/>
                  </a:schemeClr>
                </a:solidFill>
              </a:rPr>
              <a:t>відстань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</a:rPr>
              <a:t> від Землі </a:t>
            </a: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</a:rPr>
              <a:t>= 384 400 </a:t>
            </a: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</a:rPr>
              <a:t>км</a:t>
            </a:r>
          </a:p>
          <a:p>
            <a:r>
              <a:rPr lang="ru-RU" sz="2000" b="1" i="1" dirty="0" err="1" smtClean="0">
                <a:solidFill>
                  <a:schemeClr val="tx2">
                    <a:lumMod val="50000"/>
                  </a:schemeClr>
                </a:solidFill>
              </a:rPr>
              <a:t>Орбітальний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</a:rPr>
              <a:t> період </a:t>
            </a: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</a:rPr>
              <a:t>= 27,321 661 </a:t>
            </a:r>
            <a:r>
              <a:rPr lang="ru-RU" sz="1800" b="1" i="1" dirty="0" err="1" smtClean="0">
                <a:solidFill>
                  <a:schemeClr val="accent1">
                    <a:lumMod val="75000"/>
                  </a:schemeClr>
                </a:solidFill>
              </a:rPr>
              <a:t>діб</a:t>
            </a:r>
            <a:endParaRPr lang="ru-RU" sz="18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Планетні характеристики 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esktop\90316121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10037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1800" b="1" dirty="0" smtClean="0">
                <a:solidFill>
                  <a:srgbClr val="FFFF00"/>
                </a:solidFill>
              </a:rPr>
              <a:t>                  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Місяць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 — єдиний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природний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супутник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Землі, який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обертається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навколо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неї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по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еліптичній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орбіті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на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середній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відстані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384,4 тис</a:t>
            </a:r>
          </a:p>
          <a:p>
            <a:pPr>
              <a:buFont typeface="Courier New" pitchFamily="49" charset="0"/>
              <a:buChar char="o"/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                  Сила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тяжіння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на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поверхні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Місяця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вшестеро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менша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, ніж на Землі.</a:t>
            </a:r>
          </a:p>
          <a:p>
            <a:pPr>
              <a:buFont typeface="Courier New" pitchFamily="49" charset="0"/>
              <a:buChar char="o"/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                  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Світіння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Місяця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відбувається за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рахунок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відбитого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сонячного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світла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                  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Поверхня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Місяця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гориста,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вкрита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численними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кратерами,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переважно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метеоритного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походження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розмір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яких — від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мікроскопічних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ямок до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велетенських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басейнів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діаметром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у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сотні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км</a:t>
            </a:r>
          </a:p>
          <a:p>
            <a:pPr>
              <a:buFont typeface="Courier New" pitchFamily="49" charset="0"/>
              <a:buChar char="o"/>
            </a:pPr>
            <a:r>
              <a:rPr lang="uk-UA" sz="1800" b="1" dirty="0" smtClean="0">
                <a:solidFill>
                  <a:schemeClr val="tx2">
                    <a:lumMod val="50000"/>
                  </a:schemeClr>
                </a:solidFill>
              </a:rPr>
              <a:t>          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        Великі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світлі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ділянки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на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поверхні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місяця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 — так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звані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«материки» —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підняті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гористі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області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, сильно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</a:rPr>
              <a:t>поцятковані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 кратерами.</a:t>
            </a:r>
            <a:endParaRPr lang="uk-UA" sz="18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uk-UA" dirty="0" smtClean="0"/>
              <a:t>Історія подорожей на місяць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357298"/>
            <a:ext cx="7772400" cy="4998262"/>
          </a:xfrm>
        </p:spPr>
        <p:txBody>
          <a:bodyPr>
            <a:normAutofit/>
          </a:bodyPr>
          <a:lstStyle/>
          <a:p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Дослідження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Місяця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з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використанням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космічних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апаратів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почалось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 13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вересня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 1959 року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зіткненням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автоматичної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станції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 </a:t>
            </a:r>
            <a:r>
              <a:rPr lang="ru-RU" sz="2000" dirty="0" smtClean="0">
                <a:solidFill>
                  <a:schemeClr val="tx2">
                    <a:lumMod val="90000"/>
                  </a:schemeClr>
                </a:solidFill>
              </a:rPr>
              <a:t>Луна-2 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з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поверхнею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нашого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супутника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. До того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єдиним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методом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дослідження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Місяця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були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спостереження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.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Винахід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Галілеєм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телескопа в 1609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році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був великим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етапом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в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астрономії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зокрема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у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спостереженнях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за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Місяцем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. Сам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Галілей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використовував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свій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телескоп для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дослідження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гір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і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кратерів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на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місячній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поверхні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.</a:t>
            </a:r>
          </a:p>
          <a:p>
            <a:endParaRPr lang="uk-UA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</p:txBody>
      </p:sp>
      <p:pic>
        <p:nvPicPr>
          <p:cNvPr id="1026" name="Picture 2" descr="E:\Desktop\galileo-telescop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214686"/>
            <a:ext cx="5500726" cy="343739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dirty="0" smtClean="0"/>
              <a:t>Дослідження початку </a:t>
            </a:r>
            <a:r>
              <a:rPr lang="en-US" sz="3600" dirty="0" smtClean="0"/>
              <a:t>XXI </a:t>
            </a:r>
            <a:r>
              <a:rPr lang="ru-RU" sz="3600" dirty="0" err="1" smtClean="0"/>
              <a:t>століття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     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Тільки NASA в 2007 </a:t>
            </a:r>
            <a:r>
              <a:rPr lang="ru-RU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році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склало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список з 181 </a:t>
            </a:r>
            <a:r>
              <a:rPr lang="ru-RU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потенційних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завдань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місячної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програми</a:t>
            </a: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:</a:t>
            </a:r>
          </a:p>
          <a:p>
            <a:r>
              <a:rPr lang="ru-RU" sz="1800" dirty="0" smtClean="0"/>
              <a:t>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розвиток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радіоастрономії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з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використанням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телескопа,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встановленого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на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невидимій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стороні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супутника</a:t>
            </a:r>
            <a:endParaRPr lang="ru-RU" sz="1800" dirty="0" smtClean="0">
              <a:solidFill>
                <a:schemeClr val="tx2">
                  <a:lumMod val="90000"/>
                </a:schemeClr>
              </a:solidFill>
            </a:endParaRPr>
          </a:p>
          <a:p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вивчення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високоенергетичних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частинок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сонячного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вітру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, яке могло б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дозволити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зрозуміти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, як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минулі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коливання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активності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Сонця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які в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різний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час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впливали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на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історію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життя на Землі.</a:t>
            </a:r>
          </a:p>
          <a:p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виробництво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недорогої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електроенергії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за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допомогою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сонячних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батарей,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встановлених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на земному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супутнику</a:t>
            </a:r>
            <a:endParaRPr lang="ru-RU" sz="1800" dirty="0" smtClean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                 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Сьогодні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розробниками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програм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дослідження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Місяця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розглядаються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і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перспективи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видобутку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на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супутнику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«нового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екологічного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типу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палива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, яке не можна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добути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на Землі» -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ізотопу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гелій-3. На Землі кількість гелію-3, який може стати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найдешевшим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джерелом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енергії, становить менше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однієї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мільйонної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частки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від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загальної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 кількості </a:t>
            </a:r>
            <a:r>
              <a:rPr lang="ru-RU" sz="1800" dirty="0" err="1" smtClean="0">
                <a:solidFill>
                  <a:schemeClr val="tx2">
                    <a:lumMod val="90000"/>
                  </a:schemeClr>
                </a:solidFill>
              </a:rPr>
              <a:t>гелію</a:t>
            </a:r>
            <a:r>
              <a:rPr lang="ru-RU" sz="1800" dirty="0" smtClean="0">
                <a:solidFill>
                  <a:schemeClr val="tx2">
                    <a:lumMod val="90000"/>
                  </a:schemeClr>
                </a:solidFill>
              </a:rPr>
              <a:t>.</a:t>
            </a:r>
            <a:endParaRPr lang="ru-RU" sz="1800" dirty="0">
              <a:solidFill>
                <a:schemeClr val="tx2">
                  <a:lumMod val="90000"/>
                </a:schemeClr>
              </a:solidFill>
            </a:endParaRPr>
          </a:p>
        </p:txBody>
      </p:sp>
      <p:pic>
        <p:nvPicPr>
          <p:cNvPr id="4098" name="Picture 2" descr="E:\Desktop\fulld5c034b53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4381" y="2478875"/>
            <a:ext cx="7215238" cy="4088634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1600" dirty="0" smtClean="0"/>
              <a:t>           </a:t>
            </a:r>
            <a:endParaRPr lang="ru-RU" sz="1600" dirty="0"/>
          </a:p>
        </p:txBody>
      </p:sp>
      <p:pic>
        <p:nvPicPr>
          <p:cNvPr id="5122" name="Picture 2" descr="E:\Desktop\Earth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34" y="1285860"/>
            <a:ext cx="81439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b="1" dirty="0" smtClean="0">
                <a:solidFill>
                  <a:srgbClr val="00B0F0"/>
                </a:solidFill>
              </a:rPr>
              <a:t>     </a:t>
            </a:r>
            <a:endParaRPr lang="ru-RU" b="1" dirty="0" smtClean="0">
              <a:solidFill>
                <a:srgbClr val="00B0F0"/>
              </a:solidFill>
            </a:endParaRPr>
          </a:p>
          <a:p>
            <a:endParaRPr lang="ru-RU" b="1" dirty="0" smtClean="0">
              <a:solidFill>
                <a:srgbClr val="00B0F0"/>
              </a:solidFill>
            </a:endParaRPr>
          </a:p>
          <a:p>
            <a:endParaRPr lang="ru-RU" b="1" dirty="0" smtClean="0">
              <a:solidFill>
                <a:srgbClr val="00B0F0"/>
              </a:solidFill>
            </a:endParaRPr>
          </a:p>
          <a:p>
            <a:endParaRPr lang="ru-RU" b="1" dirty="0" smtClean="0">
              <a:solidFill>
                <a:srgbClr val="00B0F0"/>
              </a:solidFill>
            </a:endParaRPr>
          </a:p>
          <a:p>
            <a:endParaRPr lang="ru-RU" b="1" dirty="0" smtClean="0">
              <a:solidFill>
                <a:srgbClr val="00B0F0"/>
              </a:solidFill>
            </a:endParaRPr>
          </a:p>
          <a:p>
            <a:r>
              <a:rPr lang="ru-RU" b="1" dirty="0" smtClean="0">
                <a:solidFill>
                  <a:srgbClr val="00B0F0"/>
                </a:solidFill>
              </a:rPr>
              <a:t>      </a:t>
            </a:r>
            <a:r>
              <a:rPr lang="ru-RU" b="1" dirty="0" smtClean="0">
                <a:solidFill>
                  <a:srgbClr val="FFC000"/>
                </a:solidFill>
              </a:rPr>
              <a:t>У 2004 </a:t>
            </a:r>
            <a:r>
              <a:rPr lang="ru-RU" b="1" dirty="0" err="1" smtClean="0">
                <a:solidFill>
                  <a:srgbClr val="FFC000"/>
                </a:solidFill>
              </a:rPr>
              <a:t>році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міжнародний</a:t>
            </a:r>
            <a:r>
              <a:rPr lang="ru-RU" b="1" dirty="0" smtClean="0">
                <a:solidFill>
                  <a:srgbClr val="FFC000"/>
                </a:solidFill>
              </a:rPr>
              <a:t> проект потужного термоядерного реактора ІТЕР, в </a:t>
            </a:r>
            <a:r>
              <a:rPr lang="ru-RU" b="1" dirty="0" err="1" smtClean="0">
                <a:solidFill>
                  <a:srgbClr val="FFC000"/>
                </a:solidFill>
              </a:rPr>
              <a:t>якому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бере</a:t>
            </a:r>
            <a:r>
              <a:rPr lang="ru-RU" b="1" dirty="0" smtClean="0">
                <a:solidFill>
                  <a:srgbClr val="FFC000"/>
                </a:solidFill>
              </a:rPr>
              <a:t> участь в тому числі і </a:t>
            </a:r>
            <a:r>
              <a:rPr lang="ru-RU" b="1" dirty="0" err="1" smtClean="0">
                <a:solidFill>
                  <a:srgbClr val="FFC000"/>
                </a:solidFill>
              </a:rPr>
              <a:t>Росія</a:t>
            </a:r>
            <a:r>
              <a:rPr lang="ru-RU" b="1" dirty="0" smtClean="0">
                <a:solidFill>
                  <a:srgbClr val="FFC000"/>
                </a:solidFill>
              </a:rPr>
              <a:t>, </a:t>
            </a:r>
            <a:r>
              <a:rPr lang="ru-RU" b="1" dirty="0" err="1" smtClean="0">
                <a:solidFill>
                  <a:srgbClr val="FFC000"/>
                </a:solidFill>
              </a:rPr>
              <a:t>перебував</a:t>
            </a:r>
            <a:r>
              <a:rPr lang="ru-RU" b="1" dirty="0" smtClean="0">
                <a:solidFill>
                  <a:srgbClr val="FFC000"/>
                </a:solidFill>
              </a:rPr>
              <a:t> у </a:t>
            </a:r>
            <a:r>
              <a:rPr lang="ru-RU" b="1" dirty="0" err="1" smtClean="0">
                <a:solidFill>
                  <a:srgbClr val="FFC000"/>
                </a:solidFill>
              </a:rPr>
              <a:t>стадії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визначення</a:t>
            </a:r>
            <a:r>
              <a:rPr lang="ru-RU" b="1" dirty="0" smtClean="0">
                <a:solidFill>
                  <a:srgbClr val="FFC000"/>
                </a:solidFill>
              </a:rPr>
              <a:t> місця для </a:t>
            </a:r>
            <a:r>
              <a:rPr lang="ru-RU" b="1" dirty="0" err="1" smtClean="0">
                <a:solidFill>
                  <a:srgbClr val="FFC000"/>
                </a:solidFill>
              </a:rPr>
              <a:t>будівництва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експериментальної</a:t>
            </a:r>
            <a:r>
              <a:rPr lang="ru-RU" b="1" dirty="0" smtClean="0">
                <a:solidFill>
                  <a:srgbClr val="FFC000"/>
                </a:solidFill>
              </a:rPr>
              <a:t> установки.  У 2016 </a:t>
            </a:r>
            <a:r>
              <a:rPr lang="ru-RU" b="1" dirty="0" err="1" smtClean="0">
                <a:solidFill>
                  <a:srgbClr val="FFC000"/>
                </a:solidFill>
              </a:rPr>
              <a:t>експериментальний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пристрій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обіцяють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запустити</a:t>
            </a:r>
            <a:r>
              <a:rPr lang="ru-RU" b="1" dirty="0" smtClean="0">
                <a:solidFill>
                  <a:srgbClr val="FFC000"/>
                </a:solidFill>
              </a:rPr>
              <a:t> в роботу у </a:t>
            </a:r>
            <a:r>
              <a:rPr lang="ru-RU" b="1" dirty="0" err="1" smtClean="0">
                <a:solidFill>
                  <a:srgbClr val="FFC000"/>
                </a:solidFill>
              </a:rPr>
              <a:t>Франції</a:t>
            </a:r>
            <a:endParaRPr lang="ru-RU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Desktop\79840321_zae3000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endParaRPr lang="uk-UA" sz="1600" dirty="0" smtClean="0"/>
          </a:p>
          <a:p>
            <a:pPr>
              <a:buNone/>
            </a:pPr>
            <a:endParaRPr lang="uk-UA" sz="1600" dirty="0" smtClean="0"/>
          </a:p>
          <a:p>
            <a:pPr>
              <a:buNone/>
            </a:pPr>
            <a:endParaRPr lang="uk-UA" sz="1600" dirty="0" smtClean="0"/>
          </a:p>
          <a:p>
            <a:pPr>
              <a:buNone/>
            </a:pPr>
            <a:r>
              <a:rPr lang="uk-UA" sz="1600" dirty="0" smtClean="0"/>
              <a:t>                      </a:t>
            </a:r>
            <a:endParaRPr lang="uk-UA" sz="1600" dirty="0" smtClean="0"/>
          </a:p>
          <a:p>
            <a:pPr>
              <a:buNone/>
            </a:pPr>
            <a:endParaRPr lang="uk-UA" sz="1600" dirty="0" smtClean="0"/>
          </a:p>
          <a:p>
            <a:pPr>
              <a:buNone/>
            </a:pPr>
            <a:r>
              <a:rPr lang="uk-UA" sz="1600" dirty="0" smtClean="0"/>
              <a:t>            </a:t>
            </a:r>
          </a:p>
          <a:p>
            <a:pPr>
              <a:buNone/>
            </a:pPr>
            <a:r>
              <a:rPr lang="uk-UA" sz="1800" b="1" dirty="0" smtClean="0">
                <a:solidFill>
                  <a:srgbClr val="FFC000"/>
                </a:solidFill>
              </a:rPr>
              <a:t> </a:t>
            </a:r>
            <a:r>
              <a:rPr lang="uk-UA" sz="1800" b="1" dirty="0" smtClean="0">
                <a:solidFill>
                  <a:srgbClr val="FFC000"/>
                </a:solidFill>
              </a:rPr>
              <a:t>               </a:t>
            </a:r>
            <a:r>
              <a:rPr lang="uk-UA" sz="1800" b="1" dirty="0" smtClean="0">
                <a:solidFill>
                  <a:srgbClr val="FFC000"/>
                </a:solidFill>
              </a:rPr>
              <a:t>  </a:t>
            </a:r>
            <a:r>
              <a:rPr lang="ru-RU" sz="1800" b="1" dirty="0" smtClean="0">
                <a:solidFill>
                  <a:srgbClr val="FFC000"/>
                </a:solidFill>
              </a:rPr>
              <a:t>На </a:t>
            </a:r>
            <a:r>
              <a:rPr lang="ru-RU" sz="1800" b="1" dirty="0" err="1" smtClean="0">
                <a:solidFill>
                  <a:srgbClr val="FFC000"/>
                </a:solidFill>
              </a:rPr>
              <a:t>Місяці</a:t>
            </a:r>
            <a:r>
              <a:rPr lang="ru-RU" sz="1800" b="1" dirty="0" smtClean="0">
                <a:solidFill>
                  <a:srgbClr val="FFC000"/>
                </a:solidFill>
              </a:rPr>
              <a:t> </a:t>
            </a:r>
            <a:r>
              <a:rPr lang="ru-RU" sz="1800" b="1" dirty="0" err="1" smtClean="0">
                <a:solidFill>
                  <a:srgbClr val="FFC000"/>
                </a:solidFill>
              </a:rPr>
              <a:t>знаходиться</a:t>
            </a:r>
            <a:r>
              <a:rPr lang="ru-RU" sz="1800" b="1" dirty="0" smtClean="0">
                <a:solidFill>
                  <a:srgbClr val="FFC000"/>
                </a:solidFill>
              </a:rPr>
              <a:t> </a:t>
            </a:r>
            <a:r>
              <a:rPr lang="ru-RU" sz="1800" b="1" dirty="0" err="1" smtClean="0">
                <a:solidFill>
                  <a:srgbClr val="FFC000"/>
                </a:solidFill>
              </a:rPr>
              <a:t>найхолодніше</a:t>
            </a:r>
            <a:r>
              <a:rPr lang="ru-RU" sz="1800" b="1" dirty="0" smtClean="0">
                <a:solidFill>
                  <a:srgbClr val="FFC000"/>
                </a:solidFill>
              </a:rPr>
              <a:t> </a:t>
            </a:r>
            <a:r>
              <a:rPr lang="ru-RU" sz="1800" b="1" dirty="0" err="1" smtClean="0">
                <a:solidFill>
                  <a:srgbClr val="FFC000"/>
                </a:solidFill>
              </a:rPr>
              <a:t>місце</a:t>
            </a:r>
            <a:r>
              <a:rPr lang="ru-RU" sz="1800" b="1" dirty="0" smtClean="0">
                <a:solidFill>
                  <a:srgbClr val="FFC000"/>
                </a:solidFill>
              </a:rPr>
              <a:t> в </a:t>
            </a:r>
            <a:r>
              <a:rPr lang="ru-RU" sz="1800" b="1" dirty="0" err="1" smtClean="0">
                <a:solidFill>
                  <a:srgbClr val="FFC000"/>
                </a:solidFill>
              </a:rPr>
              <a:t>Сонячній</a:t>
            </a:r>
            <a:r>
              <a:rPr lang="ru-RU" sz="1800" b="1" dirty="0" smtClean="0">
                <a:solidFill>
                  <a:srgbClr val="FFC000"/>
                </a:solidFill>
              </a:rPr>
              <a:t> </a:t>
            </a:r>
            <a:r>
              <a:rPr lang="ru-RU" sz="1800" b="1" dirty="0" err="1" smtClean="0">
                <a:solidFill>
                  <a:srgbClr val="FFC000"/>
                </a:solidFill>
              </a:rPr>
              <a:t>системі</a:t>
            </a:r>
            <a:r>
              <a:rPr lang="ru-RU" sz="1800" b="1" dirty="0" smtClean="0">
                <a:solidFill>
                  <a:srgbClr val="FFC000"/>
                </a:solidFill>
              </a:rPr>
              <a:t>. За </a:t>
            </a:r>
            <a:r>
              <a:rPr lang="ru-RU" sz="1800" b="1" dirty="0" err="1" smtClean="0">
                <a:solidFill>
                  <a:srgbClr val="FFC000"/>
                </a:solidFill>
              </a:rPr>
              <a:t>допомогою</a:t>
            </a:r>
            <a:r>
              <a:rPr lang="ru-RU" sz="1800" b="1" dirty="0" smtClean="0">
                <a:solidFill>
                  <a:srgbClr val="FFC000"/>
                </a:solidFill>
              </a:rPr>
              <a:t> зонда </a:t>
            </a:r>
            <a:r>
              <a:rPr lang="en-US" sz="1800" b="1" dirty="0" smtClean="0">
                <a:solidFill>
                  <a:srgbClr val="FFC000"/>
                </a:solidFill>
              </a:rPr>
              <a:t>Lunar Reconnaissance Orbiter </a:t>
            </a:r>
            <a:r>
              <a:rPr lang="ru-RU" sz="1800" b="1" dirty="0" err="1" smtClean="0">
                <a:solidFill>
                  <a:srgbClr val="FFC000"/>
                </a:solidFill>
              </a:rPr>
              <a:t>фахівці</a:t>
            </a:r>
            <a:r>
              <a:rPr lang="ru-RU" sz="1800" b="1" dirty="0" smtClean="0">
                <a:solidFill>
                  <a:srgbClr val="FFC000"/>
                </a:solidFill>
              </a:rPr>
              <a:t> </a:t>
            </a:r>
            <a:r>
              <a:rPr lang="ru-RU" sz="1800" b="1" dirty="0" err="1" smtClean="0">
                <a:solidFill>
                  <a:srgbClr val="FFC000"/>
                </a:solidFill>
              </a:rPr>
              <a:t>з’ясували</a:t>
            </a:r>
            <a:r>
              <a:rPr lang="ru-RU" sz="1800" b="1" dirty="0" smtClean="0">
                <a:solidFill>
                  <a:srgbClr val="FFC000"/>
                </a:solidFill>
              </a:rPr>
              <a:t>, що в </a:t>
            </a:r>
            <a:r>
              <a:rPr lang="ru-RU" sz="1800" b="1" dirty="0" err="1" smtClean="0">
                <a:solidFill>
                  <a:srgbClr val="FFC000"/>
                </a:solidFill>
              </a:rPr>
              <a:t>Південній</a:t>
            </a:r>
            <a:r>
              <a:rPr lang="ru-RU" sz="1800" b="1" dirty="0" smtClean="0">
                <a:solidFill>
                  <a:srgbClr val="FFC000"/>
                </a:solidFill>
              </a:rPr>
              <a:t> </a:t>
            </a:r>
            <a:r>
              <a:rPr lang="ru-RU" sz="1800" b="1" dirty="0" err="1" smtClean="0">
                <a:solidFill>
                  <a:srgbClr val="FFC000"/>
                </a:solidFill>
              </a:rPr>
              <a:t>частині</a:t>
            </a:r>
            <a:r>
              <a:rPr lang="ru-RU" sz="1800" b="1" dirty="0" smtClean="0">
                <a:solidFill>
                  <a:srgbClr val="FFC000"/>
                </a:solidFill>
              </a:rPr>
              <a:t> </a:t>
            </a:r>
            <a:r>
              <a:rPr lang="ru-RU" sz="1800" b="1" dirty="0" err="1" smtClean="0">
                <a:solidFill>
                  <a:srgbClr val="FFC000"/>
                </a:solidFill>
              </a:rPr>
              <a:t>Місяця</a:t>
            </a:r>
            <a:r>
              <a:rPr lang="ru-RU" sz="1800" b="1" dirty="0" smtClean="0">
                <a:solidFill>
                  <a:srgbClr val="FFC000"/>
                </a:solidFill>
              </a:rPr>
              <a:t> температура може </a:t>
            </a:r>
            <a:r>
              <a:rPr lang="ru-RU" sz="1800" b="1" dirty="0" err="1" smtClean="0">
                <a:solidFill>
                  <a:srgbClr val="FFC000"/>
                </a:solidFill>
              </a:rPr>
              <a:t>опускатися</a:t>
            </a:r>
            <a:r>
              <a:rPr lang="ru-RU" sz="1800" b="1" dirty="0" smtClean="0">
                <a:solidFill>
                  <a:srgbClr val="FFC000"/>
                </a:solidFill>
              </a:rPr>
              <a:t> до </a:t>
            </a:r>
            <a:r>
              <a:rPr lang="ru-RU" sz="1800" b="1" dirty="0" err="1" smtClean="0">
                <a:solidFill>
                  <a:srgbClr val="FFC000"/>
                </a:solidFill>
              </a:rPr>
              <a:t>фантастичної</a:t>
            </a:r>
            <a:r>
              <a:rPr lang="ru-RU" sz="1800" b="1" dirty="0" smtClean="0">
                <a:solidFill>
                  <a:srgbClr val="FFC000"/>
                </a:solidFill>
              </a:rPr>
              <a:t> </a:t>
            </a:r>
            <a:r>
              <a:rPr lang="ru-RU" sz="1800" b="1" dirty="0" err="1" smtClean="0">
                <a:solidFill>
                  <a:srgbClr val="FFC000"/>
                </a:solidFill>
              </a:rPr>
              <a:t>позначки</a:t>
            </a:r>
            <a:r>
              <a:rPr lang="ru-RU" sz="1800" b="1" dirty="0" smtClean="0">
                <a:solidFill>
                  <a:srgbClr val="FFC000"/>
                </a:solidFill>
              </a:rPr>
              <a:t> -202,78° С.</a:t>
            </a:r>
            <a:endParaRPr lang="ru-RU" sz="1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241</TotalTime>
  <Words>383</Words>
  <PresentationFormat>Экран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Метро</vt:lpstr>
      <vt:lpstr>Дослідження місяця за допомогою космічних апаратів  </vt:lpstr>
      <vt:lpstr>Слайд 2</vt:lpstr>
      <vt:lpstr>Планетні характеристики </vt:lpstr>
      <vt:lpstr>Слайд 4</vt:lpstr>
      <vt:lpstr>Історія подорожей на місяць </vt:lpstr>
      <vt:lpstr>Дослідження початку XXI століття</vt:lpstr>
      <vt:lpstr>Слайд 7</vt:lpstr>
      <vt:lpstr>Слайд 8</vt:lpstr>
      <vt:lpstr>Слайд 9</vt:lpstr>
      <vt:lpstr>Результати останніх досліджень на Місяці </vt:lpstr>
      <vt:lpstr>Слайд 11</vt:lpstr>
      <vt:lpstr>Висновок:</vt:lpstr>
      <vt:lpstr>Джерела інформації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Дослідження місяця за допомогою космічних апаратів  </dc:title>
  <dc:creator>Full</dc:creator>
  <cp:lastModifiedBy>Full</cp:lastModifiedBy>
  <cp:revision>26</cp:revision>
  <dcterms:created xsi:type="dcterms:W3CDTF">2014-05-12T18:11:04Z</dcterms:created>
  <dcterms:modified xsi:type="dcterms:W3CDTF">2014-05-13T20:23:35Z</dcterms:modified>
</cp:coreProperties>
</file>