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Основ</a:t>
            </a:r>
            <a:r>
              <a:rPr lang="uk-UA" smtClean="0"/>
              <a:t>ні класи неорганічних сполук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0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кислот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Більшість</a:t>
            </a:r>
            <a:r>
              <a:rPr lang="ru-RU" dirty="0"/>
              <a:t> кислот — </a:t>
            </a:r>
            <a:r>
              <a:rPr lang="ru-RU" dirty="0" err="1"/>
              <a:t>рідини</a:t>
            </a:r>
            <a:r>
              <a:rPr lang="ru-RU" dirty="0"/>
              <a:t>, але є і </a:t>
            </a:r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ортофосфатна</a:t>
            </a:r>
            <a:r>
              <a:rPr lang="ru-RU" dirty="0"/>
              <a:t> і </a:t>
            </a:r>
            <a:r>
              <a:rPr lang="ru-RU" dirty="0" err="1"/>
              <a:t>метафосфатна</a:t>
            </a:r>
            <a:r>
              <a:rPr lang="ru-RU" dirty="0"/>
              <a:t>, </a:t>
            </a:r>
            <a:r>
              <a:rPr lang="ru-RU" dirty="0" err="1"/>
              <a:t>силікатна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важчі</a:t>
            </a:r>
            <a:r>
              <a:rPr lang="ru-RU" dirty="0"/>
              <a:t> за воду й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добре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розчиняються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леткі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(</a:t>
            </a:r>
            <a:r>
              <a:rPr lang="ru-RU" dirty="0" err="1"/>
              <a:t>хлоридна</a:t>
            </a:r>
            <a:r>
              <a:rPr lang="ru-RU" dirty="0"/>
              <a:t>, </a:t>
            </a:r>
            <a:r>
              <a:rPr lang="ru-RU" dirty="0" err="1"/>
              <a:t>нітратна</a:t>
            </a:r>
            <a:r>
              <a:rPr lang="ru-RU" dirty="0"/>
              <a:t>)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характерний</a:t>
            </a:r>
            <a:r>
              <a:rPr lang="ru-RU" dirty="0"/>
              <a:t> запах.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безбарвні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294863" cy="336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79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кислот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1) </a:t>
            </a:r>
            <a:r>
              <a:rPr lang="ru-RU" dirty="0" err="1"/>
              <a:t>Дія</a:t>
            </a:r>
            <a:r>
              <a:rPr lang="ru-RU" dirty="0"/>
              <a:t> на </a:t>
            </a:r>
            <a:r>
              <a:rPr lang="ru-RU" dirty="0" err="1"/>
              <a:t>індикатори</a:t>
            </a:r>
            <a:r>
              <a:rPr lang="ru-RU" dirty="0"/>
              <a:t>.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кислот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лугів</a:t>
            </a:r>
            <a:r>
              <a:rPr lang="ru-RU" dirty="0"/>
              <a:t>,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індикаторами</a:t>
            </a:r>
            <a:r>
              <a:rPr lang="ru-RU" dirty="0"/>
              <a:t>.</a:t>
            </a:r>
          </a:p>
          <a:p>
            <a:r>
              <a:rPr lang="ru-RU" dirty="0"/>
              <a:t>2) </a:t>
            </a:r>
            <a:r>
              <a:rPr lang="ru-RU" dirty="0" err="1"/>
              <a:t>Взаємодія</a:t>
            </a:r>
            <a:r>
              <a:rPr lang="ru-RU" dirty="0"/>
              <a:t> з </a:t>
            </a:r>
            <a:r>
              <a:rPr lang="ru-RU" dirty="0" err="1"/>
              <a:t>металами</a:t>
            </a:r>
            <a:r>
              <a:rPr lang="ru-RU" dirty="0"/>
              <a:t>.</a:t>
            </a:r>
          </a:p>
          <a:p>
            <a:r>
              <a:rPr lang="ru-RU" dirty="0"/>
              <a:t>Метали, </a:t>
            </a:r>
            <a:r>
              <a:rPr lang="ru-RU" dirty="0" err="1"/>
              <a:t>що</a:t>
            </a:r>
            <a:r>
              <a:rPr lang="ru-RU" dirty="0"/>
              <a:t> стоять у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напруг</a:t>
            </a:r>
            <a:r>
              <a:rPr lang="ru-RU" dirty="0"/>
              <a:t> до </a:t>
            </a:r>
            <a:r>
              <a:rPr lang="ru-RU" dirty="0" err="1"/>
              <a:t>Гідрогену</a:t>
            </a:r>
            <a:r>
              <a:rPr lang="ru-RU" dirty="0"/>
              <a:t>, </a:t>
            </a:r>
            <a:r>
              <a:rPr lang="ru-RU" dirty="0" err="1"/>
              <a:t>витісняють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розведених</a:t>
            </a:r>
            <a:r>
              <a:rPr lang="ru-RU" dirty="0"/>
              <a:t> кислот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нітратної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):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реагують</a:t>
            </a:r>
            <a:r>
              <a:rPr lang="ru-RU" dirty="0"/>
              <a:t> з оксидами,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утворені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складними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,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обмінюються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.</a:t>
            </a:r>
          </a:p>
          <a:p>
            <a:r>
              <a:rPr lang="ru-RU" dirty="0"/>
              <a:t>4)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реагують</a:t>
            </a:r>
            <a:r>
              <a:rPr lang="ru-RU" dirty="0"/>
              <a:t> з основами: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8861"/>
            <a:ext cx="1512168" cy="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1716206" cy="20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066012"/>
            <a:ext cx="1944216" cy="23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3811"/>
            <a:ext cx="3656062" cy="505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9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Основи</a:t>
            </a:r>
            <a:r>
              <a:rPr lang="ru-RU" dirty="0"/>
              <a:t> —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до складу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атом </a:t>
            </a:r>
            <a:r>
              <a:rPr lang="ru-RU" dirty="0" err="1"/>
              <a:t>металу</a:t>
            </a:r>
            <a:r>
              <a:rPr lang="ru-RU" dirty="0"/>
              <a:t> й одна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гідроксильних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</a:t>
            </a:r>
          </a:p>
          <a:p>
            <a:r>
              <a:rPr lang="ru-RU" dirty="0" err="1"/>
              <a:t>Назви</a:t>
            </a:r>
            <a:r>
              <a:rPr lang="ru-RU" dirty="0"/>
              <a:t> основ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в </a:t>
            </a:r>
            <a:r>
              <a:rPr lang="ru-RU" dirty="0" err="1"/>
              <a:t>називному</a:t>
            </a:r>
            <a:r>
              <a:rPr lang="ru-RU" dirty="0"/>
              <a:t> </a:t>
            </a:r>
            <a:r>
              <a:rPr lang="ru-RU" dirty="0" err="1"/>
              <a:t>відмінку</a:t>
            </a:r>
            <a:r>
              <a:rPr lang="ru-RU" dirty="0"/>
              <a:t> і слова «</a:t>
            </a:r>
            <a:r>
              <a:rPr lang="ru-RU" dirty="0" err="1"/>
              <a:t>гідроксид</a:t>
            </a:r>
            <a:r>
              <a:rPr lang="ru-RU" dirty="0"/>
              <a:t>»:</a:t>
            </a:r>
          </a:p>
          <a:p>
            <a:r>
              <a:rPr lang="en-US" dirty="0" err="1"/>
              <a:t>NaOH</a:t>
            </a:r>
            <a:r>
              <a:rPr lang="en-US" dirty="0"/>
              <a:t> — </a:t>
            </a:r>
            <a:r>
              <a:rPr lang="ru-RU" dirty="0" err="1"/>
              <a:t>натрій</a:t>
            </a:r>
            <a:r>
              <a:rPr lang="ru-RU" dirty="0"/>
              <a:t> </a:t>
            </a:r>
            <a:r>
              <a:rPr lang="ru-RU" dirty="0" err="1"/>
              <a:t>гідроксид</a:t>
            </a:r>
            <a:r>
              <a:rPr lang="ru-RU" dirty="0"/>
              <a:t>;</a:t>
            </a:r>
          </a:p>
          <a:p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:</a:t>
            </a:r>
          </a:p>
          <a:p>
            <a:r>
              <a:rPr lang="en-US" dirty="0" err="1"/>
              <a:t>NaOH</a:t>
            </a:r>
            <a:r>
              <a:rPr lang="en-US" dirty="0"/>
              <a:t> — </a:t>
            </a:r>
            <a:r>
              <a:rPr lang="ru-RU" dirty="0" err="1"/>
              <a:t>їдкий</a:t>
            </a:r>
            <a:r>
              <a:rPr lang="ru-RU" dirty="0"/>
              <a:t> натр;</a:t>
            </a:r>
          </a:p>
          <a:p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/>
              <a:t>класифікуються</a:t>
            </a:r>
            <a:r>
              <a:rPr lang="ru-RU" dirty="0"/>
              <a:t> за </a:t>
            </a:r>
            <a:r>
              <a:rPr lang="ru-RU" dirty="0" err="1"/>
              <a:t>розчинністю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:</a:t>
            </a:r>
          </a:p>
          <a:p>
            <a:r>
              <a:rPr lang="ru-RU" dirty="0"/>
              <a:t>1) на </a:t>
            </a:r>
            <a:r>
              <a:rPr lang="ru-RU" dirty="0" err="1"/>
              <a:t>розчинні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луги</a:t>
            </a:r>
            <a:r>
              <a:rPr lang="ru-RU" dirty="0"/>
              <a:t>, — </a:t>
            </a:r>
            <a:r>
              <a:rPr lang="ru-RU" dirty="0" err="1"/>
              <a:t>добуті</a:t>
            </a:r>
            <a:r>
              <a:rPr lang="ru-RU" dirty="0"/>
              <a:t> </a:t>
            </a:r>
            <a:r>
              <a:rPr lang="ru-RU" dirty="0" err="1"/>
              <a:t>лужними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лужноземельними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:</a:t>
            </a:r>
          </a:p>
          <a:p>
            <a:r>
              <a:rPr lang="en-US" dirty="0"/>
              <a:t>Li, Na, K, </a:t>
            </a:r>
            <a:r>
              <a:rPr lang="en-US" dirty="0" err="1"/>
              <a:t>Rb</a:t>
            </a:r>
            <a:r>
              <a:rPr lang="en-US" dirty="0"/>
              <a:t>, Cs, Ba, </a:t>
            </a:r>
            <a:r>
              <a:rPr lang="en-US" dirty="0" err="1"/>
              <a:t>Sr</a:t>
            </a:r>
            <a:r>
              <a:rPr lang="en-US" dirty="0"/>
              <a:t>, </a:t>
            </a:r>
            <a:r>
              <a:rPr lang="en-US" dirty="0" err="1"/>
              <a:t>Ca</a:t>
            </a:r>
            <a:r>
              <a:rPr lang="en-US" dirty="0"/>
              <a:t>;</a:t>
            </a:r>
          </a:p>
          <a:p>
            <a:r>
              <a:rPr lang="en-US" dirty="0"/>
              <a:t>2) </a:t>
            </a:r>
            <a:r>
              <a:rPr lang="ru-RU" dirty="0" err="1"/>
              <a:t>нерозчинні</a:t>
            </a:r>
            <a:r>
              <a:rPr lang="ru-RU" dirty="0"/>
              <a:t> —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214902" cy="351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77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основ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нормальних</a:t>
            </a:r>
            <a:r>
              <a:rPr lang="ru-RU" dirty="0"/>
              <a:t> умов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луги</a:t>
            </a:r>
            <a:r>
              <a:rPr lang="ru-RU" dirty="0"/>
              <a:t> — </a:t>
            </a:r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милкі</a:t>
            </a:r>
            <a:r>
              <a:rPr lang="ru-RU" dirty="0"/>
              <a:t> на </a:t>
            </a:r>
            <a:r>
              <a:rPr lang="ru-RU" dirty="0" err="1"/>
              <a:t>дотик</a:t>
            </a:r>
            <a:r>
              <a:rPr lang="ru-RU" dirty="0"/>
              <a:t>, </a:t>
            </a:r>
            <a:r>
              <a:rPr lang="ru-RU" dirty="0" err="1"/>
              <a:t>їдкі</a:t>
            </a:r>
            <a:r>
              <a:rPr lang="ru-RU" dirty="0"/>
              <a:t>, </a:t>
            </a:r>
            <a:r>
              <a:rPr lang="ru-RU" dirty="0" err="1"/>
              <a:t>роз’їдають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,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папір</a:t>
            </a:r>
            <a:r>
              <a:rPr lang="ru-RU" dirty="0"/>
              <a:t>. </a:t>
            </a:r>
            <a:r>
              <a:rPr lang="ru-RU" dirty="0" err="1"/>
              <a:t>Нерозчинні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— </a:t>
            </a:r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1"/>
            <a:ext cx="2807010" cy="282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30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116" y="764704"/>
            <a:ext cx="8062299" cy="5832648"/>
          </a:xfrm>
        </p:spPr>
        <p:txBody>
          <a:bodyPr>
            <a:normAutofit/>
          </a:bodyPr>
          <a:lstStyle/>
          <a:p>
            <a:r>
              <a:rPr lang="ru-RU" dirty="0"/>
              <a:t>1) Луги </a:t>
            </a:r>
            <a:r>
              <a:rPr lang="ru-RU" dirty="0" err="1"/>
              <a:t>добувають</a:t>
            </a:r>
            <a:r>
              <a:rPr lang="ru-RU" dirty="0"/>
              <a:t>:</a:t>
            </a:r>
          </a:p>
          <a:p>
            <a:r>
              <a:rPr lang="ru-RU" dirty="0"/>
              <a:t>— </a:t>
            </a:r>
            <a:r>
              <a:rPr lang="ru-RU" dirty="0" err="1"/>
              <a:t>взаємодією</a:t>
            </a:r>
            <a:r>
              <a:rPr lang="ru-RU" dirty="0"/>
              <a:t> води з </a:t>
            </a:r>
            <a:r>
              <a:rPr lang="ru-RU" dirty="0" err="1"/>
              <a:t>лужними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лужноземельними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взаємодією</a:t>
            </a:r>
            <a:r>
              <a:rPr lang="ru-RU" dirty="0"/>
              <a:t> води з оксидами </a:t>
            </a:r>
            <a:r>
              <a:rPr lang="ru-RU" dirty="0" err="1"/>
              <a:t>лужних</a:t>
            </a:r>
            <a:r>
              <a:rPr lang="ru-RU" dirty="0"/>
              <a:t> і </a:t>
            </a:r>
            <a:r>
              <a:rPr lang="ru-RU" dirty="0" err="1"/>
              <a:t>лужноземельних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en-US" dirty="0" err="1"/>
              <a:t>BaO</a:t>
            </a:r>
            <a:r>
              <a:rPr lang="en-US" dirty="0"/>
              <a:t> + 2H2O = Ba(OH)2</a:t>
            </a:r>
          </a:p>
          <a:p>
            <a:r>
              <a:rPr lang="en-US" dirty="0"/>
              <a:t>2) </a:t>
            </a:r>
            <a:r>
              <a:rPr lang="ru-RU" dirty="0" err="1"/>
              <a:t>Нерозчинні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добувають</a:t>
            </a:r>
            <a:r>
              <a:rPr lang="ru-RU" dirty="0"/>
              <a:t>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розчинних</a:t>
            </a:r>
            <a:r>
              <a:rPr lang="ru-RU" dirty="0"/>
              <a:t> солей з лугами: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43486"/>
            <a:ext cx="1944216" cy="22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90867"/>
            <a:ext cx="1800200" cy="25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1217480" cy="20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8" y="6165304"/>
            <a:ext cx="2853004" cy="29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8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основ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1) Луги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:</a:t>
            </a:r>
          </a:p>
          <a:p>
            <a:r>
              <a:rPr lang="ru-RU" dirty="0"/>
              <a:t>—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індикаторів</a:t>
            </a:r>
            <a:r>
              <a:rPr lang="ru-RU" dirty="0"/>
              <a:t>: </a:t>
            </a:r>
            <a:r>
              <a:rPr lang="ru-RU" dirty="0" err="1"/>
              <a:t>фенолфталеїну</a:t>
            </a:r>
            <a:r>
              <a:rPr lang="ru-RU" dirty="0"/>
              <a:t> без </a:t>
            </a:r>
            <a:r>
              <a:rPr lang="ru-RU" dirty="0" err="1"/>
              <a:t>кольору</a:t>
            </a:r>
            <a:r>
              <a:rPr lang="ru-RU" dirty="0"/>
              <a:t>   на </a:t>
            </a:r>
            <a:r>
              <a:rPr lang="ru-RU" dirty="0" err="1"/>
              <a:t>малинове</a:t>
            </a:r>
            <a:r>
              <a:rPr lang="ru-RU" dirty="0"/>
              <a:t>, метилового оранжевого  на </a:t>
            </a:r>
            <a:r>
              <a:rPr lang="ru-RU" dirty="0" err="1"/>
              <a:t>жовте</a:t>
            </a:r>
            <a:r>
              <a:rPr lang="ru-RU" dirty="0"/>
              <a:t>, </a:t>
            </a:r>
            <a:r>
              <a:rPr lang="ru-RU" dirty="0" err="1"/>
              <a:t>фіолетового</a:t>
            </a:r>
            <a:r>
              <a:rPr lang="ru-RU" dirty="0"/>
              <a:t> лакмусу  на </a:t>
            </a:r>
            <a:r>
              <a:rPr lang="ru-RU" dirty="0" err="1"/>
              <a:t>синє</a:t>
            </a:r>
            <a:r>
              <a:rPr lang="ru-RU" dirty="0"/>
              <a:t>, </a:t>
            </a:r>
            <a:r>
              <a:rPr lang="ru-RU" dirty="0" err="1"/>
              <a:t>універсального</a:t>
            </a:r>
            <a:r>
              <a:rPr lang="ru-RU" dirty="0"/>
              <a:t> </a:t>
            </a:r>
            <a:r>
              <a:rPr lang="ru-RU" dirty="0" err="1"/>
              <a:t>індикаторного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 на </a:t>
            </a:r>
            <a:r>
              <a:rPr lang="ru-RU" dirty="0" err="1"/>
              <a:t>синє</a:t>
            </a:r>
            <a:r>
              <a:rPr lang="ru-RU" dirty="0"/>
              <a:t>;</a:t>
            </a:r>
          </a:p>
          <a:p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кислотними</a:t>
            </a:r>
            <a:r>
              <a:rPr lang="ru-RU" dirty="0"/>
              <a:t> оксидами:</a:t>
            </a:r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кислотами:</a:t>
            </a:r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реагують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солями: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Нерозчинні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:</a:t>
            </a:r>
          </a:p>
          <a:p>
            <a:r>
              <a:rPr lang="ru-RU" dirty="0"/>
              <a:t>— не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індикаторів</a:t>
            </a:r>
            <a:r>
              <a:rPr lang="ru-RU" dirty="0"/>
              <a:t>;</a:t>
            </a:r>
          </a:p>
          <a:p>
            <a:r>
              <a:rPr lang="ru-RU" dirty="0"/>
              <a:t>— практично не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кислотними</a:t>
            </a:r>
            <a:r>
              <a:rPr lang="ru-RU" dirty="0"/>
              <a:t> оксидами;</a:t>
            </a:r>
          </a:p>
          <a:p>
            <a:r>
              <a:rPr lang="ru-RU" dirty="0"/>
              <a:t>—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кислотами:</a:t>
            </a:r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розкладаються</a:t>
            </a:r>
            <a:r>
              <a:rPr lang="ru-RU" dirty="0"/>
              <a:t> при </a:t>
            </a:r>
            <a:r>
              <a:rPr lang="ru-RU" dirty="0" err="1"/>
              <a:t>нагріванні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кислот з основами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реакцією</a:t>
            </a:r>
            <a:r>
              <a:rPr lang="ru-RU" dirty="0"/>
              <a:t> </a:t>
            </a:r>
            <a:r>
              <a:rPr lang="ru-RU" dirty="0" err="1"/>
              <a:t>нейтралізації</a:t>
            </a:r>
            <a:r>
              <a:rPr lang="ru-RU" dirty="0"/>
              <a:t> і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01648"/>
            <a:ext cx="1440160" cy="16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78668"/>
            <a:ext cx="1224136" cy="15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8" y="3630286"/>
            <a:ext cx="1577360" cy="1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8" y="5345496"/>
            <a:ext cx="1073304" cy="19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10" y="4997729"/>
            <a:ext cx="1384734" cy="16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6880"/>
            <a:ext cx="4315803" cy="375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08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Амфотерні</a:t>
            </a:r>
            <a:r>
              <a:rPr lang="ru-RU" dirty="0"/>
              <a:t> </a:t>
            </a:r>
            <a:r>
              <a:rPr lang="ru-RU" dirty="0" err="1"/>
              <a:t>гідроксиди</a:t>
            </a:r>
            <a:r>
              <a:rPr lang="ru-RU" dirty="0"/>
              <a:t> та </a:t>
            </a:r>
            <a:r>
              <a:rPr lang="ru-RU" dirty="0" err="1"/>
              <a:t>оксиди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кислотні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вони </a:t>
            </a:r>
            <a:r>
              <a:rPr lang="ru-RU" dirty="0" err="1"/>
              <a:t>реагують</a:t>
            </a:r>
            <a:r>
              <a:rPr lang="ru-RU" dirty="0"/>
              <a:t>,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амфотерністю</a:t>
            </a:r>
            <a:r>
              <a:rPr lang="ru-RU" dirty="0"/>
              <a:t>.</a:t>
            </a:r>
          </a:p>
          <a:p>
            <a:r>
              <a:rPr lang="ru-RU" dirty="0" err="1"/>
              <a:t>Амфотерні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перехідні</a:t>
            </a:r>
            <a:r>
              <a:rPr lang="ru-RU" dirty="0"/>
              <a:t> метали,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оксиди</a:t>
            </a:r>
            <a:r>
              <a:rPr lang="ru-RU" dirty="0"/>
              <a:t> та </a:t>
            </a:r>
            <a:r>
              <a:rPr lang="ru-RU" dirty="0" err="1"/>
              <a:t>гідроксиди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: цинк, </a:t>
            </a:r>
            <a:r>
              <a:rPr lang="ru-RU" dirty="0" err="1"/>
              <a:t>алюміній</a:t>
            </a:r>
            <a:r>
              <a:rPr lang="ru-RU" dirty="0"/>
              <a:t>, </a:t>
            </a:r>
            <a:r>
              <a:rPr lang="ru-RU" dirty="0" err="1"/>
              <a:t>берилій</a:t>
            </a:r>
            <a:r>
              <a:rPr lang="ru-RU" dirty="0"/>
              <a:t>, </a:t>
            </a:r>
            <a:r>
              <a:rPr lang="ru-RU" dirty="0" err="1"/>
              <a:t>тривалентний</a:t>
            </a:r>
            <a:r>
              <a:rPr lang="ru-RU" dirty="0"/>
              <a:t> хром і </a:t>
            </a:r>
            <a:r>
              <a:rPr lang="ru-RU" dirty="0" err="1"/>
              <a:t>тривалентне</a:t>
            </a:r>
            <a:r>
              <a:rPr lang="ru-RU" dirty="0"/>
              <a:t> </a:t>
            </a:r>
            <a:r>
              <a:rPr lang="ru-RU" dirty="0" err="1"/>
              <a:t>залізо</a:t>
            </a:r>
            <a:r>
              <a:rPr lang="ru-RU" dirty="0"/>
              <a:t>,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оксиди</a:t>
            </a:r>
            <a:r>
              <a:rPr lang="ru-RU" dirty="0"/>
              <a:t> і </a:t>
            </a:r>
            <a:r>
              <a:rPr lang="ru-RU" dirty="0" err="1"/>
              <a:t>гідроксиди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615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амфотерних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Характерною є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амфотерних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як </a:t>
            </a:r>
            <a:r>
              <a:rPr lang="ru-RU" dirty="0" err="1"/>
              <a:t>із</a:t>
            </a:r>
            <a:r>
              <a:rPr lang="ru-RU" dirty="0"/>
              <a:t> кислотами, так і з основами: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з цинк </a:t>
            </a:r>
            <a:r>
              <a:rPr lang="ru-RU" dirty="0" err="1"/>
              <a:t>гідроксидом</a:t>
            </a:r>
            <a:r>
              <a:rPr lang="ru-RU" dirty="0"/>
              <a:t>: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933056"/>
            <a:ext cx="1554853" cy="20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293096"/>
            <a:ext cx="2422005" cy="40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877272"/>
            <a:ext cx="2538062" cy="29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25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Сол</a:t>
            </a:r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Солі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утворені</a:t>
            </a:r>
            <a:r>
              <a:rPr lang="ru-RU" dirty="0"/>
              <a:t> атомами </a:t>
            </a:r>
            <a:r>
              <a:rPr lang="ru-RU" dirty="0" err="1"/>
              <a:t>металів</a:t>
            </a:r>
            <a:r>
              <a:rPr lang="ru-RU" dirty="0"/>
              <a:t> і </a:t>
            </a:r>
            <a:r>
              <a:rPr lang="ru-RU" dirty="0" err="1"/>
              <a:t>кислотними</a:t>
            </a:r>
            <a:r>
              <a:rPr lang="ru-RU" dirty="0"/>
              <a:t> </a:t>
            </a:r>
            <a:r>
              <a:rPr lang="ru-RU" dirty="0" err="1"/>
              <a:t>залишками</a:t>
            </a:r>
            <a:r>
              <a:rPr lang="ru-RU" dirty="0"/>
              <a:t>.</a:t>
            </a:r>
          </a:p>
          <a:p>
            <a:r>
              <a:rPr lang="ru-RU" dirty="0" err="1"/>
              <a:t>Назви</a:t>
            </a:r>
            <a:r>
              <a:rPr lang="ru-RU" dirty="0"/>
              <a:t> солей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і </a:t>
            </a:r>
            <a:r>
              <a:rPr lang="ru-RU" dirty="0" err="1"/>
              <a:t>назви</a:t>
            </a:r>
            <a:r>
              <a:rPr lang="ru-RU" dirty="0"/>
              <a:t> кислотного </a:t>
            </a:r>
            <a:r>
              <a:rPr lang="ru-RU" dirty="0" err="1"/>
              <a:t>залишку</a:t>
            </a:r>
            <a:r>
              <a:rPr lang="ru-RU" dirty="0" smtClean="0"/>
              <a:t>.</a:t>
            </a:r>
          </a:p>
          <a:p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smtClean="0"/>
              <a:t>солей</a:t>
            </a:r>
          </a:p>
          <a:p>
            <a:r>
              <a:rPr lang="ru-RU" dirty="0"/>
              <a:t>За </a:t>
            </a:r>
            <a:r>
              <a:rPr lang="ru-RU" dirty="0" err="1"/>
              <a:t>нормальних</a:t>
            </a:r>
            <a:r>
              <a:rPr lang="ru-RU" dirty="0"/>
              <a:t> умов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— </a:t>
            </a:r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кристалічні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. </a:t>
            </a:r>
            <a:r>
              <a:rPr lang="ru-RU" dirty="0" err="1"/>
              <a:t>Розчинність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різна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65426" cy="39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8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солей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5141168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Солі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:</a:t>
            </a:r>
          </a:p>
          <a:p>
            <a:r>
              <a:rPr lang="ru-RU" dirty="0"/>
              <a:t>1) З </a:t>
            </a:r>
            <a:r>
              <a:rPr lang="ru-RU" dirty="0" err="1"/>
              <a:t>металами</a:t>
            </a:r>
            <a:r>
              <a:rPr lang="ru-RU" dirty="0"/>
              <a:t> (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заміщення</a:t>
            </a:r>
            <a:r>
              <a:rPr lang="ru-RU" dirty="0"/>
              <a:t>):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Розчинні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з лугами (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):</a:t>
            </a:r>
          </a:p>
          <a:p>
            <a:endParaRPr lang="ru-RU" dirty="0"/>
          </a:p>
          <a:p>
            <a:r>
              <a:rPr lang="ru-RU" dirty="0"/>
              <a:t>3) З кислотами (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).</a:t>
            </a:r>
          </a:p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таких умов:</a:t>
            </a:r>
          </a:p>
          <a:p>
            <a:r>
              <a:rPr lang="ru-RU" dirty="0"/>
              <a:t>— </a:t>
            </a:r>
            <a:r>
              <a:rPr lang="ru-RU" dirty="0" err="1"/>
              <a:t>утворюється</a:t>
            </a:r>
            <a:r>
              <a:rPr lang="ru-RU" dirty="0"/>
              <a:t> осад, </a:t>
            </a:r>
            <a:r>
              <a:rPr lang="ru-RU" dirty="0" err="1"/>
              <a:t>нерозчинний</a:t>
            </a:r>
            <a:r>
              <a:rPr lang="ru-RU" dirty="0"/>
              <a:t> у кислотах:</a:t>
            </a:r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реагуюча</a:t>
            </a:r>
            <a:r>
              <a:rPr lang="ru-RU" dirty="0"/>
              <a:t> кислота </a:t>
            </a:r>
            <a:r>
              <a:rPr lang="ru-RU" dirty="0" err="1"/>
              <a:t>сильніша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, яка </a:t>
            </a:r>
            <a:r>
              <a:rPr lang="ru-RU" dirty="0" err="1"/>
              <a:t>утворила</a:t>
            </a:r>
            <a:r>
              <a:rPr lang="ru-RU" dirty="0"/>
              <a:t> </a:t>
            </a:r>
            <a:r>
              <a:rPr lang="ru-RU" dirty="0" err="1"/>
              <a:t>сіль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— </a:t>
            </a:r>
            <a:r>
              <a:rPr lang="ru-RU" dirty="0" err="1"/>
              <a:t>сіль</a:t>
            </a:r>
            <a:r>
              <a:rPr lang="ru-RU" dirty="0"/>
              <a:t> </a:t>
            </a:r>
            <a:r>
              <a:rPr lang="ru-RU" dirty="0" err="1"/>
              <a:t>утворена</a:t>
            </a:r>
            <a:r>
              <a:rPr lang="ru-RU" dirty="0"/>
              <a:t> </a:t>
            </a:r>
            <a:r>
              <a:rPr lang="ru-RU" dirty="0" err="1"/>
              <a:t>леткою</a:t>
            </a:r>
            <a:r>
              <a:rPr lang="ru-RU" dirty="0"/>
              <a:t> кислотою, а </a:t>
            </a:r>
            <a:r>
              <a:rPr lang="ru-RU" dirty="0" err="1"/>
              <a:t>реагуюча</a:t>
            </a:r>
            <a:r>
              <a:rPr lang="ru-RU" dirty="0"/>
              <a:t> кислота </a:t>
            </a:r>
            <a:r>
              <a:rPr lang="ru-RU" dirty="0" err="1"/>
              <a:t>нелетка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Кислота </a:t>
            </a:r>
            <a:r>
              <a:rPr lang="ru-RU" dirty="0" smtClean="0"/>
              <a:t>       </a:t>
            </a:r>
            <a:r>
              <a:rPr lang="ru-RU" dirty="0" err="1"/>
              <a:t>нестійка</a:t>
            </a:r>
            <a:r>
              <a:rPr lang="ru-RU" dirty="0"/>
              <a:t>, тому при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утворенні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ж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записується</a:t>
            </a:r>
            <a:r>
              <a:rPr lang="ru-RU" dirty="0"/>
              <a:t> так:</a:t>
            </a:r>
          </a:p>
          <a:p>
            <a:endParaRPr lang="ru-RU" dirty="0"/>
          </a:p>
          <a:p>
            <a:r>
              <a:rPr lang="ru-RU" dirty="0"/>
              <a:t>4) </a:t>
            </a:r>
            <a:r>
              <a:rPr lang="ru-RU" dirty="0" err="1"/>
              <a:t>Із</a:t>
            </a:r>
            <a:r>
              <a:rPr lang="ru-RU" dirty="0"/>
              <a:t> солями (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):</a:t>
            </a:r>
          </a:p>
          <a:p>
            <a:r>
              <a:rPr lang="en-US" dirty="0" err="1"/>
              <a:t>NaCl</a:t>
            </a:r>
            <a:r>
              <a:rPr lang="en-US" dirty="0"/>
              <a:t> + AgNO3 = NaNO3 + </a:t>
            </a:r>
            <a:r>
              <a:rPr lang="en-US" dirty="0" err="1"/>
              <a:t>AgCl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20070"/>
            <a:ext cx="1368152" cy="17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3" y="2420888"/>
            <a:ext cx="1717341" cy="1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43540"/>
            <a:ext cx="13144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2" y="3848753"/>
            <a:ext cx="1789349" cy="1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76" y="4354366"/>
            <a:ext cx="1474684" cy="15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47" y="4581128"/>
            <a:ext cx="2952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67" y="4935759"/>
            <a:ext cx="1377677" cy="13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3" y="5506816"/>
            <a:ext cx="1645333" cy="15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59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images5889images_134_fmt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04" y="116632"/>
            <a:ext cx="4009270" cy="39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images5889images_135_fmt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3883496" cy="313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6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Оксиди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Оксиди</a:t>
            </a:r>
            <a:r>
              <a:rPr lang="ru-RU" dirty="0"/>
              <a:t> —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утворені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,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Оксиген.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слова «оксид» з </a:t>
            </a:r>
            <a:r>
              <a:rPr lang="ru-RU" dirty="0" err="1"/>
              <a:t>додаванням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входить до складу </a:t>
            </a:r>
            <a:r>
              <a:rPr lang="ru-RU" dirty="0" err="1"/>
              <a:t>речовини</a:t>
            </a:r>
            <a:r>
              <a:rPr lang="ru-RU" dirty="0"/>
              <a:t>, у </a:t>
            </a:r>
            <a:r>
              <a:rPr lang="ru-RU" dirty="0" err="1"/>
              <a:t>називному</a:t>
            </a:r>
            <a:r>
              <a:rPr lang="ru-RU" dirty="0"/>
              <a:t> </a:t>
            </a:r>
            <a:r>
              <a:rPr lang="ru-RU" dirty="0" err="1"/>
              <a:t>відмінку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7"/>
          <a:stretch/>
        </p:blipFill>
        <p:spPr bwMode="auto">
          <a:xfrm>
            <a:off x="4438835" y="1556791"/>
            <a:ext cx="3787782" cy="430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58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ru-RU" dirty="0" smtClean="0"/>
                  <a:t>1) </a:t>
                </a:r>
                <a:r>
                  <a:rPr lang="ru-RU" dirty="0" err="1"/>
                  <a:t>Оксиди</a:t>
                </a:r>
                <a:r>
                  <a:rPr lang="ru-RU" dirty="0"/>
                  <a:t>, </a:t>
                </a:r>
                <a:r>
                  <a:rPr lang="ru-RU" dirty="0" err="1"/>
                  <a:t>яким</a:t>
                </a:r>
                <a:r>
                  <a:rPr lang="ru-RU" dirty="0"/>
                  <a:t> </a:t>
                </a:r>
                <a:r>
                  <a:rPr lang="ru-RU" dirty="0" err="1"/>
                  <a:t>відповідають</a:t>
                </a:r>
                <a:r>
                  <a:rPr lang="ru-RU" dirty="0"/>
                  <a:t> </a:t>
                </a:r>
                <a:r>
                  <a:rPr lang="ru-RU" dirty="0" err="1"/>
                  <a:t>основи</a:t>
                </a:r>
                <a:r>
                  <a:rPr lang="ru-RU" dirty="0"/>
                  <a:t>, </a:t>
                </a:r>
                <a:r>
                  <a:rPr lang="ru-RU" dirty="0" err="1"/>
                  <a:t>називаються</a:t>
                </a:r>
                <a:r>
                  <a:rPr lang="ru-RU" dirty="0"/>
                  <a:t> </a:t>
                </a:r>
                <a:r>
                  <a:rPr lang="ru-RU" dirty="0" err="1"/>
                  <a:t>основними</a:t>
                </a:r>
                <a:r>
                  <a:rPr lang="ru-RU" dirty="0"/>
                  <a:t>. Вони </a:t>
                </a:r>
                <a:r>
                  <a:rPr lang="ru-RU" dirty="0" err="1"/>
                  <a:t>утворені</a:t>
                </a:r>
                <a:r>
                  <a:rPr lang="ru-RU" dirty="0"/>
                  <a:t> </a:t>
                </a:r>
                <a:r>
                  <a:rPr lang="ru-RU" dirty="0" err="1"/>
                  <a:t>металами</a:t>
                </a:r>
                <a:r>
                  <a:rPr lang="ru-RU" dirty="0"/>
                  <a:t>. До них належать </a:t>
                </a:r>
                <a:r>
                  <a:rPr lang="ru-RU" dirty="0" err="1" smtClean="0"/>
                  <a:t>CuO</a:t>
                </a:r>
                <a:r>
                  <a:rPr lang="ru-RU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O</a:t>
                </a:r>
                <a:r>
                  <a:rPr lang="ru-RU" dirty="0" smtClean="0"/>
                  <a:t> </a:t>
                </a:r>
                <a:r>
                  <a:rPr lang="ru-RU" dirty="0"/>
                  <a:t>, </a:t>
                </a:r>
                <a:r>
                  <a:rPr lang="ru-RU" dirty="0" err="1"/>
                  <a:t>CaO</a:t>
                </a:r>
                <a:r>
                  <a:rPr lang="ru-RU" dirty="0"/>
                  <a:t>, </a:t>
                </a:r>
                <a:r>
                  <a:rPr lang="ru-RU" dirty="0" err="1" smtClean="0"/>
                  <a:t>BaO</a:t>
                </a:r>
                <a:r>
                  <a:rPr lang="ru-RU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O</a:t>
                </a:r>
                <a:r>
                  <a:rPr lang="ru-RU" dirty="0" smtClean="0"/>
                  <a:t>, </a:t>
                </a:r>
                <a:r>
                  <a:rPr lang="ru-RU" dirty="0" err="1"/>
                  <a:t>NiO</a:t>
                </a:r>
                <a:r>
                  <a:rPr lang="ru-RU" dirty="0"/>
                  <a:t> та </a:t>
                </a:r>
                <a:r>
                  <a:rPr lang="ru-RU" dirty="0" err="1"/>
                  <a:t>інші</a:t>
                </a:r>
                <a:r>
                  <a:rPr lang="ru-RU" dirty="0"/>
                  <a:t>.</a:t>
                </a:r>
              </a:p>
              <a:p>
                <a:r>
                  <a:rPr lang="ru-RU" dirty="0"/>
                  <a:t>2) </a:t>
                </a:r>
                <a:r>
                  <a:rPr lang="ru-RU" dirty="0" err="1"/>
                  <a:t>Оксиди</a:t>
                </a:r>
                <a:r>
                  <a:rPr lang="ru-RU" dirty="0"/>
                  <a:t>, </a:t>
                </a:r>
                <a:r>
                  <a:rPr lang="ru-RU" dirty="0" err="1"/>
                  <a:t>яким</a:t>
                </a:r>
                <a:r>
                  <a:rPr lang="ru-RU" dirty="0"/>
                  <a:t> </a:t>
                </a:r>
                <a:r>
                  <a:rPr lang="ru-RU" dirty="0" err="1"/>
                  <a:t>відповідають</a:t>
                </a:r>
                <a:r>
                  <a:rPr lang="ru-RU" dirty="0"/>
                  <a:t> </a:t>
                </a:r>
                <a:r>
                  <a:rPr lang="ru-RU" dirty="0" err="1"/>
                  <a:t>кислоти</a:t>
                </a:r>
                <a:r>
                  <a:rPr lang="ru-RU" dirty="0"/>
                  <a:t>, </a:t>
                </a:r>
                <a:r>
                  <a:rPr lang="ru-RU" dirty="0" err="1"/>
                  <a:t>називаються</a:t>
                </a:r>
                <a:r>
                  <a:rPr lang="ru-RU" dirty="0"/>
                  <a:t> </a:t>
                </a:r>
                <a:r>
                  <a:rPr lang="ru-RU" dirty="0" err="1"/>
                  <a:t>кислотними</a:t>
                </a:r>
                <a:r>
                  <a:rPr lang="ru-RU" dirty="0"/>
                  <a:t>. Вони </a:t>
                </a:r>
                <a:r>
                  <a:rPr lang="ru-RU" dirty="0" err="1"/>
                  <a:t>утворені</a:t>
                </a:r>
                <a:r>
                  <a:rPr lang="ru-RU" dirty="0"/>
                  <a:t> в основному </a:t>
                </a:r>
                <a:r>
                  <a:rPr lang="ru-RU" dirty="0" err="1"/>
                  <a:t>неметалами</a:t>
                </a:r>
                <a:r>
                  <a:rPr lang="ru-RU" dirty="0"/>
                  <a:t>. </a:t>
                </a:r>
                <a:r>
                  <a:rPr lang="ru-RU" dirty="0" err="1"/>
                  <a:t>Це</a:t>
                </a:r>
                <a:r>
                  <a:rPr lang="ru-RU" dirty="0"/>
                  <a:t> </a:t>
                </a:r>
                <a:r>
                  <a:rPr lang="en-US" dirty="0" smtClean="0"/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, </a:t>
                </a:r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dirty="0" smtClean="0"/>
                  <a:t>  ,</a:t>
                </a:r>
                <a:r>
                  <a:rPr lang="en-US" dirty="0" smtClean="0"/>
                  <a:t>Si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  </a:t>
                </a:r>
                <a:r>
                  <a:rPr lang="ru-RU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dirty="0" smtClean="0"/>
                  <a:t>  </a:t>
                </a:r>
                <a:r>
                  <a:rPr lang="ru-RU" dirty="0"/>
                  <a:t>та </a:t>
                </a:r>
                <a:r>
                  <a:rPr lang="ru-RU" dirty="0" err="1"/>
                  <a:t>інші</a:t>
                </a:r>
                <a:r>
                  <a:rPr lang="ru-RU" dirty="0"/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961" t="-2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27781" cy="38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95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ru-RU" dirty="0" smtClean="0"/>
                  <a:t>Оксиди</a:t>
                </a:r>
                <a:r>
                  <a:rPr lang="ru-RU" dirty="0"/>
                  <a:t> широко </a:t>
                </a:r>
                <a:r>
                  <a:rPr lang="ru-RU" dirty="0" err="1"/>
                  <a:t>поширені</a:t>
                </a:r>
                <a:r>
                  <a:rPr lang="ru-RU" dirty="0"/>
                  <a:t> в </a:t>
                </a:r>
                <a:r>
                  <a:rPr lang="ru-RU" dirty="0" err="1"/>
                  <a:t>природі</a:t>
                </a:r>
                <a:r>
                  <a:rPr lang="ru-RU" dirty="0"/>
                  <a:t>. </a:t>
                </a:r>
                <a:r>
                  <a:rPr lang="ru-RU" dirty="0" err="1"/>
                  <a:t>Наприклад</a:t>
                </a:r>
                <a:r>
                  <a:rPr lang="ru-RU" dirty="0"/>
                  <a:t>, </a:t>
                </a:r>
                <a:r>
                  <a:rPr lang="ru-RU" dirty="0" err="1"/>
                  <a:t>силіцій</a:t>
                </a:r>
                <a:r>
                  <a:rPr lang="ru-RU" dirty="0"/>
                  <a:t>(</a:t>
                </a:r>
                <a:r>
                  <a:rPr lang="en-US" dirty="0"/>
                  <a:t>IV) </a:t>
                </a:r>
                <a:r>
                  <a:rPr lang="ru-RU" dirty="0"/>
                  <a:t>оксид </a:t>
                </a:r>
                <a:r>
                  <a:rPr lang="en-US" dirty="0" smtClean="0"/>
                  <a:t>Si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— кремнезем є основною </a:t>
                </a:r>
                <a:r>
                  <a:rPr lang="ru-RU" dirty="0" err="1"/>
                  <a:t>складовою</a:t>
                </a:r>
                <a:r>
                  <a:rPr lang="ru-RU" dirty="0"/>
                  <a:t> </a:t>
                </a:r>
                <a:r>
                  <a:rPr lang="ru-RU" dirty="0" err="1"/>
                  <a:t>піску</a:t>
                </a:r>
                <a:r>
                  <a:rPr lang="ru-RU" dirty="0"/>
                  <a:t>, </a:t>
                </a:r>
                <a:r>
                  <a:rPr lang="ru-RU" dirty="0" err="1"/>
                  <a:t>глини</a:t>
                </a:r>
                <a:r>
                  <a:rPr lang="ru-RU" dirty="0"/>
                  <a:t>, входить до складу </a:t>
                </a:r>
                <a:r>
                  <a:rPr lang="ru-RU" dirty="0" err="1"/>
                  <a:t>багатьох</a:t>
                </a:r>
                <a:r>
                  <a:rPr lang="ru-RU" dirty="0"/>
                  <a:t> </a:t>
                </a:r>
                <a:r>
                  <a:rPr lang="ru-RU" dirty="0" err="1"/>
                  <a:t>мінералів</a:t>
                </a:r>
                <a:r>
                  <a:rPr lang="ru-RU" dirty="0"/>
                  <a:t>;  </a:t>
                </a:r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— </a:t>
                </a:r>
                <a:r>
                  <a:rPr lang="ru-RU" dirty="0"/>
                  <a:t>карбон(</a:t>
                </a:r>
                <a:r>
                  <a:rPr lang="en-US" dirty="0"/>
                  <a:t>IV) </a:t>
                </a:r>
                <a:r>
                  <a:rPr lang="ru-RU" dirty="0"/>
                  <a:t>оксид, </a:t>
                </a:r>
                <a:r>
                  <a:rPr lang="ru-RU" dirty="0" err="1"/>
                  <a:t>вуглекислий</a:t>
                </a:r>
                <a:r>
                  <a:rPr lang="ru-RU" dirty="0"/>
                  <a:t> газ,— </a:t>
                </a:r>
                <a:r>
                  <a:rPr lang="ru-RU" dirty="0" err="1"/>
                  <a:t>складова</a:t>
                </a:r>
                <a:r>
                  <a:rPr lang="ru-RU" dirty="0"/>
                  <a:t> </a:t>
                </a:r>
                <a:r>
                  <a:rPr lang="ru-RU" dirty="0" err="1"/>
                  <a:t>частина</a:t>
                </a:r>
                <a:r>
                  <a:rPr lang="ru-RU" dirty="0"/>
                  <a:t> </a:t>
                </a:r>
                <a:r>
                  <a:rPr lang="ru-RU" dirty="0" err="1" smtClean="0"/>
                  <a:t>повітря</a:t>
                </a:r>
                <a:r>
                  <a:rPr lang="ru-RU" dirty="0" smtClean="0"/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 smtClean="0"/>
                  <a:t>  </a:t>
                </a:r>
                <a:r>
                  <a:rPr lang="ru-RU" dirty="0"/>
                  <a:t>— </a:t>
                </a:r>
                <a:r>
                  <a:rPr lang="ru-RU" dirty="0" err="1"/>
                  <a:t>алюміній</a:t>
                </a:r>
                <a:r>
                  <a:rPr lang="ru-RU" dirty="0"/>
                  <a:t> оксид входить до складу </a:t>
                </a:r>
                <a:r>
                  <a:rPr lang="ru-RU" dirty="0" err="1"/>
                  <a:t>глини</a:t>
                </a:r>
                <a:r>
                  <a:rPr lang="ru-RU" dirty="0"/>
                  <a:t> і </a:t>
                </a:r>
                <a:r>
                  <a:rPr lang="ru-RU" dirty="0" err="1"/>
                  <a:t>багатьох</a:t>
                </a:r>
                <a:r>
                  <a:rPr lang="ru-RU" dirty="0"/>
                  <a:t> </a:t>
                </a:r>
                <a:r>
                  <a:rPr lang="ru-RU" dirty="0" err="1"/>
                  <a:t>гірських</a:t>
                </a:r>
                <a:r>
                  <a:rPr lang="ru-RU" dirty="0"/>
                  <a:t> </a:t>
                </a:r>
                <a:r>
                  <a:rPr lang="ru-RU" dirty="0" err="1"/>
                  <a:t>порід</a:t>
                </a:r>
                <a:r>
                  <a:rPr lang="ru-RU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— </a:t>
                </a:r>
                <a:r>
                  <a:rPr lang="ru-RU" dirty="0" err="1"/>
                  <a:t>ферум</a:t>
                </a:r>
                <a:r>
                  <a:rPr lang="ru-RU" dirty="0"/>
                  <a:t>(ІІІ) оксид </a:t>
                </a:r>
                <a:r>
                  <a:rPr lang="ru-RU" dirty="0" err="1"/>
                  <a:t>міститься</a:t>
                </a:r>
                <a:r>
                  <a:rPr lang="ru-RU" dirty="0"/>
                  <a:t> в </a:t>
                </a:r>
                <a:r>
                  <a:rPr lang="ru-RU" dirty="0" err="1"/>
                  <a:t>залізних</a:t>
                </a:r>
                <a:r>
                  <a:rPr lang="ru-RU" dirty="0"/>
                  <a:t> рудах;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O</a:t>
                </a:r>
                <a:r>
                  <a:rPr lang="ru-RU" dirty="0" smtClean="0"/>
                  <a:t>— </a:t>
                </a:r>
                <a:r>
                  <a:rPr lang="ru-RU" dirty="0"/>
                  <a:t>вода — </a:t>
                </a:r>
                <a:r>
                  <a:rPr lang="ru-RU" dirty="0" err="1"/>
                  <a:t>найпоширеніший</a:t>
                </a:r>
                <a:r>
                  <a:rPr lang="ru-RU" dirty="0"/>
                  <a:t> на </a:t>
                </a:r>
                <a:r>
                  <a:rPr lang="ru-RU" dirty="0" err="1"/>
                  <a:t>Землі</a:t>
                </a:r>
                <a:r>
                  <a:rPr lang="ru-RU" dirty="0"/>
                  <a:t> оксид.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207" t="-1887" r="-1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819299" cy="285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85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Вода як </a:t>
            </a:r>
            <a:r>
              <a:rPr lang="ru-RU" dirty="0" err="1"/>
              <a:t>найважливіший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оксид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ru-RU" dirty="0" err="1"/>
                  <a:t>Фізичні</a:t>
                </a:r>
                <a:r>
                  <a:rPr lang="ru-RU" dirty="0"/>
                  <a:t> </a:t>
                </a:r>
                <a:r>
                  <a:rPr lang="ru-RU" dirty="0" err="1"/>
                  <a:t>властивості</a:t>
                </a:r>
                <a:r>
                  <a:rPr lang="ru-RU" dirty="0"/>
                  <a:t> води. Чиста вода </a:t>
                </a:r>
                <a:r>
                  <a:rPr lang="ru-RU" dirty="0" err="1"/>
                  <a:t>прозора</a:t>
                </a:r>
                <a:r>
                  <a:rPr lang="ru-RU" dirty="0"/>
                  <a:t>, не </a:t>
                </a:r>
                <a:r>
                  <a:rPr lang="ru-RU" dirty="0" err="1"/>
                  <a:t>має</a:t>
                </a:r>
                <a:r>
                  <a:rPr lang="ru-RU" dirty="0"/>
                  <a:t> запаху і смаку. </a:t>
                </a:r>
                <a:r>
                  <a:rPr lang="ru-RU" dirty="0" err="1"/>
                  <a:t>Найбільша</a:t>
                </a:r>
                <a:r>
                  <a:rPr lang="ru-RU" dirty="0"/>
                  <a:t> </a:t>
                </a:r>
                <a:r>
                  <a:rPr lang="ru-RU" dirty="0" err="1"/>
                  <a:t>її</a:t>
                </a:r>
                <a:r>
                  <a:rPr lang="ru-RU" dirty="0"/>
                  <a:t> </a:t>
                </a:r>
                <a:r>
                  <a:rPr lang="ru-RU" dirty="0" err="1"/>
                  <a:t>густина</a:t>
                </a:r>
                <a:r>
                  <a:rPr lang="ru-RU" dirty="0"/>
                  <a:t> — при </a:t>
                </a:r>
                <a:r>
                  <a:rPr lang="en-US" dirty="0" smtClean="0"/>
                  <a:t>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ru-RU" dirty="0" smtClean="0"/>
                  <a:t>(1 </a:t>
                </a:r>
                <a:r>
                  <a:rPr lang="ru-RU" dirty="0"/>
                  <a:t>г/см3). </a:t>
                </a:r>
                <a:r>
                  <a:rPr lang="ru-RU" dirty="0" err="1"/>
                  <a:t>Густина</a:t>
                </a:r>
                <a:r>
                  <a:rPr lang="ru-RU" dirty="0"/>
                  <a:t> </a:t>
                </a:r>
                <a:r>
                  <a:rPr lang="ru-RU" dirty="0" err="1"/>
                  <a:t>льоду</a:t>
                </a:r>
                <a:r>
                  <a:rPr lang="ru-RU" dirty="0"/>
                  <a:t> </a:t>
                </a:r>
                <a:r>
                  <a:rPr lang="ru-RU" dirty="0" err="1"/>
                  <a:t>менша</a:t>
                </a:r>
                <a:r>
                  <a:rPr lang="ru-RU" dirty="0"/>
                  <a:t> </a:t>
                </a:r>
                <a:r>
                  <a:rPr lang="ru-RU" dirty="0" err="1"/>
                  <a:t>ніж</a:t>
                </a:r>
                <a:r>
                  <a:rPr lang="ru-RU" dirty="0"/>
                  <a:t> </a:t>
                </a:r>
                <a:r>
                  <a:rPr lang="ru-RU" dirty="0" err="1"/>
                  <a:t>густина</a:t>
                </a:r>
                <a:r>
                  <a:rPr lang="ru-RU" dirty="0"/>
                  <a:t> </a:t>
                </a:r>
                <a:r>
                  <a:rPr lang="ru-RU" dirty="0" err="1"/>
                  <a:t>рідкої</a:t>
                </a:r>
                <a:r>
                  <a:rPr lang="ru-RU" dirty="0"/>
                  <a:t> води, тому </a:t>
                </a:r>
                <a:r>
                  <a:rPr lang="ru-RU" dirty="0" err="1"/>
                  <a:t>лід</a:t>
                </a:r>
                <a:r>
                  <a:rPr lang="ru-RU" dirty="0"/>
                  <a:t> </a:t>
                </a:r>
                <a:r>
                  <a:rPr lang="ru-RU" dirty="0" err="1"/>
                  <a:t>спливає</a:t>
                </a:r>
                <a:r>
                  <a:rPr lang="ru-RU" dirty="0"/>
                  <a:t> на </a:t>
                </a:r>
                <a:r>
                  <a:rPr lang="ru-RU" dirty="0" err="1"/>
                  <a:t>її</a:t>
                </a:r>
                <a:r>
                  <a:rPr lang="ru-RU" dirty="0"/>
                  <a:t> </a:t>
                </a:r>
                <a:r>
                  <a:rPr lang="ru-RU" dirty="0" err="1"/>
                  <a:t>поверхню</a:t>
                </a:r>
                <a:r>
                  <a:rPr lang="ru-RU" dirty="0"/>
                  <a:t>. Вода </a:t>
                </a:r>
                <a:r>
                  <a:rPr lang="ru-RU" dirty="0" err="1"/>
                  <a:t>замерзає</a:t>
                </a:r>
                <a:r>
                  <a:rPr lang="ru-RU" dirty="0"/>
                  <a:t> при 0 °С й </a:t>
                </a:r>
                <a:r>
                  <a:rPr lang="ru-RU" dirty="0" err="1"/>
                  <a:t>кипить</a:t>
                </a:r>
                <a:r>
                  <a:rPr lang="ru-RU" dirty="0"/>
                  <a:t> при </a:t>
                </a:r>
                <a:r>
                  <a:rPr lang="en-US" dirty="0" smtClean="0"/>
                  <a:t>100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та </a:t>
                </a:r>
                <a:r>
                  <a:rPr lang="ru-RU" dirty="0" err="1"/>
                  <a:t>тиску</a:t>
                </a:r>
                <a:r>
                  <a:rPr lang="ru-RU" dirty="0"/>
                  <a:t> 101 325 Па (1 </a:t>
                </a:r>
                <a:r>
                  <a:rPr lang="ru-RU" dirty="0" err="1"/>
                  <a:t>атм</a:t>
                </a:r>
                <a:r>
                  <a:rPr lang="ru-RU" dirty="0"/>
                  <a:t>). Вона погано проводить тепло і </a:t>
                </a:r>
                <a:r>
                  <a:rPr lang="ru-RU" dirty="0" err="1"/>
                  <a:t>дуже</a:t>
                </a:r>
                <a:r>
                  <a:rPr lang="ru-RU" dirty="0"/>
                  <a:t> погано — </a:t>
                </a:r>
                <a:r>
                  <a:rPr lang="ru-RU" dirty="0" err="1"/>
                  <a:t>електрику</a:t>
                </a:r>
                <a:r>
                  <a:rPr lang="ru-RU" dirty="0"/>
                  <a:t>. Вода є </a:t>
                </a:r>
                <a:r>
                  <a:rPr lang="ru-RU" dirty="0" err="1"/>
                  <a:t>гарним</a:t>
                </a:r>
                <a:r>
                  <a:rPr lang="ru-RU" dirty="0"/>
                  <a:t> </a:t>
                </a:r>
                <a:r>
                  <a:rPr lang="ru-RU" dirty="0" err="1"/>
                  <a:t>розчинником</a:t>
                </a:r>
                <a:r>
                  <a:rPr lang="ru-RU" dirty="0"/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961" t="-2561" r="-1659" b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98032" cy="30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3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ru-RU" dirty="0" smtClean="0"/>
                  <a:t>Хімічні</a:t>
                </a:r>
                <a:r>
                  <a:rPr lang="ru-RU" dirty="0"/>
                  <a:t> </a:t>
                </a:r>
                <a:r>
                  <a:rPr lang="ru-RU" dirty="0" err="1"/>
                  <a:t>властивості</a:t>
                </a:r>
                <a:r>
                  <a:rPr lang="ru-RU" dirty="0"/>
                  <a:t> води.</a:t>
                </a:r>
              </a:p>
              <a:p>
                <a:r>
                  <a:rPr lang="ru-RU" dirty="0"/>
                  <a:t>1) </a:t>
                </a:r>
                <a:r>
                  <a:rPr lang="ru-RU" dirty="0" err="1"/>
                  <a:t>Взаємодія</a:t>
                </a:r>
                <a:r>
                  <a:rPr lang="ru-RU" dirty="0"/>
                  <a:t> з </a:t>
                </a:r>
                <a:r>
                  <a:rPr lang="ru-RU" dirty="0" err="1"/>
                  <a:t>металами</a:t>
                </a:r>
                <a:r>
                  <a:rPr lang="ru-RU" dirty="0"/>
                  <a:t>. Метали, </a:t>
                </a:r>
                <a:r>
                  <a:rPr lang="ru-RU" dirty="0" err="1"/>
                  <a:t>що</a:t>
                </a:r>
                <a:r>
                  <a:rPr lang="ru-RU" dirty="0"/>
                  <a:t> стоять у </a:t>
                </a:r>
                <a:r>
                  <a:rPr lang="ru-RU" dirty="0" err="1"/>
                  <a:t>ряді</a:t>
                </a:r>
                <a:r>
                  <a:rPr lang="ru-RU" dirty="0"/>
                  <a:t> </a:t>
                </a:r>
                <a:r>
                  <a:rPr lang="ru-RU" dirty="0" err="1"/>
                  <a:t>напруг</a:t>
                </a:r>
                <a:r>
                  <a:rPr lang="ru-RU" dirty="0"/>
                  <a:t> до </a:t>
                </a:r>
                <a:r>
                  <a:rPr lang="ru-RU" dirty="0" err="1"/>
                  <a:t>Алюмінію</a:t>
                </a:r>
                <a:r>
                  <a:rPr lang="ru-RU" dirty="0"/>
                  <a:t> </a:t>
                </a:r>
                <a:r>
                  <a:rPr lang="ru-RU" dirty="0" err="1"/>
                  <a:t>включно</a:t>
                </a:r>
                <a:r>
                  <a:rPr lang="ru-RU" dirty="0"/>
                  <a:t>, </a:t>
                </a:r>
                <a:r>
                  <a:rPr lang="ru-RU" dirty="0" err="1"/>
                  <a:t>реагують</a:t>
                </a:r>
                <a:r>
                  <a:rPr lang="ru-RU" dirty="0"/>
                  <a:t> </a:t>
                </a:r>
                <a:r>
                  <a:rPr lang="ru-RU" dirty="0" err="1"/>
                  <a:t>із</a:t>
                </a:r>
                <a:r>
                  <a:rPr lang="ru-RU" dirty="0"/>
                  <a:t> водою за </a:t>
                </a:r>
                <a:r>
                  <a:rPr lang="ru-RU" dirty="0" err="1"/>
                  <a:t>звичайних</a:t>
                </a:r>
                <a:r>
                  <a:rPr lang="ru-RU" dirty="0"/>
                  <a:t> умов:</a:t>
                </a:r>
              </a:p>
              <a:p>
                <a:r>
                  <a:rPr lang="en-US" dirty="0" smtClean="0"/>
                  <a:t>2Na + 2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O = 2NaOH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endParaRPr lang="ru-RU" dirty="0"/>
              </a:p>
              <a:p>
                <a:r>
                  <a:rPr lang="ru-RU" dirty="0"/>
                  <a:t>Метали, </a:t>
                </a:r>
                <a:r>
                  <a:rPr lang="ru-RU" dirty="0" err="1"/>
                  <a:t>що</a:t>
                </a:r>
                <a:r>
                  <a:rPr lang="ru-RU" dirty="0"/>
                  <a:t> стоять у </a:t>
                </a:r>
                <a:r>
                  <a:rPr lang="ru-RU" dirty="0" err="1"/>
                  <a:t>ряді</a:t>
                </a:r>
                <a:r>
                  <a:rPr lang="ru-RU" dirty="0"/>
                  <a:t> </a:t>
                </a:r>
                <a:r>
                  <a:rPr lang="ru-RU" dirty="0" err="1"/>
                  <a:t>напруг</a:t>
                </a:r>
                <a:r>
                  <a:rPr lang="ru-RU" dirty="0"/>
                  <a:t> </a:t>
                </a:r>
                <a:r>
                  <a:rPr lang="ru-RU" dirty="0" err="1"/>
                  <a:t>від</a:t>
                </a:r>
                <a:r>
                  <a:rPr lang="ru-RU" dirty="0"/>
                  <a:t> </a:t>
                </a:r>
                <a:r>
                  <a:rPr lang="ru-RU" dirty="0" err="1"/>
                  <a:t>Мангану</a:t>
                </a:r>
                <a:r>
                  <a:rPr lang="ru-RU" dirty="0"/>
                  <a:t> до </a:t>
                </a:r>
                <a:r>
                  <a:rPr lang="ru-RU" dirty="0" err="1"/>
                  <a:t>Гідрогену</a:t>
                </a:r>
                <a:r>
                  <a:rPr lang="ru-RU" dirty="0"/>
                  <a:t>, </a:t>
                </a:r>
                <a:r>
                  <a:rPr lang="ru-RU" dirty="0" err="1"/>
                  <a:t>реагують</a:t>
                </a:r>
                <a:r>
                  <a:rPr lang="ru-RU" dirty="0"/>
                  <a:t> </a:t>
                </a:r>
                <a:r>
                  <a:rPr lang="ru-RU" dirty="0" err="1"/>
                  <a:t>із</a:t>
                </a:r>
                <a:r>
                  <a:rPr lang="ru-RU" dirty="0"/>
                  <a:t> водою при </a:t>
                </a:r>
                <a:r>
                  <a:rPr lang="ru-RU" dirty="0" err="1"/>
                  <a:t>нагріванні</a:t>
                </a:r>
                <a:r>
                  <a:rPr lang="ru-RU" dirty="0"/>
                  <a:t>:</a:t>
                </a:r>
              </a:p>
              <a:p>
                <a:r>
                  <a:rPr lang="en-US" dirty="0" smtClean="0"/>
                  <a:t>2Fe + 3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endParaRPr lang="ru-RU" dirty="0"/>
              </a:p>
              <a:p>
                <a:r>
                  <a:rPr lang="ru-RU" dirty="0"/>
                  <a:t>Метали, </a:t>
                </a:r>
                <a:r>
                  <a:rPr lang="ru-RU" dirty="0" err="1"/>
                  <a:t>що</a:t>
                </a:r>
                <a:r>
                  <a:rPr lang="ru-RU" dirty="0"/>
                  <a:t> стоять у </a:t>
                </a:r>
                <a:r>
                  <a:rPr lang="ru-RU" dirty="0" err="1"/>
                  <a:t>ряді</a:t>
                </a:r>
                <a:r>
                  <a:rPr lang="ru-RU" dirty="0"/>
                  <a:t> </a:t>
                </a:r>
                <a:r>
                  <a:rPr lang="ru-RU" dirty="0" err="1"/>
                  <a:t>напруг</a:t>
                </a:r>
                <a:r>
                  <a:rPr lang="ru-RU" dirty="0"/>
                  <a:t> </a:t>
                </a:r>
                <a:r>
                  <a:rPr lang="ru-RU" dirty="0" err="1"/>
                  <a:t>після</a:t>
                </a:r>
                <a:r>
                  <a:rPr lang="ru-RU" dirty="0"/>
                  <a:t> </a:t>
                </a:r>
                <a:r>
                  <a:rPr lang="ru-RU" dirty="0" err="1"/>
                  <a:t>Гідрогену</a:t>
                </a:r>
                <a:r>
                  <a:rPr lang="ru-RU" dirty="0"/>
                  <a:t>, з водою не </a:t>
                </a:r>
                <a:r>
                  <a:rPr lang="ru-RU" dirty="0" err="1"/>
                  <a:t>реагують</a:t>
                </a:r>
                <a:r>
                  <a:rPr lang="ru-RU" dirty="0"/>
                  <a:t>.</a:t>
                </a:r>
              </a:p>
              <a:p>
                <a:r>
                  <a:rPr lang="ru-RU" dirty="0"/>
                  <a:t>2) Вода </a:t>
                </a:r>
                <a:r>
                  <a:rPr lang="ru-RU" dirty="0" err="1"/>
                  <a:t>реагує</a:t>
                </a:r>
                <a:r>
                  <a:rPr lang="ru-RU" dirty="0"/>
                  <a:t> з оксидами </a:t>
                </a:r>
                <a:r>
                  <a:rPr lang="ru-RU" dirty="0" err="1"/>
                  <a:t>металів</a:t>
                </a:r>
                <a:r>
                  <a:rPr lang="ru-RU" dirty="0"/>
                  <a:t>, </a:t>
                </a:r>
                <a:r>
                  <a:rPr lang="ru-RU" dirty="0" err="1"/>
                  <a:t>якщо</a:t>
                </a:r>
                <a:r>
                  <a:rPr lang="ru-RU" dirty="0"/>
                  <a:t> метали, </a:t>
                </a:r>
                <a:r>
                  <a:rPr lang="ru-RU" dirty="0" err="1"/>
                  <a:t>що</a:t>
                </a:r>
                <a:r>
                  <a:rPr lang="ru-RU" dirty="0"/>
                  <a:t> </a:t>
                </a:r>
                <a:r>
                  <a:rPr lang="ru-RU" dirty="0" err="1"/>
                  <a:t>утворюють</a:t>
                </a:r>
                <a:r>
                  <a:rPr lang="ru-RU" dirty="0"/>
                  <a:t> </a:t>
                </a:r>
                <a:r>
                  <a:rPr lang="ru-RU" dirty="0" err="1"/>
                  <a:t>оксиди</a:t>
                </a:r>
                <a:r>
                  <a:rPr lang="ru-RU" dirty="0"/>
                  <a:t>, </a:t>
                </a:r>
                <a:r>
                  <a:rPr lang="ru-RU" dirty="0" err="1"/>
                  <a:t>знаходяться</a:t>
                </a:r>
                <a:r>
                  <a:rPr lang="ru-RU" dirty="0"/>
                  <a:t> в </a:t>
                </a:r>
                <a:r>
                  <a:rPr lang="ru-RU" dirty="0" err="1"/>
                  <a:t>ряді</a:t>
                </a:r>
                <a:r>
                  <a:rPr lang="ru-RU" dirty="0"/>
                  <a:t> </a:t>
                </a:r>
                <a:r>
                  <a:rPr lang="ru-RU" dirty="0" err="1"/>
                  <a:t>напруг</a:t>
                </a:r>
                <a:r>
                  <a:rPr lang="ru-RU" dirty="0"/>
                  <a:t> до </a:t>
                </a:r>
                <a:r>
                  <a:rPr lang="ru-RU" dirty="0" err="1"/>
                  <a:t>Магнію</a:t>
                </a:r>
                <a:r>
                  <a:rPr lang="ru-RU" dirty="0"/>
                  <a:t>. При </a:t>
                </a:r>
                <a:r>
                  <a:rPr lang="ru-RU" dirty="0" err="1"/>
                  <a:t>цьому</a:t>
                </a:r>
                <a:r>
                  <a:rPr lang="ru-RU" dirty="0"/>
                  <a:t> </a:t>
                </a:r>
                <a:r>
                  <a:rPr lang="ru-RU" dirty="0" err="1"/>
                  <a:t>утворюються</a:t>
                </a:r>
                <a:r>
                  <a:rPr lang="ru-RU" dirty="0"/>
                  <a:t> </a:t>
                </a:r>
                <a:r>
                  <a:rPr lang="ru-RU" dirty="0" err="1"/>
                  <a:t>луги</a:t>
                </a:r>
                <a:r>
                  <a:rPr lang="ru-RU" dirty="0"/>
                  <a:t>, </a:t>
                </a:r>
                <a:r>
                  <a:rPr lang="ru-RU" dirty="0" err="1"/>
                  <a:t>тобто</a:t>
                </a:r>
                <a:r>
                  <a:rPr lang="ru-RU" dirty="0"/>
                  <a:t> </a:t>
                </a:r>
                <a:r>
                  <a:rPr lang="ru-RU" dirty="0" err="1"/>
                  <a:t>розчинні</a:t>
                </a:r>
                <a:r>
                  <a:rPr lang="ru-RU" dirty="0"/>
                  <a:t> у </a:t>
                </a:r>
                <a:r>
                  <a:rPr lang="ru-RU" dirty="0" err="1"/>
                  <a:t>воді</a:t>
                </a:r>
                <a:r>
                  <a:rPr lang="ru-RU" dirty="0"/>
                  <a:t> </a:t>
                </a:r>
                <a:r>
                  <a:rPr lang="ru-RU" dirty="0" err="1"/>
                  <a:t>основи</a:t>
                </a:r>
                <a:r>
                  <a:rPr lang="ru-RU" dirty="0"/>
                  <a:t>:</a:t>
                </a:r>
              </a:p>
              <a:p>
                <a:r>
                  <a:rPr lang="en-US" dirty="0" err="1" smtClean="0"/>
                  <a:t>CaO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O = </a:t>
                </a:r>
                <a:r>
                  <a:rPr lang="en-US" dirty="0" err="1" smtClean="0"/>
                  <a:t>Ca</a:t>
                </a:r>
                <a:r>
                  <a:rPr lang="en-US" dirty="0" smtClean="0"/>
                  <a:t> 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— </a:t>
                </a:r>
                <a:r>
                  <a:rPr lang="ru-RU" dirty="0" err="1"/>
                  <a:t>кальцій</a:t>
                </a:r>
                <a:r>
                  <a:rPr lang="ru-RU" dirty="0"/>
                  <a:t> </a:t>
                </a:r>
                <a:r>
                  <a:rPr lang="ru-RU" dirty="0" err="1"/>
                  <a:t>гідро­ксид</a:t>
                </a:r>
                <a:r>
                  <a:rPr lang="ru-RU" dirty="0"/>
                  <a:t>.</a:t>
                </a:r>
              </a:p>
              <a:p>
                <a:r>
                  <a:rPr lang="ru-RU" dirty="0"/>
                  <a:t>3) Вода </a:t>
                </a:r>
                <a:r>
                  <a:rPr lang="ru-RU" dirty="0" err="1"/>
                  <a:t>реагує</a:t>
                </a:r>
                <a:r>
                  <a:rPr lang="ru-RU" dirty="0"/>
                  <a:t> з </a:t>
                </a:r>
                <a:r>
                  <a:rPr lang="ru-RU" dirty="0" err="1"/>
                  <a:t>багатьма</a:t>
                </a:r>
                <a:r>
                  <a:rPr lang="ru-RU" dirty="0"/>
                  <a:t> оксидами </a:t>
                </a:r>
                <a:r>
                  <a:rPr lang="ru-RU" dirty="0" err="1"/>
                  <a:t>неметалів</a:t>
                </a:r>
                <a:r>
                  <a:rPr lang="ru-RU" dirty="0"/>
                  <a:t>, </a:t>
                </a:r>
                <a:r>
                  <a:rPr lang="ru-RU" dirty="0" err="1"/>
                  <a:t>внаслідок</a:t>
                </a:r>
                <a:r>
                  <a:rPr lang="ru-RU" dirty="0"/>
                  <a:t> </a:t>
                </a:r>
                <a:r>
                  <a:rPr lang="ru-RU" dirty="0" err="1"/>
                  <a:t>реакції</a:t>
                </a:r>
                <a:r>
                  <a:rPr lang="ru-RU" dirty="0"/>
                  <a:t> </a:t>
                </a:r>
                <a:r>
                  <a:rPr lang="ru-RU" dirty="0" err="1"/>
                  <a:t>утворюються</a:t>
                </a:r>
                <a:r>
                  <a:rPr lang="ru-RU" dirty="0"/>
                  <a:t> </a:t>
                </a:r>
                <a:r>
                  <a:rPr lang="ru-RU" dirty="0" err="1"/>
                  <a:t>розчинні</a:t>
                </a:r>
                <a:r>
                  <a:rPr lang="ru-RU" dirty="0"/>
                  <a:t> </a:t>
                </a:r>
                <a:r>
                  <a:rPr lang="ru-RU" dirty="0" err="1"/>
                  <a:t>кислоти</a:t>
                </a:r>
                <a:r>
                  <a:rPr lang="ru-RU" dirty="0"/>
                  <a:t>:</a:t>
                </a:r>
              </a:p>
              <a:p>
                <a:r>
                  <a:rPr lang="en-US" dirty="0" smtClean="0"/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dirty="0" smtClean="0"/>
                  <a:t>— </a:t>
                </a:r>
                <a:r>
                  <a:rPr lang="ru-RU" dirty="0" err="1"/>
                  <a:t>сульфатна</a:t>
                </a:r>
                <a:r>
                  <a:rPr lang="ru-RU" dirty="0"/>
                  <a:t> кислота.</a:t>
                </a:r>
              </a:p>
              <a:p>
                <a:r>
                  <a:rPr lang="ru-RU" dirty="0"/>
                  <a:t>4) Вода </a:t>
                </a:r>
                <a:r>
                  <a:rPr lang="ru-RU" dirty="0" err="1"/>
                  <a:t>розкладається</a:t>
                </a:r>
                <a:r>
                  <a:rPr lang="ru-RU" dirty="0"/>
                  <a:t> </a:t>
                </a:r>
                <a:r>
                  <a:rPr lang="ru-RU" dirty="0" err="1"/>
                  <a:t>під</a:t>
                </a:r>
                <a:r>
                  <a:rPr lang="ru-RU" dirty="0"/>
                  <a:t> </a:t>
                </a:r>
                <a:r>
                  <a:rPr lang="ru-RU" dirty="0" err="1"/>
                  <a:t>дією</a:t>
                </a:r>
                <a:r>
                  <a:rPr lang="ru-RU" dirty="0"/>
                  <a:t> </a:t>
                </a:r>
                <a:r>
                  <a:rPr lang="ru-RU" dirty="0" err="1"/>
                  <a:t>високої</a:t>
                </a:r>
                <a:r>
                  <a:rPr lang="ru-RU" dirty="0"/>
                  <a:t> </a:t>
                </a:r>
                <a:r>
                  <a:rPr lang="ru-RU" dirty="0" err="1"/>
                  <a:t>температури</a:t>
                </a:r>
                <a:r>
                  <a:rPr lang="ru-RU" dirty="0"/>
                  <a:t> </a:t>
                </a:r>
                <a:r>
                  <a:rPr lang="ru-RU" dirty="0" err="1"/>
                  <a:t>або</a:t>
                </a:r>
                <a:r>
                  <a:rPr lang="ru-RU" dirty="0"/>
                  <a:t> </a:t>
                </a:r>
                <a:r>
                  <a:rPr lang="ru-RU" dirty="0" err="1"/>
                  <a:t>електричного</a:t>
                </a:r>
                <a:r>
                  <a:rPr lang="ru-RU" dirty="0"/>
                  <a:t> струму:</a:t>
                </a:r>
              </a:p>
              <a:p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68270"/>
            <a:ext cx="42862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Кислоти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Кислоти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одного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 </a:t>
            </a:r>
            <a:r>
              <a:rPr lang="ru-RU" dirty="0" err="1"/>
              <a:t>Гідрогену</a:t>
            </a:r>
            <a:r>
              <a:rPr lang="ru-RU" dirty="0"/>
              <a:t> та кислотного </a:t>
            </a:r>
            <a:r>
              <a:rPr lang="ru-RU" dirty="0" err="1"/>
              <a:t>залишку</a:t>
            </a:r>
            <a:r>
              <a:rPr lang="ru-RU" dirty="0"/>
              <a:t>.</a:t>
            </a:r>
          </a:p>
          <a:p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класифікують</a:t>
            </a:r>
            <a:r>
              <a:rPr lang="ru-RU" dirty="0"/>
              <a:t>:</a:t>
            </a:r>
          </a:p>
          <a:p>
            <a:r>
              <a:rPr lang="ru-RU" dirty="0"/>
              <a:t>1) 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 </a:t>
            </a:r>
            <a:r>
              <a:rPr lang="ru-RU" dirty="0" err="1"/>
              <a:t>Гідрогену</a:t>
            </a:r>
            <a:r>
              <a:rPr lang="ru-RU" dirty="0"/>
              <a:t> в </a:t>
            </a:r>
            <a:r>
              <a:rPr lang="ru-RU" dirty="0" err="1"/>
              <a:t>кислоті</a:t>
            </a:r>
            <a:r>
              <a:rPr lang="ru-RU" dirty="0"/>
              <a:t> — на одно-, </a:t>
            </a:r>
            <a:r>
              <a:rPr lang="ru-RU" dirty="0" err="1"/>
              <a:t>дво</a:t>
            </a:r>
            <a:r>
              <a:rPr lang="ru-RU" dirty="0"/>
              <a:t>- та </a:t>
            </a:r>
            <a:r>
              <a:rPr lang="ru-RU" dirty="0" err="1"/>
              <a:t>триосновні</a:t>
            </a:r>
            <a:r>
              <a:rPr lang="ru-RU" dirty="0" smtClean="0"/>
              <a:t>.</a:t>
            </a:r>
          </a:p>
          <a:p>
            <a:r>
              <a:rPr lang="ru-RU" dirty="0"/>
              <a:t>2) за </a:t>
            </a:r>
            <a:r>
              <a:rPr lang="ru-RU" dirty="0" err="1"/>
              <a:t>наявністю</a:t>
            </a:r>
            <a:r>
              <a:rPr lang="ru-RU" dirty="0"/>
              <a:t> Оксигену в кислотному </a:t>
            </a:r>
            <a:r>
              <a:rPr lang="ru-RU" dirty="0" err="1"/>
              <a:t>залишку</a:t>
            </a:r>
            <a:r>
              <a:rPr lang="ru-RU" dirty="0"/>
              <a:t> — на </a:t>
            </a:r>
            <a:r>
              <a:rPr lang="ru-RU" dirty="0" err="1"/>
              <a:t>безоксигенові</a:t>
            </a:r>
            <a:r>
              <a:rPr lang="ru-RU" dirty="0"/>
              <a:t> та </a:t>
            </a:r>
            <a:r>
              <a:rPr lang="ru-RU" dirty="0" err="1"/>
              <a:t>оксигеновмісні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56" y="1196752"/>
            <a:ext cx="4287723" cy="548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72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Одержання</a:t>
            </a:r>
            <a:r>
              <a:rPr lang="ru-RU" dirty="0"/>
              <a:t> кислот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1) </a:t>
            </a:r>
            <a:r>
              <a:rPr lang="ru-RU" dirty="0" err="1"/>
              <a:t>Оксигеновмісні</a:t>
            </a:r>
            <a:r>
              <a:rPr lang="ru-RU" dirty="0"/>
              <a:t> </a:t>
            </a:r>
            <a:r>
              <a:rPr lang="ru-RU" dirty="0" err="1"/>
              <a:t>розчинні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добути</a:t>
            </a:r>
            <a:r>
              <a:rPr lang="ru-RU" dirty="0"/>
              <a:t> </a:t>
            </a:r>
            <a:r>
              <a:rPr lang="ru-RU" dirty="0" err="1"/>
              <a:t>взаємодією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 з водою: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Оксигеновмисні</a:t>
            </a:r>
            <a:r>
              <a:rPr lang="ru-RU" dirty="0"/>
              <a:t> </a:t>
            </a:r>
            <a:r>
              <a:rPr lang="ru-RU" dirty="0" err="1"/>
              <a:t>нерозчинні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добувають</a:t>
            </a:r>
            <a:r>
              <a:rPr lang="ru-RU" dirty="0"/>
              <a:t> </a:t>
            </a:r>
            <a:r>
              <a:rPr lang="ru-RU" dirty="0" err="1"/>
              <a:t>взаємодією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з </a:t>
            </a:r>
            <a:r>
              <a:rPr lang="ru-RU" dirty="0" err="1"/>
              <a:t>більш</a:t>
            </a:r>
            <a:r>
              <a:rPr lang="ru-RU" dirty="0"/>
              <a:t> сильною кислотою: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ru-RU" dirty="0" err="1"/>
              <a:t>Безкисневі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добувають</a:t>
            </a:r>
            <a:r>
              <a:rPr lang="ru-RU" dirty="0"/>
              <a:t> </a:t>
            </a:r>
            <a:r>
              <a:rPr lang="ru-RU" dirty="0" err="1"/>
              <a:t>взаємодією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з </a:t>
            </a:r>
            <a:r>
              <a:rPr lang="ru-RU" dirty="0" err="1"/>
              <a:t>неметалом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з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розчиненням</a:t>
            </a:r>
            <a:r>
              <a:rPr lang="ru-RU" dirty="0"/>
              <a:t> продукту </a:t>
            </a:r>
            <a:r>
              <a:rPr lang="ru-RU" dirty="0" err="1"/>
              <a:t>реакції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5239"/>
            <a:ext cx="1224136" cy="20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22" y="3529164"/>
            <a:ext cx="1867277" cy="1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1152128" cy="23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27461"/>
            <a:ext cx="4396564" cy="397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93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1321</Words>
  <Application>Microsoft Office PowerPoint</Application>
  <PresentationFormat>Экран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Основні класи неорганічних сполук</vt:lpstr>
      <vt:lpstr>Презентация PowerPoint</vt:lpstr>
      <vt:lpstr>Оксиди</vt:lpstr>
      <vt:lpstr>Класифікація оксидів</vt:lpstr>
      <vt:lpstr>Поширення оксидів у природі</vt:lpstr>
      <vt:lpstr>Вода як найважливіший природний оксид</vt:lpstr>
      <vt:lpstr>Презентация PowerPoint</vt:lpstr>
      <vt:lpstr>Кислоти</vt:lpstr>
      <vt:lpstr>Одержання кислот</vt:lpstr>
      <vt:lpstr>Фізичні властивості кислот</vt:lpstr>
      <vt:lpstr>Хімічні властивості кислот</vt:lpstr>
      <vt:lpstr>Основи</vt:lpstr>
      <vt:lpstr>Фізичні властивості основ</vt:lpstr>
      <vt:lpstr>Презентация PowerPoint</vt:lpstr>
      <vt:lpstr>Хімічні властивості основ</vt:lpstr>
      <vt:lpstr>Амфотерні гідроксиди та оксиди</vt:lpstr>
      <vt:lpstr>Хімічні властивості амфотерних речовин</vt:lpstr>
      <vt:lpstr>Солі</vt:lpstr>
      <vt:lpstr>Хімічні властивості солей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класи неорганічних сполук</dc:title>
  <dc:creator>1</dc:creator>
  <cp:lastModifiedBy>1</cp:lastModifiedBy>
  <cp:revision>8</cp:revision>
  <dcterms:created xsi:type="dcterms:W3CDTF">2012-10-15T18:34:53Z</dcterms:created>
  <dcterms:modified xsi:type="dcterms:W3CDTF">2012-10-16T04:57:53Z</dcterms:modified>
</cp:coreProperties>
</file>