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із двома округленими протилежними кут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9" name="Місце для дати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із двома округленими протилежними кут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4" y="70"/>
            <a:ext cx="9143907" cy="68579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089" y="4005064"/>
            <a:ext cx="7772400" cy="2376263"/>
          </a:xfrm>
        </p:spPr>
        <p:txBody>
          <a:bodyPr>
            <a:noAutofit/>
          </a:bodyPr>
          <a:lstStyle/>
          <a:p>
            <a:r>
              <a:rPr lang="uk-UA" sz="6600" dirty="0" smtClean="0">
                <a:solidFill>
                  <a:schemeClr val="tx1"/>
                </a:solidFill>
              </a:rPr>
              <a:t>Природній газ</a:t>
            </a:r>
            <a:endParaRPr lang="uk-UA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88640"/>
            <a:ext cx="3491880" cy="64879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altLang="uk-UA" sz="2800" dirty="0" smtClean="0"/>
          </a:p>
          <a:p>
            <a:pPr marL="0" indent="0">
              <a:buNone/>
            </a:pPr>
            <a:endParaRPr lang="uk-UA" altLang="uk-UA" sz="2800" dirty="0"/>
          </a:p>
          <a:p>
            <a:pPr marL="0" indent="0">
              <a:buNone/>
            </a:pPr>
            <a:endParaRPr lang="uk-UA" altLang="uk-UA" sz="2800" dirty="0" smtClean="0"/>
          </a:p>
          <a:p>
            <a:pPr marL="0" indent="0">
              <a:buNone/>
            </a:pPr>
            <a:r>
              <a:rPr lang="uk-UA" altLang="uk-UA" sz="2800" dirty="0" smtClean="0"/>
              <a:t>30—32 </a:t>
            </a:r>
            <a:r>
              <a:rPr lang="uk-UA" altLang="uk-UA" sz="2800" dirty="0"/>
              <a:t>% світових запасів природного газу належать Росії. На другому місці — </a:t>
            </a:r>
          </a:p>
          <a:p>
            <a:pPr marL="0" indent="0">
              <a:buNone/>
            </a:pPr>
            <a:r>
              <a:rPr lang="uk-UA" altLang="uk-UA" sz="2800" dirty="0"/>
              <a:t>Іран (15 % світових запасів).  </a:t>
            </a:r>
          </a:p>
          <a:p>
            <a:pPr marL="0" indent="0">
              <a:buNone/>
            </a:pPr>
            <a:r>
              <a:rPr lang="uk-UA" altLang="uk-UA" sz="2800" dirty="0"/>
              <a:t>Також великі запаси газу мають Норвегія, США, Канада.</a:t>
            </a:r>
          </a:p>
          <a:p>
            <a:pPr marL="0" indent="0">
              <a:buNone/>
            </a:pPr>
            <a:r>
              <a:rPr lang="uk-UA" altLang="uk-UA" sz="2800" dirty="0"/>
              <a:t>Україна видобуває за рік понад 19 млрд. </a:t>
            </a:r>
            <a:r>
              <a:rPr lang="uk-UA" sz="2800" dirty="0"/>
              <a:t>м</a:t>
            </a:r>
            <a:r>
              <a:rPr lang="uk-UA" sz="2800" baseline="30000" dirty="0"/>
              <a:t>3</a:t>
            </a:r>
            <a:endParaRPr lang="uk-UA" sz="2800" dirty="0"/>
          </a:p>
          <a:p>
            <a:pPr marL="0" indent="0">
              <a:buNone/>
            </a:pPr>
            <a:r>
              <a:rPr lang="uk-UA" altLang="uk-UA" sz="2800" dirty="0" smtClean="0"/>
              <a:t>газу</a:t>
            </a:r>
            <a:endParaRPr lang="uk-UA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424" y="1412776"/>
            <a:ext cx="4933056" cy="277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4608512" cy="6408712"/>
          </a:xfrm>
        </p:spPr>
        <p:txBody>
          <a:bodyPr>
            <a:noAutofit/>
          </a:bodyPr>
          <a:lstStyle/>
          <a:p>
            <a:pPr algn="l"/>
            <a:r>
              <a:rPr lang="vi-VN" sz="2800" dirty="0" smtClean="0">
                <a:solidFill>
                  <a:schemeClr val="tx1"/>
                </a:solidFill>
                <a:latin typeface="+mn-lt"/>
              </a:rPr>
              <a:t>Природний 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газ 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 — 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суміш 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газів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що утворилася в надрах землі при 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анаеробному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 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розклада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нні 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органічних 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речовин.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 Ц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е 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суміш газоподібних вуглеводнів 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метану, етану, пропану, бутану</a:t>
            </a:r>
            <a:r>
              <a:rPr lang="vi-VN" sz="2800" dirty="0">
                <a:solidFill>
                  <a:schemeClr val="tx1"/>
                </a:solidFill>
                <a:latin typeface="+mn-lt"/>
              </a:rPr>
              <a:t> тощо), що утворюється в земній корі та широко використовується як високоекономічне паливо на </a:t>
            </a:r>
            <a:r>
              <a:rPr lang="vi-VN" sz="2800" dirty="0" smtClean="0">
                <a:solidFill>
                  <a:schemeClr val="tx1"/>
                </a:solidFill>
                <a:latin typeface="+mn-lt"/>
              </a:rPr>
              <a:t>електростанціях</a:t>
            </a:r>
            <a:r>
              <a:rPr lang="uk-UA" sz="2800" dirty="0" smtClean="0">
                <a:solidFill>
                  <a:schemeClr val="tx1"/>
                </a:solidFill>
                <a:latin typeface="+mn-lt"/>
              </a:rPr>
              <a:t>.</a:t>
            </a:r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18" y="2924944"/>
            <a:ext cx="310896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Хімічний склад </a:t>
            </a:r>
            <a:br>
              <a:rPr lang="uk-UA" dirty="0" smtClean="0"/>
            </a:br>
            <a:r>
              <a:rPr lang="uk-UA" dirty="0" smtClean="0"/>
              <a:t>природнього газу:</a:t>
            </a:r>
            <a:endParaRPr lang="uk-UA" dirty="0"/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857">
            <a:off x="4283968" y="3429000"/>
            <a:ext cx="4581525" cy="269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11560" y="1448904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метан</a:t>
            </a:r>
            <a:r>
              <a:rPr lang="uk-UA" sz="2400" dirty="0"/>
              <a:t> (</a:t>
            </a:r>
            <a:r>
              <a:rPr lang="en-US" sz="2400" dirty="0"/>
              <a:t>CH</a:t>
            </a:r>
            <a:r>
              <a:rPr lang="en-US" sz="2400" baseline="-25000" dirty="0"/>
              <a:t>4</a:t>
            </a:r>
            <a:r>
              <a:rPr lang="en-US" sz="2400" dirty="0"/>
              <a:t>) — </a:t>
            </a:r>
            <a:r>
              <a:rPr lang="uk-UA" sz="2400" dirty="0" smtClean="0"/>
              <a:t>80 - </a:t>
            </a:r>
            <a:r>
              <a:rPr lang="uk-UA" sz="2400" dirty="0"/>
              <a:t>98</a:t>
            </a:r>
            <a:r>
              <a:rPr lang="uk-UA" sz="2400" dirty="0" smtClean="0"/>
              <a:t>%,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Етан </a:t>
            </a:r>
            <a:r>
              <a:rPr lang="uk-UA" sz="2400" dirty="0"/>
              <a:t> (</a:t>
            </a:r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6</a:t>
            </a:r>
            <a:r>
              <a:rPr lang="en-US" sz="2400" dirty="0" smtClean="0"/>
              <a:t>)</a:t>
            </a:r>
            <a:r>
              <a:rPr lang="uk-UA" sz="2400" dirty="0" smtClean="0"/>
              <a:t> – 0.5-4%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Пропан (</a:t>
            </a:r>
            <a:r>
              <a:rPr lang="en-US" sz="2400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8</a:t>
            </a:r>
            <a:r>
              <a:rPr lang="en-US" sz="2400" dirty="0" smtClean="0"/>
              <a:t>)</a:t>
            </a:r>
            <a:r>
              <a:rPr lang="uk-UA" sz="2400" dirty="0" smtClean="0"/>
              <a:t> – 0.2 – 1.5%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Бутан (</a:t>
            </a:r>
            <a:r>
              <a:rPr lang="en-US" sz="2400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H</a:t>
            </a:r>
            <a:r>
              <a:rPr lang="en-US" sz="2400" baseline="-25000" dirty="0"/>
              <a:t>10</a:t>
            </a:r>
            <a:r>
              <a:rPr lang="en-US" sz="2400" dirty="0" smtClean="0"/>
              <a:t>)</a:t>
            </a:r>
            <a:r>
              <a:rPr lang="uk-UA" sz="2400" dirty="0" smtClean="0"/>
              <a:t> – 0.1 – 1%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 smtClean="0"/>
              <a:t>Водень (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 smtClean="0"/>
              <a:t>Сірководень (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 smtClean="0"/>
              <a:t>Диоксид вуглецю(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 smtClean="0"/>
              <a:t>Азот (</a:t>
            </a: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 smtClean="0"/>
              <a:t>Гелій (Не</a:t>
            </a:r>
            <a:r>
              <a:rPr lang="uk-UA" sz="2400" baseline="-25000" dirty="0" smtClean="0"/>
              <a:t>2</a:t>
            </a:r>
            <a:r>
              <a:rPr lang="uk-UA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0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Властивості </a:t>
            </a:r>
            <a:br>
              <a:rPr lang="uk-UA" dirty="0" smtClean="0"/>
            </a:br>
            <a:r>
              <a:rPr lang="uk-UA" dirty="0" smtClean="0"/>
              <a:t>природнього газу: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395536" y="1700808"/>
            <a:ext cx="3754760" cy="452628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Фізичні:</a:t>
            </a:r>
          </a:p>
          <a:p>
            <a:pPr marL="0" indent="0">
              <a:buNone/>
            </a:pPr>
            <a:r>
              <a:rPr lang="ru-RU" altLang="uk-UA" dirty="0" smtClean="0"/>
              <a:t>-</a:t>
            </a:r>
            <a:r>
              <a:rPr lang="ru-RU" altLang="uk-UA" dirty="0"/>
              <a:t>	</a:t>
            </a:r>
            <a:r>
              <a:rPr lang="ru-RU" altLang="uk-UA" dirty="0" err="1"/>
              <a:t>Густина</a:t>
            </a:r>
            <a:r>
              <a:rPr lang="ru-RU" altLang="uk-UA" dirty="0"/>
              <a:t>: </a:t>
            </a:r>
            <a:r>
              <a:rPr lang="el-GR" altLang="uk-UA" dirty="0"/>
              <a:t>ρ = 0,7 </a:t>
            </a:r>
            <a:r>
              <a:rPr lang="ru-RU" altLang="uk-UA" dirty="0"/>
              <a:t>кг/м³ (</a:t>
            </a:r>
            <a:r>
              <a:rPr lang="ru-RU" altLang="uk-UA" dirty="0" err="1"/>
              <a:t>сухий</a:t>
            </a:r>
            <a:r>
              <a:rPr lang="ru-RU" altLang="uk-UA" dirty="0"/>
              <a:t> </a:t>
            </a:r>
            <a:r>
              <a:rPr lang="ru-RU" altLang="uk-UA" dirty="0" err="1"/>
              <a:t>газоподібний</a:t>
            </a:r>
            <a:r>
              <a:rPr lang="ru-RU" altLang="uk-UA" dirty="0"/>
              <a:t>) </a:t>
            </a:r>
            <a:r>
              <a:rPr lang="ru-RU" altLang="uk-UA" dirty="0" err="1"/>
              <a:t>або</a:t>
            </a:r>
            <a:r>
              <a:rPr lang="ru-RU" altLang="uk-UA" dirty="0"/>
              <a:t> 400 кг/м³ </a:t>
            </a:r>
            <a:r>
              <a:rPr lang="ru-RU" altLang="uk-UA" dirty="0" err="1"/>
              <a:t>рідкий</a:t>
            </a:r>
            <a:endParaRPr lang="ru-RU" altLang="uk-UA" dirty="0"/>
          </a:p>
          <a:p>
            <a:r>
              <a:rPr lang="ru-RU" altLang="uk-UA" dirty="0" smtClean="0"/>
              <a:t>-Температура </a:t>
            </a:r>
            <a:r>
              <a:rPr lang="ru-RU" altLang="uk-UA" dirty="0" err="1"/>
              <a:t>займання</a:t>
            </a:r>
            <a:r>
              <a:rPr lang="ru-RU" altLang="uk-UA" dirty="0"/>
              <a:t>: </a:t>
            </a:r>
            <a:r>
              <a:rPr lang="en-US" altLang="uk-UA" dirty="0"/>
              <a:t>t = 650 °C</a:t>
            </a:r>
          </a:p>
          <a:p>
            <a:r>
              <a:rPr lang="en-US" altLang="uk-UA" dirty="0" smtClean="0"/>
              <a:t>-</a:t>
            </a:r>
            <a:r>
              <a:rPr lang="ru-RU" altLang="uk-UA" dirty="0" smtClean="0"/>
              <a:t>Теплота </a:t>
            </a:r>
            <a:r>
              <a:rPr lang="ru-RU" altLang="uk-UA" dirty="0" err="1"/>
              <a:t>згоряння</a:t>
            </a:r>
            <a:r>
              <a:rPr lang="ru-RU" altLang="uk-UA" dirty="0"/>
              <a:t>: 16 — 34 МДж/м³ (для </a:t>
            </a:r>
            <a:r>
              <a:rPr lang="ru-RU" altLang="uk-UA" dirty="0" err="1"/>
              <a:t>газоподібного</a:t>
            </a:r>
            <a:r>
              <a:rPr lang="ru-RU" altLang="uk-UA" dirty="0"/>
              <a:t>)</a:t>
            </a:r>
          </a:p>
          <a:p>
            <a:r>
              <a:rPr lang="ru-RU" altLang="uk-UA" dirty="0" smtClean="0"/>
              <a:t>-</a:t>
            </a:r>
            <a:r>
              <a:rPr lang="ru-RU" altLang="uk-UA" dirty="0" err="1" smtClean="0"/>
              <a:t>Октанове</a:t>
            </a:r>
            <a:r>
              <a:rPr lang="ru-RU" altLang="uk-UA" dirty="0" smtClean="0"/>
              <a:t> </a:t>
            </a:r>
            <a:r>
              <a:rPr lang="ru-RU" altLang="uk-UA" dirty="0"/>
              <a:t>число при </a:t>
            </a:r>
            <a:r>
              <a:rPr lang="ru-RU" altLang="uk-UA" dirty="0" err="1"/>
              <a:t>використанні</a:t>
            </a:r>
            <a:r>
              <a:rPr lang="ru-RU" altLang="uk-UA" dirty="0"/>
              <a:t> на </a:t>
            </a:r>
            <a:r>
              <a:rPr lang="ru-RU" altLang="uk-UA" dirty="0" err="1"/>
              <a:t>двигунах</a:t>
            </a:r>
            <a:r>
              <a:rPr lang="ru-RU" altLang="uk-UA" dirty="0"/>
              <a:t> </a:t>
            </a:r>
            <a:r>
              <a:rPr lang="ru-RU" altLang="uk-UA" dirty="0" err="1"/>
              <a:t>згоряння</a:t>
            </a:r>
            <a:r>
              <a:rPr lang="ru-RU" altLang="uk-UA" dirty="0"/>
              <a:t>: 120 — 130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392925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отошка\Desktop\article62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0911">
            <a:off x="4816211" y="3066801"/>
            <a:ext cx="3426092" cy="274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0516" y="836712"/>
            <a:ext cx="41044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altLang="uk-UA" sz="2800" dirty="0"/>
              <a:t>Природний газ знаходиться в землі на глибині від 1000 метрів до декількох кілометрів</a:t>
            </a:r>
            <a:r>
              <a:rPr lang="uk-UA" altLang="uk-UA" sz="2800" dirty="0" smtClean="0"/>
              <a:t>.</a:t>
            </a:r>
            <a:r>
              <a:rPr lang="uk-UA" altLang="uk-UA" sz="2800" dirty="0"/>
              <a:t> Газ добувають з надр землі за допомогою свердловин. Шпари намагаються розмістити рівномірно по всій території </a:t>
            </a:r>
            <a:r>
              <a:rPr lang="uk-UA" altLang="uk-UA" sz="2800" dirty="0" smtClean="0"/>
              <a:t>родовища.</a:t>
            </a:r>
            <a:endParaRPr lang="uk-UA" altLang="uk-UA" sz="2800" dirty="0"/>
          </a:p>
          <a:p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13385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отошка\Desktop\3834342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5027372" cy="336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836712"/>
            <a:ext cx="71287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altLang="uk-UA" sz="2800" dirty="0"/>
              <a:t>В даний час основним видом транспорту є трубопровідний. Газ під тиском, як правило, до 75 </a:t>
            </a:r>
            <a:r>
              <a:rPr lang="uk-UA" altLang="uk-UA" sz="2800" dirty="0" err="1"/>
              <a:t>атмосфер</a:t>
            </a:r>
            <a:r>
              <a:rPr lang="uk-UA" altLang="uk-UA" sz="2800" dirty="0"/>
              <a:t> (кгс/см2) рухається по трубах діаметром до 1420 мм.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39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Тотошка\Desktop\p_62093_1_gallery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5511"/>
            <a:ext cx="4536504" cy="329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3645024"/>
            <a:ext cx="81369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altLang="uk-UA" sz="2800" dirty="0"/>
              <a:t>Газопроводи великого діаметру, призначені для транспортування газу на великі відстані, називаються магістральними.</a:t>
            </a:r>
          </a:p>
          <a:p>
            <a:r>
              <a:rPr lang="uk-UA" altLang="uk-UA" sz="2800" dirty="0"/>
              <a:t> Загальна довжина магістральних газопроводів в Україні становить 35,6 </a:t>
            </a:r>
            <a:r>
              <a:rPr lang="uk-UA" altLang="uk-UA" sz="2800" dirty="0" err="1"/>
              <a:t>тис.км</a:t>
            </a:r>
            <a:r>
              <a:rPr lang="uk-UA" alt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46237"/>
            <a:ext cx="4042792" cy="45262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altLang="uk-UA" dirty="0"/>
              <a:t>Крім трубопровідного транспорту використовують спеціальні танкери — газовози. Це спеціальні кораблі, на яких газ перевозиться в стиснутому або скрапленому стані при визначених термобаричних умовах. </a:t>
            </a:r>
          </a:p>
          <a:p>
            <a:endParaRPr lang="uk-UA" dirty="0"/>
          </a:p>
        </p:txBody>
      </p:sp>
      <p:pic>
        <p:nvPicPr>
          <p:cNvPr id="5" name="Picture 2" descr="C:\Users\Тотошка\Desktop\Methanier_aspher_LNGRIV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80728"/>
            <a:ext cx="432720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2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46237"/>
            <a:ext cx="3970784" cy="4526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altLang="uk-UA" dirty="0"/>
              <a:t>Природний газ широко використовується в хімічній промисловості як вихідна сировина . Також використовується як пальне, для опалення житлових будинків, паливо для машин, електростанцій і ін.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Picture 2" descr="C:\Users\Тотошка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053" y="548680"/>
            <a:ext cx="3803575" cy="249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&amp;Zcy;&amp;acy;&amp;pcy;&amp;rcy;&amp;acy;&amp;vcy;&amp;k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06" y="3296352"/>
            <a:ext cx="3842343" cy="286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варня">
  <a:themeElements>
    <a:clrScheme name="Ливарн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варн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варн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164</Words>
  <Application>Microsoft Office PowerPoint</Application>
  <PresentationFormat>Екран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Ливарня</vt:lpstr>
      <vt:lpstr>Природній газ</vt:lpstr>
      <vt:lpstr>Природний газ  — суміш газів, що утворилася в надрах землі при анаеробному розклада-нні органічних речовин. Це суміш газоподібних вуглеводнів (метану, етану, пропану, бутану тощо), що утворюється в земній корі та широко використовується як високоекономічне паливо на електростанціях.</vt:lpstr>
      <vt:lpstr>Хімічний склад  природнього газу:</vt:lpstr>
      <vt:lpstr>Властивості  природнього газу: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Природній газ</dc:title>
  <dc:creator>Sara Yasmeen (Wipro Technologies)</dc:creator>
  <cp:lastModifiedBy>Brody</cp:lastModifiedBy>
  <cp:revision>4</cp:revision>
  <dcterms:created xsi:type="dcterms:W3CDTF">2010-02-23T11:30:32Z</dcterms:created>
  <dcterms:modified xsi:type="dcterms:W3CDTF">2013-11-04T16:23:14Z</dcterms:modified>
</cp:coreProperties>
</file>