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4660"/>
  </p:normalViewPr>
  <p:slideViewPr>
    <p:cSldViewPr>
      <p:cViewPr varScale="1">
        <p:scale>
          <a:sx n="107" d="100"/>
          <a:sy n="10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6CC5E-A652-4AAA-96A5-FEB14ECA34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570A961D-0923-408F-B269-1B09BBB77301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Діоксид вуглецю</a:t>
          </a:r>
          <a:endParaRPr lang="uk-UA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51AB373-A8C6-4A35-ABC2-FEE4472EFA31}" type="parTrans" cxnId="{5AE3D45E-73A4-45BB-8522-D45F7D4781FD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uk-U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147D755-ACE6-4028-B32A-F577F8F1A68D}" type="sibTrans" cxnId="{5AE3D45E-73A4-45BB-8522-D45F7D4781FD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uk-U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2D30E51-F449-49BF-9F3A-6F6B74044D4D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Діоксид сірки</a:t>
          </a:r>
          <a:endParaRPr lang="uk-UA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0698F7D-1321-4734-BD1B-7274325763A4}" type="parTrans" cxnId="{4C4FF9A1-7BCC-4299-B807-8E9F0E803B1C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uk-U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591DCCF-A07D-446C-84E6-BC93B5ADA878}" type="sibTrans" cxnId="{4C4FF9A1-7BCC-4299-B807-8E9F0E803B1C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uk-U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E7469EE-9486-47ED-8A51-510F11F8B370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Діоксид кремнію</a:t>
          </a:r>
          <a:endParaRPr lang="uk-UA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09AAEEF-0F19-4CAF-9720-E71DFA0B52F9}" type="parTrans" cxnId="{85ADC5E5-1904-4AD8-A366-8C4B2FE8503B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uk-U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2847C69-ED86-4316-8A9E-482AE61C4A4F}" type="sibTrans" cxnId="{85ADC5E5-1904-4AD8-A366-8C4B2FE8503B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uk-UA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745EA61-9D1C-44DD-8011-79037B39EF67}" type="pres">
      <dgm:prSet presAssocID="{7356CC5E-A652-4AAA-96A5-FEB14ECA34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2632C0E8-5D30-4824-8169-4BC001ADEDA5}" type="pres">
      <dgm:prSet presAssocID="{7356CC5E-A652-4AAA-96A5-FEB14ECA342F}" presName="Name1" presStyleCnt="0"/>
      <dgm:spPr/>
    </dgm:pt>
    <dgm:pt modelId="{772CC927-0854-45F4-8AD6-105A89AB68BC}" type="pres">
      <dgm:prSet presAssocID="{7356CC5E-A652-4AAA-96A5-FEB14ECA342F}" presName="cycle" presStyleCnt="0"/>
      <dgm:spPr/>
    </dgm:pt>
    <dgm:pt modelId="{0EAE2CB7-99B6-4DFB-A744-55CA87FA85F8}" type="pres">
      <dgm:prSet presAssocID="{7356CC5E-A652-4AAA-96A5-FEB14ECA342F}" presName="srcNode" presStyleLbl="node1" presStyleIdx="0" presStyleCnt="3"/>
      <dgm:spPr/>
    </dgm:pt>
    <dgm:pt modelId="{CE5A0329-87E7-415F-868C-BDCB8AF3EC47}" type="pres">
      <dgm:prSet presAssocID="{7356CC5E-A652-4AAA-96A5-FEB14ECA342F}" presName="conn" presStyleLbl="parChTrans1D2" presStyleIdx="0" presStyleCnt="1"/>
      <dgm:spPr/>
      <dgm:t>
        <a:bodyPr/>
        <a:lstStyle/>
        <a:p>
          <a:endParaRPr lang="uk-UA"/>
        </a:p>
      </dgm:t>
    </dgm:pt>
    <dgm:pt modelId="{8A794F1F-2021-4CA6-A0EE-8C2FE053A6B0}" type="pres">
      <dgm:prSet presAssocID="{7356CC5E-A652-4AAA-96A5-FEB14ECA342F}" presName="extraNode" presStyleLbl="node1" presStyleIdx="0" presStyleCnt="3"/>
      <dgm:spPr/>
    </dgm:pt>
    <dgm:pt modelId="{27ACCB0D-964B-4947-B46C-3787C76DD371}" type="pres">
      <dgm:prSet presAssocID="{7356CC5E-A652-4AAA-96A5-FEB14ECA342F}" presName="dstNode" presStyleLbl="node1" presStyleIdx="0" presStyleCnt="3"/>
      <dgm:spPr/>
    </dgm:pt>
    <dgm:pt modelId="{116F9875-9457-4E5F-92BC-4E0ACDDEE07E}" type="pres">
      <dgm:prSet presAssocID="{570A961D-0923-408F-B269-1B09BBB7730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75E025-66EA-46FE-9762-2B3F1A04FD26}" type="pres">
      <dgm:prSet presAssocID="{570A961D-0923-408F-B269-1B09BBB77301}" presName="accent_1" presStyleCnt="0"/>
      <dgm:spPr/>
    </dgm:pt>
    <dgm:pt modelId="{57A68DA5-2D8E-4A89-ACE0-15E6E463064E}" type="pres">
      <dgm:prSet presAssocID="{570A961D-0923-408F-B269-1B09BBB77301}" presName="accentRepeatNode" presStyleLbl="solidFgAcc1" presStyleIdx="0" presStyleCnt="3"/>
      <dgm:spPr>
        <a:solidFill>
          <a:schemeClr val="tx2">
            <a:lumMod val="60000"/>
            <a:lumOff val="40000"/>
          </a:schemeClr>
        </a:solidFill>
      </dgm:spPr>
    </dgm:pt>
    <dgm:pt modelId="{906C55D1-E46B-4997-99E0-FC65861EEED5}" type="pres">
      <dgm:prSet presAssocID="{B2D30E51-F449-49BF-9F3A-6F6B74044D4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E22F0D-9335-43F5-90AE-45D90EF8B7F4}" type="pres">
      <dgm:prSet presAssocID="{B2D30E51-F449-49BF-9F3A-6F6B74044D4D}" presName="accent_2" presStyleCnt="0"/>
      <dgm:spPr/>
    </dgm:pt>
    <dgm:pt modelId="{DC28C09D-EBE8-47B6-8D02-3A441FE24BD9}" type="pres">
      <dgm:prSet presAssocID="{B2D30E51-F449-49BF-9F3A-6F6B74044D4D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50A502BD-D1B8-4523-ADC9-EF8D1EF6F598}" type="pres">
      <dgm:prSet presAssocID="{2E7469EE-9486-47ED-8A51-510F11F8B37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C834BB-D60F-4AEC-8ED1-1C7BED68735E}" type="pres">
      <dgm:prSet presAssocID="{2E7469EE-9486-47ED-8A51-510F11F8B370}" presName="accent_3" presStyleCnt="0"/>
      <dgm:spPr/>
    </dgm:pt>
    <dgm:pt modelId="{0075035D-BA7F-4BA4-B362-012EA87CEE64}" type="pres">
      <dgm:prSet presAssocID="{2E7469EE-9486-47ED-8A51-510F11F8B370}" presName="accentRepeatNode" presStyleLbl="solidFgAcc1" presStyleIdx="2" presStyleCnt="3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3DD3CDBB-4109-44C4-AAA9-B251E4963D1D}" type="presOf" srcId="{7356CC5E-A652-4AAA-96A5-FEB14ECA342F}" destId="{0745EA61-9D1C-44DD-8011-79037B39EF67}" srcOrd="0" destOrd="0" presId="urn:microsoft.com/office/officeart/2008/layout/VerticalCurvedList"/>
    <dgm:cxn modelId="{363ADD33-8341-427B-A98E-7BC2715EA112}" type="presOf" srcId="{2E7469EE-9486-47ED-8A51-510F11F8B370}" destId="{50A502BD-D1B8-4523-ADC9-EF8D1EF6F598}" srcOrd="0" destOrd="0" presId="urn:microsoft.com/office/officeart/2008/layout/VerticalCurvedList"/>
    <dgm:cxn modelId="{4C4FF9A1-7BCC-4299-B807-8E9F0E803B1C}" srcId="{7356CC5E-A652-4AAA-96A5-FEB14ECA342F}" destId="{B2D30E51-F449-49BF-9F3A-6F6B74044D4D}" srcOrd="1" destOrd="0" parTransId="{B0698F7D-1321-4734-BD1B-7274325763A4}" sibTransId="{7591DCCF-A07D-446C-84E6-BC93B5ADA878}"/>
    <dgm:cxn modelId="{331FC3D9-A9AA-4EE4-9810-6052A0FE9EFF}" type="presOf" srcId="{570A961D-0923-408F-B269-1B09BBB77301}" destId="{116F9875-9457-4E5F-92BC-4E0ACDDEE07E}" srcOrd="0" destOrd="0" presId="urn:microsoft.com/office/officeart/2008/layout/VerticalCurvedList"/>
    <dgm:cxn modelId="{85ADC5E5-1904-4AD8-A366-8C4B2FE8503B}" srcId="{7356CC5E-A652-4AAA-96A5-FEB14ECA342F}" destId="{2E7469EE-9486-47ED-8A51-510F11F8B370}" srcOrd="2" destOrd="0" parTransId="{409AAEEF-0F19-4CAF-9720-E71DFA0B52F9}" sibTransId="{42847C69-ED86-4316-8A9E-482AE61C4A4F}"/>
    <dgm:cxn modelId="{6E2D4933-650F-4CC5-8CDF-A59236CEC6D7}" type="presOf" srcId="{B2D30E51-F449-49BF-9F3A-6F6B74044D4D}" destId="{906C55D1-E46B-4997-99E0-FC65861EEED5}" srcOrd="0" destOrd="0" presId="urn:microsoft.com/office/officeart/2008/layout/VerticalCurvedList"/>
    <dgm:cxn modelId="{DEEDD11D-326C-432B-9026-388331E4ACFD}" type="presOf" srcId="{B147D755-ACE6-4028-B32A-F577F8F1A68D}" destId="{CE5A0329-87E7-415F-868C-BDCB8AF3EC47}" srcOrd="0" destOrd="0" presId="urn:microsoft.com/office/officeart/2008/layout/VerticalCurvedList"/>
    <dgm:cxn modelId="{5AE3D45E-73A4-45BB-8522-D45F7D4781FD}" srcId="{7356CC5E-A652-4AAA-96A5-FEB14ECA342F}" destId="{570A961D-0923-408F-B269-1B09BBB77301}" srcOrd="0" destOrd="0" parTransId="{C51AB373-A8C6-4A35-ABC2-FEE4472EFA31}" sibTransId="{B147D755-ACE6-4028-B32A-F577F8F1A68D}"/>
    <dgm:cxn modelId="{B1C12998-EF5D-4D5A-8ECE-6D1E691D60D2}" type="presParOf" srcId="{0745EA61-9D1C-44DD-8011-79037B39EF67}" destId="{2632C0E8-5D30-4824-8169-4BC001ADEDA5}" srcOrd="0" destOrd="0" presId="urn:microsoft.com/office/officeart/2008/layout/VerticalCurvedList"/>
    <dgm:cxn modelId="{DF20251C-4D8C-4671-89D2-505A8978DFB0}" type="presParOf" srcId="{2632C0E8-5D30-4824-8169-4BC001ADEDA5}" destId="{772CC927-0854-45F4-8AD6-105A89AB68BC}" srcOrd="0" destOrd="0" presId="urn:microsoft.com/office/officeart/2008/layout/VerticalCurvedList"/>
    <dgm:cxn modelId="{030A4E2C-843E-405C-BA92-0FB13B6D7FF8}" type="presParOf" srcId="{772CC927-0854-45F4-8AD6-105A89AB68BC}" destId="{0EAE2CB7-99B6-4DFB-A744-55CA87FA85F8}" srcOrd="0" destOrd="0" presId="urn:microsoft.com/office/officeart/2008/layout/VerticalCurvedList"/>
    <dgm:cxn modelId="{8BBF90B6-9651-487C-A753-3A75A34CDD19}" type="presParOf" srcId="{772CC927-0854-45F4-8AD6-105A89AB68BC}" destId="{CE5A0329-87E7-415F-868C-BDCB8AF3EC47}" srcOrd="1" destOrd="0" presId="urn:microsoft.com/office/officeart/2008/layout/VerticalCurvedList"/>
    <dgm:cxn modelId="{9AF15D17-F31A-4F2A-BF18-4ECA2A69904E}" type="presParOf" srcId="{772CC927-0854-45F4-8AD6-105A89AB68BC}" destId="{8A794F1F-2021-4CA6-A0EE-8C2FE053A6B0}" srcOrd="2" destOrd="0" presId="urn:microsoft.com/office/officeart/2008/layout/VerticalCurvedList"/>
    <dgm:cxn modelId="{918B0BA2-608D-49B2-AF0D-D2DC42043925}" type="presParOf" srcId="{772CC927-0854-45F4-8AD6-105A89AB68BC}" destId="{27ACCB0D-964B-4947-B46C-3787C76DD371}" srcOrd="3" destOrd="0" presId="urn:microsoft.com/office/officeart/2008/layout/VerticalCurvedList"/>
    <dgm:cxn modelId="{72792671-ECB8-4AFD-9A1F-BA9FB79FBDC9}" type="presParOf" srcId="{2632C0E8-5D30-4824-8169-4BC001ADEDA5}" destId="{116F9875-9457-4E5F-92BC-4E0ACDDEE07E}" srcOrd="1" destOrd="0" presId="urn:microsoft.com/office/officeart/2008/layout/VerticalCurvedList"/>
    <dgm:cxn modelId="{0CDF1BE6-D298-4814-B26F-B66996BEBBC2}" type="presParOf" srcId="{2632C0E8-5D30-4824-8169-4BC001ADEDA5}" destId="{2875E025-66EA-46FE-9762-2B3F1A04FD26}" srcOrd="2" destOrd="0" presId="urn:microsoft.com/office/officeart/2008/layout/VerticalCurvedList"/>
    <dgm:cxn modelId="{8BEBB633-96C9-49B6-A84B-3335D65D7BFC}" type="presParOf" srcId="{2875E025-66EA-46FE-9762-2B3F1A04FD26}" destId="{57A68DA5-2D8E-4A89-ACE0-15E6E463064E}" srcOrd="0" destOrd="0" presId="urn:microsoft.com/office/officeart/2008/layout/VerticalCurvedList"/>
    <dgm:cxn modelId="{34B3F04B-12C2-4D18-95F2-2922EBE697A1}" type="presParOf" srcId="{2632C0E8-5D30-4824-8169-4BC001ADEDA5}" destId="{906C55D1-E46B-4997-99E0-FC65861EEED5}" srcOrd="3" destOrd="0" presId="urn:microsoft.com/office/officeart/2008/layout/VerticalCurvedList"/>
    <dgm:cxn modelId="{069818C2-AC0F-41F0-BAFA-4599F426A4E9}" type="presParOf" srcId="{2632C0E8-5D30-4824-8169-4BC001ADEDA5}" destId="{0DE22F0D-9335-43F5-90AE-45D90EF8B7F4}" srcOrd="4" destOrd="0" presId="urn:microsoft.com/office/officeart/2008/layout/VerticalCurvedList"/>
    <dgm:cxn modelId="{183ABF72-7347-4F89-A011-64841554D0EE}" type="presParOf" srcId="{0DE22F0D-9335-43F5-90AE-45D90EF8B7F4}" destId="{DC28C09D-EBE8-47B6-8D02-3A441FE24BD9}" srcOrd="0" destOrd="0" presId="urn:microsoft.com/office/officeart/2008/layout/VerticalCurvedList"/>
    <dgm:cxn modelId="{F936F4D8-9F53-4216-943F-257911B67558}" type="presParOf" srcId="{2632C0E8-5D30-4824-8169-4BC001ADEDA5}" destId="{50A502BD-D1B8-4523-ADC9-EF8D1EF6F598}" srcOrd="5" destOrd="0" presId="urn:microsoft.com/office/officeart/2008/layout/VerticalCurvedList"/>
    <dgm:cxn modelId="{AAD8248F-EA16-4D8B-A29A-5D7CB8F73CEC}" type="presParOf" srcId="{2632C0E8-5D30-4824-8169-4BC001ADEDA5}" destId="{3AC834BB-D60F-4AEC-8ED1-1C7BED68735E}" srcOrd="6" destOrd="0" presId="urn:microsoft.com/office/officeart/2008/layout/VerticalCurvedList"/>
    <dgm:cxn modelId="{99B76A04-EB3D-45B6-A77F-4C1D9151B892}" type="presParOf" srcId="{3AC834BB-D60F-4AEC-8ED1-1C7BED68735E}" destId="{0075035D-BA7F-4BA4-B362-012EA87CEE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2FCD6-B888-4F2D-B512-BD5C1DBEBFB8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2E0C8B6-6109-4BBC-AA30-CA284DE4C064}">
      <dgm:prSet phldrT="[Текст]" custT="1"/>
      <dgm:spPr/>
      <dgm:t>
        <a:bodyPr/>
        <a:lstStyle/>
        <a:p>
          <a:r>
            <a:rPr lang="uk-UA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Кристали</a:t>
          </a:r>
          <a:endParaRPr lang="uk-UA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54FF7C-8DBF-4A11-BD2C-D963798F7D44}" type="parTrans" cxnId="{A82C7FCA-981E-4865-ADFB-958F25567097}">
      <dgm:prSet/>
      <dgm:spPr/>
      <dgm:t>
        <a:bodyPr/>
        <a:lstStyle/>
        <a:p>
          <a:endParaRPr lang="uk-UA"/>
        </a:p>
      </dgm:t>
    </dgm:pt>
    <dgm:pt modelId="{16B9DD98-6D26-45AB-A952-B835497562B4}" type="sibTrans" cxnId="{A82C7FCA-981E-4865-ADFB-958F25567097}">
      <dgm:prSet/>
      <dgm:spPr/>
      <dgm:t>
        <a:bodyPr/>
        <a:lstStyle/>
        <a:p>
          <a:endParaRPr lang="uk-UA"/>
        </a:p>
      </dgm:t>
    </dgm:pt>
    <dgm:pt modelId="{0A35F787-CB4E-4825-96F4-B6A7504517F7}">
      <dgm:prSet phldrT="[Текст]"/>
      <dgm:spPr/>
      <dgm:t>
        <a:bodyPr/>
        <a:lstStyle/>
        <a:p>
          <a:r>
            <a:rPr lang="uk-UA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Пірогенний кремнезем</a:t>
          </a:r>
          <a:endParaRPr lang="uk-UA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9F5D40-7AF1-4331-8D06-313A86F1D5D2}" type="parTrans" cxnId="{58E578E8-6F60-4440-8507-51DE6E5A8571}">
      <dgm:prSet/>
      <dgm:spPr/>
      <dgm:t>
        <a:bodyPr/>
        <a:lstStyle/>
        <a:p>
          <a:endParaRPr lang="uk-UA"/>
        </a:p>
      </dgm:t>
    </dgm:pt>
    <dgm:pt modelId="{4B599001-0EAE-4039-B5A8-2EF0D4502518}" type="sibTrans" cxnId="{58E578E8-6F60-4440-8507-51DE6E5A8571}">
      <dgm:prSet/>
      <dgm:spPr/>
      <dgm:t>
        <a:bodyPr/>
        <a:lstStyle/>
        <a:p>
          <a:endParaRPr lang="uk-UA"/>
        </a:p>
      </dgm:t>
    </dgm:pt>
    <dgm:pt modelId="{D49ABABE-2882-48E2-A6F0-CFDA95BF1C74}">
      <dgm:prSet phldrT="[Текст]"/>
      <dgm:spPr/>
      <dgm:t>
        <a:bodyPr/>
        <a:lstStyle/>
        <a:p>
          <a:r>
            <a:rPr lang="uk-U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Кварцевий пісок</a:t>
          </a:r>
          <a:endParaRPr lang="uk-UA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30C891-C84C-4340-986A-25D02775DDF5}" type="parTrans" cxnId="{9B73E15C-E0EC-42C2-A28E-4D85D25463FC}">
      <dgm:prSet/>
      <dgm:spPr/>
      <dgm:t>
        <a:bodyPr/>
        <a:lstStyle/>
        <a:p>
          <a:endParaRPr lang="uk-UA"/>
        </a:p>
      </dgm:t>
    </dgm:pt>
    <dgm:pt modelId="{F482869B-A938-4999-816E-B2EC08C114A6}" type="sibTrans" cxnId="{9B73E15C-E0EC-42C2-A28E-4D85D25463FC}">
      <dgm:prSet/>
      <dgm:spPr/>
      <dgm:t>
        <a:bodyPr/>
        <a:lstStyle/>
        <a:p>
          <a:endParaRPr lang="uk-UA"/>
        </a:p>
      </dgm:t>
    </dgm:pt>
    <dgm:pt modelId="{57D2AA97-87B8-4959-848F-2D8AAD2EDAD2}">
      <dgm:prSet phldrT="[Текст]"/>
      <dgm:spPr/>
      <dgm:t>
        <a:bodyPr/>
        <a:lstStyle/>
        <a:p>
          <a:r>
            <a:rPr lang="uk-UA" dirty="0" smtClean="0"/>
            <a:t>Структура</a:t>
          </a:r>
          <a:endParaRPr lang="uk-UA" dirty="0"/>
        </a:p>
      </dgm:t>
    </dgm:pt>
    <dgm:pt modelId="{4A06E15B-4A40-4C4B-9DC3-39CB522D13BE}" type="parTrans" cxnId="{2B8621C9-7727-47EE-9B75-7B416149DB75}">
      <dgm:prSet/>
      <dgm:spPr/>
      <dgm:t>
        <a:bodyPr/>
        <a:lstStyle/>
        <a:p>
          <a:endParaRPr lang="uk-UA"/>
        </a:p>
      </dgm:t>
    </dgm:pt>
    <dgm:pt modelId="{85F64A2A-2E2C-496C-8666-87BF0695E2B9}" type="sibTrans" cxnId="{2B8621C9-7727-47EE-9B75-7B416149DB75}">
      <dgm:prSet/>
      <dgm:spPr/>
      <dgm:t>
        <a:bodyPr/>
        <a:lstStyle/>
        <a:p>
          <a:endParaRPr lang="uk-UA"/>
        </a:p>
      </dgm:t>
    </dgm:pt>
    <dgm:pt modelId="{B1E58073-D7CB-4F5D-8B3F-4EFB36E7EEE5}" type="pres">
      <dgm:prSet presAssocID="{B832FCD6-B888-4F2D-B512-BD5C1DBEBF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442960B-8475-4A14-87FD-F966FA884402}" type="pres">
      <dgm:prSet presAssocID="{52E0C8B6-6109-4BBC-AA30-CA284DE4C064}" presName="compNode" presStyleCnt="0"/>
      <dgm:spPr/>
    </dgm:pt>
    <dgm:pt modelId="{DB387FA0-06C6-4142-9BB9-F9E30FAA696C}" type="pres">
      <dgm:prSet presAssocID="{52E0C8B6-6109-4BBC-AA30-CA284DE4C064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0EA91EF-3BD2-4709-801A-C3807C1F2E6C}" type="pres">
      <dgm:prSet presAssocID="{52E0C8B6-6109-4BBC-AA30-CA284DE4C064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E47FD1-12BA-4A73-8CB0-20CA12C10797}" type="pres">
      <dgm:prSet presAssocID="{16B9DD98-6D26-45AB-A952-B835497562B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6EDA734-0490-4CAA-93CB-4374E94ECD71}" type="pres">
      <dgm:prSet presAssocID="{0A35F787-CB4E-4825-96F4-B6A7504517F7}" presName="compNode" presStyleCnt="0"/>
      <dgm:spPr/>
    </dgm:pt>
    <dgm:pt modelId="{8DC7E25B-DF79-4D1E-8D38-8A85EE260CDF}" type="pres">
      <dgm:prSet presAssocID="{0A35F787-CB4E-4825-96F4-B6A7504517F7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D283F3F8-40BA-4AB9-83B9-C9AA137D8E28}" type="pres">
      <dgm:prSet presAssocID="{0A35F787-CB4E-4825-96F4-B6A7504517F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32E6B7-EC47-45F7-A940-4265E730DFEF}" type="pres">
      <dgm:prSet presAssocID="{4B599001-0EAE-4039-B5A8-2EF0D450251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CDDAB82-1880-4B1D-9396-BCB770895BD8}" type="pres">
      <dgm:prSet presAssocID="{D49ABABE-2882-48E2-A6F0-CFDA95BF1C74}" presName="compNode" presStyleCnt="0"/>
      <dgm:spPr/>
    </dgm:pt>
    <dgm:pt modelId="{F5D4DB5E-12BC-4951-9872-2BCAB58752F4}" type="pres">
      <dgm:prSet presAssocID="{D49ABABE-2882-48E2-A6F0-CFDA95BF1C74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uk-UA"/>
        </a:p>
      </dgm:t>
    </dgm:pt>
    <dgm:pt modelId="{930171C6-5569-4293-BC32-A3752B056C24}" type="pres">
      <dgm:prSet presAssocID="{D49ABABE-2882-48E2-A6F0-CFDA95BF1C7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844B88-9A67-462A-8534-3535C33A5FF1}" type="pres">
      <dgm:prSet presAssocID="{F482869B-A938-4999-816E-B2EC08C114A6}" presName="sibTrans" presStyleLbl="sibTrans2D1" presStyleIdx="0" presStyleCnt="0"/>
      <dgm:spPr/>
      <dgm:t>
        <a:bodyPr/>
        <a:lstStyle/>
        <a:p>
          <a:endParaRPr lang="uk-UA"/>
        </a:p>
      </dgm:t>
    </dgm:pt>
    <dgm:pt modelId="{9CD2BF13-29C8-41FC-A656-4A9EF8548164}" type="pres">
      <dgm:prSet presAssocID="{57D2AA97-87B8-4959-848F-2D8AAD2EDAD2}" presName="compNode" presStyleCnt="0"/>
      <dgm:spPr/>
    </dgm:pt>
    <dgm:pt modelId="{3044FC00-4EFE-4E08-9EE7-1C9E52F58366}" type="pres">
      <dgm:prSet presAssocID="{57D2AA97-87B8-4959-848F-2D8AAD2EDAD2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uk-UA"/>
        </a:p>
      </dgm:t>
    </dgm:pt>
    <dgm:pt modelId="{EBE12EC2-61F2-484B-B22C-7D49321D649F}" type="pres">
      <dgm:prSet presAssocID="{57D2AA97-87B8-4959-848F-2D8AAD2EDAD2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73E15C-E0EC-42C2-A28E-4D85D25463FC}" srcId="{B832FCD6-B888-4F2D-B512-BD5C1DBEBFB8}" destId="{D49ABABE-2882-48E2-A6F0-CFDA95BF1C74}" srcOrd="2" destOrd="0" parTransId="{3430C891-C84C-4340-986A-25D02775DDF5}" sibTransId="{F482869B-A938-4999-816E-B2EC08C114A6}"/>
    <dgm:cxn modelId="{EE37E033-B760-4832-9E85-49D27407C092}" type="presOf" srcId="{B832FCD6-B888-4F2D-B512-BD5C1DBEBFB8}" destId="{B1E58073-D7CB-4F5D-8B3F-4EFB36E7EEE5}" srcOrd="0" destOrd="0" presId="urn:microsoft.com/office/officeart/2005/8/layout/pList1"/>
    <dgm:cxn modelId="{2B8621C9-7727-47EE-9B75-7B416149DB75}" srcId="{B832FCD6-B888-4F2D-B512-BD5C1DBEBFB8}" destId="{57D2AA97-87B8-4959-848F-2D8AAD2EDAD2}" srcOrd="3" destOrd="0" parTransId="{4A06E15B-4A40-4C4B-9DC3-39CB522D13BE}" sibTransId="{85F64A2A-2E2C-496C-8666-87BF0695E2B9}"/>
    <dgm:cxn modelId="{EEFDE126-6CE3-4E67-900D-BEBD014CCFE8}" type="presOf" srcId="{57D2AA97-87B8-4959-848F-2D8AAD2EDAD2}" destId="{EBE12EC2-61F2-484B-B22C-7D49321D649F}" srcOrd="0" destOrd="0" presId="urn:microsoft.com/office/officeart/2005/8/layout/pList1"/>
    <dgm:cxn modelId="{58E578E8-6F60-4440-8507-51DE6E5A8571}" srcId="{B832FCD6-B888-4F2D-B512-BD5C1DBEBFB8}" destId="{0A35F787-CB4E-4825-96F4-B6A7504517F7}" srcOrd="1" destOrd="0" parTransId="{2E9F5D40-7AF1-4331-8D06-313A86F1D5D2}" sibTransId="{4B599001-0EAE-4039-B5A8-2EF0D4502518}"/>
    <dgm:cxn modelId="{C04B3000-8E1F-4580-A8A3-6B8FA55861C5}" type="presOf" srcId="{52E0C8B6-6109-4BBC-AA30-CA284DE4C064}" destId="{60EA91EF-3BD2-4709-801A-C3807C1F2E6C}" srcOrd="0" destOrd="0" presId="urn:microsoft.com/office/officeart/2005/8/layout/pList1"/>
    <dgm:cxn modelId="{8524A071-F864-4233-9651-11DD41BFC0FD}" type="presOf" srcId="{D49ABABE-2882-48E2-A6F0-CFDA95BF1C74}" destId="{930171C6-5569-4293-BC32-A3752B056C24}" srcOrd="0" destOrd="0" presId="urn:microsoft.com/office/officeart/2005/8/layout/pList1"/>
    <dgm:cxn modelId="{A82C7FCA-981E-4865-ADFB-958F25567097}" srcId="{B832FCD6-B888-4F2D-B512-BD5C1DBEBFB8}" destId="{52E0C8B6-6109-4BBC-AA30-CA284DE4C064}" srcOrd="0" destOrd="0" parTransId="{AA54FF7C-8DBF-4A11-BD2C-D963798F7D44}" sibTransId="{16B9DD98-6D26-45AB-A952-B835497562B4}"/>
    <dgm:cxn modelId="{783279F2-0FE1-4B56-A6FE-A49F268605F2}" type="presOf" srcId="{4B599001-0EAE-4039-B5A8-2EF0D4502518}" destId="{5032E6B7-EC47-45F7-A940-4265E730DFEF}" srcOrd="0" destOrd="0" presId="urn:microsoft.com/office/officeart/2005/8/layout/pList1"/>
    <dgm:cxn modelId="{5B10B953-103E-43FC-8950-0CB79A95583E}" type="presOf" srcId="{0A35F787-CB4E-4825-96F4-B6A7504517F7}" destId="{D283F3F8-40BA-4AB9-83B9-C9AA137D8E28}" srcOrd="0" destOrd="0" presId="urn:microsoft.com/office/officeart/2005/8/layout/pList1"/>
    <dgm:cxn modelId="{8381751C-3EB6-43BF-81FE-379F3EE4B0B1}" type="presOf" srcId="{16B9DD98-6D26-45AB-A952-B835497562B4}" destId="{03E47FD1-12BA-4A73-8CB0-20CA12C10797}" srcOrd="0" destOrd="0" presId="urn:microsoft.com/office/officeart/2005/8/layout/pList1"/>
    <dgm:cxn modelId="{4AB68AD9-0915-4528-A6D1-F05AA5A66B9E}" type="presOf" srcId="{F482869B-A938-4999-816E-B2EC08C114A6}" destId="{55844B88-9A67-462A-8534-3535C33A5FF1}" srcOrd="0" destOrd="0" presId="urn:microsoft.com/office/officeart/2005/8/layout/pList1"/>
    <dgm:cxn modelId="{7E2D8983-78EA-472F-8F9F-7D9C5BE9533E}" type="presParOf" srcId="{B1E58073-D7CB-4F5D-8B3F-4EFB36E7EEE5}" destId="{9442960B-8475-4A14-87FD-F966FA884402}" srcOrd="0" destOrd="0" presId="urn:microsoft.com/office/officeart/2005/8/layout/pList1"/>
    <dgm:cxn modelId="{DC119BA3-9304-4005-9246-A77F2674ADB2}" type="presParOf" srcId="{9442960B-8475-4A14-87FD-F966FA884402}" destId="{DB387FA0-06C6-4142-9BB9-F9E30FAA696C}" srcOrd="0" destOrd="0" presId="urn:microsoft.com/office/officeart/2005/8/layout/pList1"/>
    <dgm:cxn modelId="{9A5C504D-59EE-4F5B-89E9-EEB778E1466E}" type="presParOf" srcId="{9442960B-8475-4A14-87FD-F966FA884402}" destId="{60EA91EF-3BD2-4709-801A-C3807C1F2E6C}" srcOrd="1" destOrd="0" presId="urn:microsoft.com/office/officeart/2005/8/layout/pList1"/>
    <dgm:cxn modelId="{B0BB54EF-6E5D-4A5B-9727-71863EA4A33A}" type="presParOf" srcId="{B1E58073-D7CB-4F5D-8B3F-4EFB36E7EEE5}" destId="{03E47FD1-12BA-4A73-8CB0-20CA12C10797}" srcOrd="1" destOrd="0" presId="urn:microsoft.com/office/officeart/2005/8/layout/pList1"/>
    <dgm:cxn modelId="{F7D588D5-CB0D-48BA-B2FD-7E05E4D9A1DF}" type="presParOf" srcId="{B1E58073-D7CB-4F5D-8B3F-4EFB36E7EEE5}" destId="{C6EDA734-0490-4CAA-93CB-4374E94ECD71}" srcOrd="2" destOrd="0" presId="urn:microsoft.com/office/officeart/2005/8/layout/pList1"/>
    <dgm:cxn modelId="{746F8676-53D7-44C6-89CA-DB77FD24D6F9}" type="presParOf" srcId="{C6EDA734-0490-4CAA-93CB-4374E94ECD71}" destId="{8DC7E25B-DF79-4D1E-8D38-8A85EE260CDF}" srcOrd="0" destOrd="0" presId="urn:microsoft.com/office/officeart/2005/8/layout/pList1"/>
    <dgm:cxn modelId="{080EFD87-BDCD-441F-AA4B-F814F7F9FF32}" type="presParOf" srcId="{C6EDA734-0490-4CAA-93CB-4374E94ECD71}" destId="{D283F3F8-40BA-4AB9-83B9-C9AA137D8E28}" srcOrd="1" destOrd="0" presId="urn:microsoft.com/office/officeart/2005/8/layout/pList1"/>
    <dgm:cxn modelId="{A9E4FCA8-E126-4FC2-8BCF-57AF5E893101}" type="presParOf" srcId="{B1E58073-D7CB-4F5D-8B3F-4EFB36E7EEE5}" destId="{5032E6B7-EC47-45F7-A940-4265E730DFEF}" srcOrd="3" destOrd="0" presId="urn:microsoft.com/office/officeart/2005/8/layout/pList1"/>
    <dgm:cxn modelId="{35F33869-D40D-49D0-A9E9-42749CC80A68}" type="presParOf" srcId="{B1E58073-D7CB-4F5D-8B3F-4EFB36E7EEE5}" destId="{7CDDAB82-1880-4B1D-9396-BCB770895BD8}" srcOrd="4" destOrd="0" presId="urn:microsoft.com/office/officeart/2005/8/layout/pList1"/>
    <dgm:cxn modelId="{0DF0EB09-AA0D-4571-87CF-B3C1B0F8F61A}" type="presParOf" srcId="{7CDDAB82-1880-4B1D-9396-BCB770895BD8}" destId="{F5D4DB5E-12BC-4951-9872-2BCAB58752F4}" srcOrd="0" destOrd="0" presId="urn:microsoft.com/office/officeart/2005/8/layout/pList1"/>
    <dgm:cxn modelId="{89847DD9-5029-49D0-8A1E-A6480686499E}" type="presParOf" srcId="{7CDDAB82-1880-4B1D-9396-BCB770895BD8}" destId="{930171C6-5569-4293-BC32-A3752B056C24}" srcOrd="1" destOrd="0" presId="urn:microsoft.com/office/officeart/2005/8/layout/pList1"/>
    <dgm:cxn modelId="{812DE5B4-1D06-4757-B947-12EAA782B193}" type="presParOf" srcId="{B1E58073-D7CB-4F5D-8B3F-4EFB36E7EEE5}" destId="{55844B88-9A67-462A-8534-3535C33A5FF1}" srcOrd="5" destOrd="0" presId="urn:microsoft.com/office/officeart/2005/8/layout/pList1"/>
    <dgm:cxn modelId="{46B2EE9A-B755-4AD4-8C0F-DF750FD83F53}" type="presParOf" srcId="{B1E58073-D7CB-4F5D-8B3F-4EFB36E7EEE5}" destId="{9CD2BF13-29C8-41FC-A656-4A9EF8548164}" srcOrd="6" destOrd="0" presId="urn:microsoft.com/office/officeart/2005/8/layout/pList1"/>
    <dgm:cxn modelId="{7F52F35F-E2B6-4DC9-9F19-C30742F85787}" type="presParOf" srcId="{9CD2BF13-29C8-41FC-A656-4A9EF8548164}" destId="{3044FC00-4EFE-4E08-9EE7-1C9E52F58366}" srcOrd="0" destOrd="0" presId="urn:microsoft.com/office/officeart/2005/8/layout/pList1"/>
    <dgm:cxn modelId="{FAA298F7-4538-40A2-987A-02B0D8C25C14}" type="presParOf" srcId="{9CD2BF13-29C8-41FC-A656-4A9EF8548164}" destId="{EBE12EC2-61F2-484B-B22C-7D49321D649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A0329-87E7-415F-868C-BDCB8AF3EC47}">
      <dsp:nvSpPr>
        <dsp:cNvPr id="0" name=""/>
        <dsp:cNvSpPr/>
      </dsp:nvSpPr>
      <dsp:spPr>
        <a:xfrm>
          <a:off x="-5581329" y="-854585"/>
          <a:ext cx="6646296" cy="6646296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F9875-9457-4E5F-92BC-4E0ACDDEE07E}">
      <dsp:nvSpPr>
        <dsp:cNvPr id="0" name=""/>
        <dsp:cNvSpPr/>
      </dsp:nvSpPr>
      <dsp:spPr>
        <a:xfrm>
          <a:off x="685272" y="493712"/>
          <a:ext cx="7841319" cy="98742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769" tIns="129540" rIns="129540" bIns="1295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Діоксид вуглецю</a:t>
          </a:r>
          <a:endParaRPr lang="uk-UA" sz="51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85272" y="493712"/>
        <a:ext cx="7841319" cy="987425"/>
      </dsp:txXfrm>
    </dsp:sp>
    <dsp:sp modelId="{57A68DA5-2D8E-4A89-ACE0-15E6E463064E}">
      <dsp:nvSpPr>
        <dsp:cNvPr id="0" name=""/>
        <dsp:cNvSpPr/>
      </dsp:nvSpPr>
      <dsp:spPr>
        <a:xfrm>
          <a:off x="68132" y="370284"/>
          <a:ext cx="1234281" cy="123428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C55D1-E46B-4997-99E0-FC65861EEED5}">
      <dsp:nvSpPr>
        <dsp:cNvPr id="0" name=""/>
        <dsp:cNvSpPr/>
      </dsp:nvSpPr>
      <dsp:spPr>
        <a:xfrm>
          <a:off x="1044201" y="1974850"/>
          <a:ext cx="7482390" cy="987425"/>
        </a:xfrm>
        <a:prstGeom prst="rect">
          <a:avLst/>
        </a:prstGeom>
        <a:solidFill>
          <a:schemeClr val="accent1">
            <a:shade val="80000"/>
            <a:hueOff val="6649"/>
            <a:satOff val="-663"/>
            <a:lumOff val="156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769" tIns="129540" rIns="129540" bIns="1295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Діоксид сірки</a:t>
          </a:r>
          <a:endParaRPr lang="uk-UA" sz="51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044201" y="1974850"/>
        <a:ext cx="7482390" cy="987425"/>
      </dsp:txXfrm>
    </dsp:sp>
    <dsp:sp modelId="{DC28C09D-EBE8-47B6-8D02-3A441FE24BD9}">
      <dsp:nvSpPr>
        <dsp:cNvPr id="0" name=""/>
        <dsp:cNvSpPr/>
      </dsp:nvSpPr>
      <dsp:spPr>
        <a:xfrm>
          <a:off x="427061" y="1851421"/>
          <a:ext cx="1234281" cy="123428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1">
              <a:shade val="80000"/>
              <a:hueOff val="6649"/>
              <a:satOff val="-663"/>
              <a:lumOff val="15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502BD-D1B8-4523-ADC9-EF8D1EF6F598}">
      <dsp:nvSpPr>
        <dsp:cNvPr id="0" name=""/>
        <dsp:cNvSpPr/>
      </dsp:nvSpPr>
      <dsp:spPr>
        <a:xfrm>
          <a:off x="685272" y="3455987"/>
          <a:ext cx="7841319" cy="987425"/>
        </a:xfrm>
        <a:prstGeom prst="rect">
          <a:avLst/>
        </a:prstGeom>
        <a:solidFill>
          <a:schemeClr val="accent1">
            <a:shade val="80000"/>
            <a:hueOff val="13299"/>
            <a:satOff val="-1325"/>
            <a:lumOff val="31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769" tIns="129540" rIns="129540" bIns="1295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Діоксид кремнію</a:t>
          </a:r>
          <a:endParaRPr lang="uk-UA" sz="51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85272" y="3455987"/>
        <a:ext cx="7841319" cy="987425"/>
      </dsp:txXfrm>
    </dsp:sp>
    <dsp:sp modelId="{0075035D-BA7F-4BA4-B362-012EA87CEE64}">
      <dsp:nvSpPr>
        <dsp:cNvPr id="0" name=""/>
        <dsp:cNvSpPr/>
      </dsp:nvSpPr>
      <dsp:spPr>
        <a:xfrm>
          <a:off x="68132" y="3332559"/>
          <a:ext cx="1234281" cy="123428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1">
              <a:shade val="80000"/>
              <a:hueOff val="13299"/>
              <a:satOff val="-1325"/>
              <a:lumOff val="3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69584-101A-4FF1-B36B-8965EBEB6F00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BDAE-19A1-41E3-ACC3-91668D3614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49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BDAE-19A1-41E3-ACC3-91668D3614B8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08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CBD4179-9237-45BD-A9D2-4733A76CE564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C07EA4E-BBCC-4B66-AE08-810D9C71208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4480" y="4869160"/>
            <a:ext cx="5120640" cy="158115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412776"/>
            <a:ext cx="5120640" cy="2304288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Застосування оксидів неметалів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48510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Властивості</a:t>
            </a:r>
            <a:endParaRPr lang="uk-UA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3870035"/>
              </p:ext>
            </p:extLst>
          </p:nvPr>
        </p:nvGraphicFramePr>
        <p:xfrm>
          <a:off x="1259632" y="1412776"/>
          <a:ext cx="6696744" cy="475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5997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Відноситься до групи кислотних оксидів</a:t>
                      </a:r>
                      <a:endParaRPr lang="uk-UA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8624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 нагріванні взаємодіє з основними оксидами і лугами</a:t>
                      </a:r>
                      <a:r>
                        <a:rPr lang="ru-RU" sz="2400" dirty="0" smtClean="0"/>
                        <a:t>.</a:t>
                      </a:r>
                      <a:endParaRPr lang="uk-UA" sz="2400" dirty="0"/>
                    </a:p>
                  </a:txBody>
                  <a:tcPr/>
                </a:tc>
              </a:tr>
              <a:tr h="59978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Розчиняється в плавиковій кислоті</a:t>
                      </a:r>
                      <a:endParaRPr lang="uk-UA" sz="2400" dirty="0"/>
                    </a:p>
                  </a:txBody>
                  <a:tcPr/>
                </a:tc>
              </a:tr>
              <a:tr h="127372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SiO </a:t>
                      </a:r>
                      <a:r>
                        <a:rPr lang="ru-RU" sz="2400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відноситься до групи склоутворюючих оксидів, тобто схильний до утворення переохолодженого розплаву - скла </a:t>
                      </a:r>
                      <a:endParaRPr lang="uk-UA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Один з кращих діелектриків ( електричний струм не проводить) </a:t>
                      </a:r>
                      <a:endParaRPr lang="uk-UA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9978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Має атомну кристалічну решітку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96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Застосування</a:t>
            </a:r>
            <a:endParaRPr lang="uk-UA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2274568"/>
          </a:xfrm>
        </p:spPr>
        <p:txBody>
          <a:bodyPr>
            <a:normAutofit fontScale="92500"/>
          </a:bodyPr>
          <a:lstStyle/>
          <a:p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Діоксид кремнію застосовують у виробництві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</a:rPr>
              <a:t>скла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кераміки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</a:rPr>
              <a:t>бетонних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виробів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, для отримання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</a:rPr>
              <a:t>кремнію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, як наповнювач у виробництві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гум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.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Кристали кварцу володіють п'єзоелектричними властивостями і тому використовуються в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</a:rPr>
              <a:t>радіотехніці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</a:rPr>
              <a:t>ультразвукових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установках,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</a:rPr>
              <a:t>в запальничках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. </a:t>
            </a:r>
          </a:p>
          <a:p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Діоксид кремнію - головний компонент майже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</a:rPr>
              <a:t>всіх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земних гірських порід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</a:rPr>
              <a:t>.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З кремнезему і силікатів складається 87% маси літосфери. </a:t>
            </a:r>
          </a:p>
          <a:p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3861048"/>
            <a:ext cx="2520280" cy="2836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61048"/>
            <a:ext cx="1990736" cy="2836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63" y="3861048"/>
            <a:ext cx="2520280" cy="2808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1" y="3861047"/>
            <a:ext cx="1739255" cy="28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7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Застосування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052736"/>
            <a:ext cx="8595360" cy="28803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Аморфний непористий діоксид кремнію застосовується в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</a:rPr>
              <a:t>харчовій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промисловості в якості допоміжної речовини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</a:rPr>
              <a:t>E551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що перешкоджає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</a:rPr>
              <a:t>злежуванню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</a:rPr>
              <a:t>, в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парафармацевтиці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</a:rPr>
              <a:t> (зубні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пасти), а також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</a:rPr>
              <a:t>в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харчових добавках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або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лікарських препаратах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в якості ентеросорбенту. </a:t>
            </a:r>
          </a:p>
          <a:p>
            <a:pPr lvl="0"/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Також використовується для виробництва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</a:rPr>
              <a:t>волоконно-оптичних кабелів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. Використовується чистий плавлений діоксид кремнію з добавкою в нього деяких спеціальних інгредієнтів. </a:t>
            </a:r>
          </a:p>
          <a:p>
            <a:pPr lvl="0"/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</a:rPr>
              <a:t>Кремнеземна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нитка також використовується в нагрівальних елементах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</a:rPr>
              <a:t>електронних сигарет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</a:rPr>
              <a:t>, тому що добре вбирає рідину і не руйнується під нагріванням спіралі.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71" y="5171805"/>
            <a:ext cx="1713931" cy="1660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08" y="4037869"/>
            <a:ext cx="1638300" cy="171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9" y="5201816"/>
            <a:ext cx="2217687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60" y="4005064"/>
            <a:ext cx="339912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3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591550" cy="1976264"/>
          </a:xfrm>
        </p:spPr>
        <p:txBody>
          <a:bodyPr>
            <a:noAutofit/>
          </a:bodyPr>
          <a:lstStyle/>
          <a:p>
            <a:r>
              <a:rPr lang="uk-UA" sz="9600" b="1" i="1" dirty="0" smtClean="0"/>
              <a:t>Дякую за увагу!</a:t>
            </a:r>
            <a:endParaRPr lang="uk-UA" sz="9600" b="1" i="1" dirty="0"/>
          </a:p>
        </p:txBody>
      </p:sp>
    </p:spTree>
    <p:extLst>
      <p:ext uri="{BB962C8B-B14F-4D97-AF65-F5344CB8AC3E}">
        <p14:creationId xmlns:p14="http://schemas.microsoft.com/office/powerpoint/2010/main" val="47797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                  </a:t>
            </a:r>
            <a:r>
              <a:rPr lang="uk-UA" sz="4400" b="1" dirty="0" smtClean="0"/>
              <a:t>Оксиди неметалів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2060848"/>
            <a:ext cx="4572000" cy="3930752"/>
          </a:xfrm>
        </p:spPr>
        <p:txBody>
          <a:bodyPr>
            <a:normAutofit fontScale="92500"/>
          </a:bodyPr>
          <a:lstStyle/>
          <a:p>
            <a:r>
              <a:rPr lang="uk-UA" sz="2800" b="1" i="1" dirty="0"/>
              <a:t>Оксиди неметалів </a:t>
            </a:r>
            <a:r>
              <a:rPr lang="uk-UA" sz="2800" dirty="0"/>
              <a:t>- це кислотні оксиди, кислотний характер яких збільшується із збільшенням ступеня окиснення, про що свідчить також зростання теплового ефекту реакцій розчинення оксидів у воді.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" y="1412776"/>
            <a:ext cx="463316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В презентації:</a:t>
            </a:r>
            <a:endParaRPr lang="uk-UA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1084567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88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            Діоксид вуглецю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95360" cy="1626496"/>
          </a:xfrm>
        </p:spPr>
        <p:txBody>
          <a:bodyPr/>
          <a:lstStyle/>
          <a:p>
            <a:r>
              <a:rPr lang="vi-VN" b="1" dirty="0"/>
              <a:t>Діокси́д вуглецю́</a:t>
            </a:r>
            <a:r>
              <a:rPr lang="vi-VN" dirty="0"/>
              <a:t>, оксид карбону (</a:t>
            </a:r>
            <a:r>
              <a:rPr lang="en-US" dirty="0"/>
              <a:t>IV), </a:t>
            </a:r>
            <a:r>
              <a:rPr lang="vi-VN" i="1" dirty="0"/>
              <a:t>вуглекислий газ</a:t>
            </a:r>
            <a:r>
              <a:rPr lang="vi-VN" dirty="0"/>
              <a:t>,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 — </a:t>
            </a:r>
            <a:r>
              <a:rPr lang="vi-VN" dirty="0"/>
              <a:t>тривка хімічна </a:t>
            </a:r>
            <a:r>
              <a:rPr lang="vi-VN" dirty="0" smtClean="0"/>
              <a:t>с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</a:rPr>
              <a:t>полука</a:t>
            </a:r>
            <a:r>
              <a:rPr lang="vi-VN" dirty="0" smtClean="0"/>
              <a:t>, </a:t>
            </a:r>
            <a:r>
              <a:rPr lang="vi-VN" dirty="0"/>
              <a:t>поширена в природних </a:t>
            </a:r>
            <a:r>
              <a:rPr lang="vi-VN" dirty="0" smtClean="0"/>
              <a:t>газах, </a:t>
            </a:r>
            <a:r>
              <a:rPr lang="vi-VN" dirty="0"/>
              <a:t>що містять його в кількості від декількох відсотків до практично чистого вуглекислого газу.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2" y="3212976"/>
            <a:ext cx="4254398" cy="316835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15945"/>
              </p:ext>
            </p:extLst>
          </p:nvPr>
        </p:nvGraphicFramePr>
        <p:xfrm>
          <a:off x="4716016" y="3187567"/>
          <a:ext cx="4200128" cy="323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128"/>
              </a:tblGrid>
              <a:tr h="63875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    Фізичні властивості :</a:t>
                      </a:r>
                      <a:endParaRPr lang="uk-UA" sz="2800" dirty="0"/>
                    </a:p>
                  </a:txBody>
                  <a:tcPr/>
                </a:tc>
              </a:tr>
              <a:tr h="466777">
                <a:tc>
                  <a:txBody>
                    <a:bodyPr/>
                    <a:lstStyle/>
                    <a:p>
                      <a:r>
                        <a:rPr lang="uk-UA" dirty="0" smtClean="0"/>
                        <a:t>Неотруйний газ</a:t>
                      </a:r>
                      <a:endParaRPr lang="uk-UA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uk-UA" dirty="0" smtClean="0"/>
                        <a:t>Без</a:t>
                      </a:r>
                      <a:r>
                        <a:rPr lang="uk-UA" baseline="0" dirty="0" smtClean="0"/>
                        <a:t> кольору</a:t>
                      </a:r>
                      <a:endParaRPr lang="uk-UA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uk-UA" dirty="0" smtClean="0"/>
                        <a:t>Має злегка кислуватий запах і смак</a:t>
                      </a:r>
                      <a:endParaRPr lang="uk-UA" dirty="0"/>
                    </a:p>
                  </a:txBody>
                  <a:tcPr/>
                </a:tc>
              </a:tr>
              <a:tr h="638752"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атмосферному тиску діоксид вуглецю не існує в рідкому стані, переходячи безпосередньо з твердого стану в газоподібний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11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</a:t>
            </a:r>
            <a:r>
              <a:rPr lang="uk-UA" sz="5400" b="1" dirty="0" smtClean="0"/>
              <a:t>Застосування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2922640"/>
          </a:xfrm>
        </p:spPr>
        <p:txBody>
          <a:bodyPr>
            <a:noAutofit/>
          </a:bodyPr>
          <a:lstStyle/>
          <a:p>
            <a:pPr lvl="2"/>
            <a:r>
              <a:rPr lang="uk-UA" sz="2000" dirty="0"/>
              <a:t>У харчовій промисловості діоксид вуглецю використовується як </a:t>
            </a:r>
            <a:r>
              <a:rPr lang="uk-UA" sz="2000" b="1" dirty="0"/>
              <a:t>консервант</a:t>
            </a:r>
            <a:r>
              <a:rPr lang="uk-UA" sz="2000" dirty="0"/>
              <a:t> і позначається на упаковці під кодом Е290, а також як </a:t>
            </a:r>
            <a:r>
              <a:rPr lang="uk-UA" sz="2000" b="1" dirty="0"/>
              <a:t>розпушувач </a:t>
            </a:r>
            <a:r>
              <a:rPr lang="uk-UA" sz="2000" b="1" dirty="0" smtClean="0"/>
              <a:t>тіста</a:t>
            </a:r>
            <a:r>
              <a:rPr lang="uk-UA" sz="2000" dirty="0" smtClean="0"/>
              <a:t>.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>	Рідка </a:t>
            </a:r>
            <a:r>
              <a:rPr lang="uk-UA" sz="2000" dirty="0"/>
              <a:t>вуглекислота (рідка харчова вуглекислота) — зріджений вуглекислий газ, що зберігається під високим </a:t>
            </a:r>
            <a:r>
              <a:rPr lang="uk-UA" sz="2000" dirty="0" smtClean="0"/>
              <a:t>тиском. </a:t>
            </a:r>
            <a:r>
              <a:rPr lang="uk-UA" sz="2000" dirty="0"/>
              <a:t>Безбарвна рідина. При випуску рідкої вуглекислоти з балона в атмосферу частина її випаровується, а інша частина утворює </a:t>
            </a:r>
            <a:r>
              <a:rPr lang="uk-UA" sz="2000" b="1" dirty="0"/>
              <a:t>пластівці сухого льоду</a:t>
            </a:r>
            <a:r>
              <a:rPr lang="uk-UA" sz="2000" dirty="0" smtClean="0"/>
              <a:t>.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>	Балони </a:t>
            </a:r>
            <a:r>
              <a:rPr lang="uk-UA" sz="2000" dirty="0"/>
              <a:t>з рідкою вуглекислотою широко застосовуються як вогнегасники і для виробництва </a:t>
            </a:r>
            <a:r>
              <a:rPr lang="uk-UA" sz="2000" b="1" dirty="0"/>
              <a:t>газованої води і лимонаду</a:t>
            </a:r>
            <a:r>
              <a:rPr lang="uk-UA" sz="2000" dirty="0"/>
              <a:t>.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/>
              <a:t/>
            </a:r>
            <a:br>
              <a:rPr lang="uk-UA" sz="1600" dirty="0"/>
            </a:br>
            <a:endParaRPr lang="uk-UA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89482"/>
            <a:ext cx="2808312" cy="211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7112"/>
            <a:ext cx="1800200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73847"/>
            <a:ext cx="3402766" cy="2126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938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/>
              <a:t>                Діоксид сірки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7596" y="1484784"/>
            <a:ext cx="8595360" cy="1482480"/>
          </a:xfrm>
        </p:spPr>
        <p:txBody>
          <a:bodyPr>
            <a:normAutofit lnSpcReduction="10000"/>
          </a:bodyPr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</a:rPr>
              <a:t>Діоксид сірки</a:t>
            </a:r>
            <a:r>
              <a:rPr lang="uk-UA" sz="2400" dirty="0"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SO</a:t>
            </a:r>
            <a:r>
              <a:rPr lang="en-US" sz="2400" baseline="-25000" dirty="0">
                <a:latin typeface="Tahoma" panose="020B0604030504040204" pitchFamily="34" charset="0"/>
                <a:ea typeface="Tahoma" panose="020B0604030504040204" pitchFamily="34" charset="0"/>
              </a:rPr>
              <a:t>2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 ( </a:t>
            </a:r>
            <a:r>
              <a:rPr lang="uk-UA" sz="2400" dirty="0">
                <a:latin typeface="Tahoma" panose="020B0604030504040204" pitchFamily="34" charset="0"/>
                <a:ea typeface="Tahoma" panose="020B0604030504040204" pitchFamily="34" charset="0"/>
              </a:rPr>
              <a:t>інші назви: сульфітний ангідрид, сірчистий газ) — сірчаний ангідрид, утворюється під час згоряння сірки, сірководню, а також під час нагрівання різних сульфітів у потоці повітря або кисню</a:t>
            </a:r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</a:rPr>
              <a:t>.</a:t>
            </a:r>
            <a:endParaRPr lang="uk-UA" sz="24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3867877" cy="290090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88331"/>
              </p:ext>
            </p:extLst>
          </p:nvPr>
        </p:nvGraphicFramePr>
        <p:xfrm>
          <a:off x="4572000" y="3284984"/>
          <a:ext cx="3744416" cy="299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692262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    Фізичні властивості :</a:t>
                      </a:r>
                      <a:endParaRPr lang="uk-UA" sz="2400" dirty="0"/>
                    </a:p>
                  </a:txBody>
                  <a:tcPr/>
                </a:tc>
              </a:tr>
              <a:tr h="692262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Безбарвний газ, з різким задушливим запахом</a:t>
                      </a:r>
                      <a:endParaRPr lang="uk-UA" dirty="0"/>
                    </a:p>
                  </a:txBody>
                  <a:tcPr/>
                </a:tc>
              </a:tr>
              <a:tr h="692262">
                <a:tc>
                  <a:txBody>
                    <a:bodyPr/>
                    <a:lstStyle/>
                    <a:p>
                      <a:r>
                        <a:rPr lang="ru-RU" dirty="0" smtClean="0"/>
                        <a:t>Важчий від повітря більше ніж у два рази</a:t>
                      </a:r>
                      <a:endParaRPr lang="uk-UA" dirty="0"/>
                    </a:p>
                  </a:txBody>
                  <a:tcPr/>
                </a:tc>
              </a:tr>
              <a:tr h="824122"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охолодженні до —10 °С діоксид сірки скраплюється в безбарвну прозору рідину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0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                 Застосування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2778624"/>
          </a:xfrm>
        </p:spPr>
        <p:txBody>
          <a:bodyPr>
            <a:normAutofit fontScale="92500"/>
          </a:bodyPr>
          <a:lstStyle/>
          <a:p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</a:rPr>
              <a:t>Діоксид сірки застосовують у різних галузях промисловості. Найбільші його кількості йдуть на виробництво 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</a:rPr>
              <a:t>сульфатної кислоти</a:t>
            </a: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</a:rPr>
              <a:t>. Діоксид сірки має 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</a:rPr>
              <a:t>здатність убивати різні мікроби</a:t>
            </a: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</a:rPr>
              <a:t>, тому ним обкурюють складські приміщення, підвали, винні бочки тощо, а також овочі і фрукти, щоб запобігти їх загниванню.</a:t>
            </a:r>
          </a:p>
          <a:p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</a:rPr>
              <a:t>Діоксид сірки знебарвлює різні органічні барвники і застосовується для 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</a:rPr>
              <a:t>відбілювання вовняних і шовкових тканин</a:t>
            </a: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</a:rPr>
              <a:t>соломи</a:t>
            </a: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</a:rPr>
              <a:t> тощо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</a:rPr>
              <a:t>.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17640"/>
            <a:ext cx="4032448" cy="3116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7640"/>
            <a:ext cx="4512437" cy="31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0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                  Небезпечно!!!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latin typeface="Tahoma" panose="020B0604030504040204" pitchFamily="34" charset="0"/>
                <a:ea typeface="Tahoma" panose="020B0604030504040204" pitchFamily="34" charset="0"/>
              </a:rPr>
              <a:t>Діоксид сірки </a:t>
            </a:r>
            <a:r>
              <a:rPr lang="uk-UA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шкідливо</a:t>
            </a:r>
            <a:r>
              <a:rPr lang="uk-UA" sz="2800" dirty="0">
                <a:latin typeface="Tahoma" panose="020B0604030504040204" pitchFamily="34" charset="0"/>
                <a:ea typeface="Tahoma" panose="020B0604030504040204" pitchFamily="34" charset="0"/>
              </a:rPr>
              <a:t> діє на здоров'я людей. Це було точно встановлено під час обстеження робітників та їхніх сімей, які проживали в зоні забруднення біля металургійних підприємств м. Дніпродзержинська. Загальна кількість скарг і частота захворювань мешканців цієї зони виявились вдвічі вищими, ніж у мешканців відносно чистого району. У мешканців цього району встановлено знижений вміст гемоглобіну та наявність діоксиду сірки в крові.</a:t>
            </a:r>
          </a:p>
        </p:txBody>
      </p:sp>
    </p:spTree>
    <p:extLst>
      <p:ext uri="{BB962C8B-B14F-4D97-AF65-F5344CB8AC3E}">
        <p14:creationId xmlns:p14="http://schemas.microsoft.com/office/powerpoint/2010/main" val="267592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Діоксид кремнію</a:t>
            </a:r>
            <a:endParaRPr lang="uk-UA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1080120"/>
          </a:xfrm>
        </p:spPr>
        <p:txBody>
          <a:bodyPr/>
          <a:lstStyle/>
          <a:p>
            <a:r>
              <a:rPr lang="vi-VN" b="1" dirty="0" smtClean="0"/>
              <a:t>Д</a:t>
            </a:r>
            <a:r>
              <a:rPr lang="uk-UA" b="1" dirty="0" smtClean="0"/>
              <a:t>і</a:t>
            </a:r>
            <a:r>
              <a:rPr lang="vi-VN" b="1" dirty="0" smtClean="0"/>
              <a:t>окси́д </a:t>
            </a:r>
            <a:r>
              <a:rPr lang="vi-VN" b="1" dirty="0"/>
              <a:t>кре́мнію</a:t>
            </a:r>
            <a:r>
              <a:rPr lang="vi-VN" dirty="0"/>
              <a:t> (кремнезем, </a:t>
            </a:r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en-US" dirty="0"/>
              <a:t>)  </a:t>
            </a:r>
            <a:r>
              <a:rPr lang="en-US" dirty="0" smtClean="0"/>
              <a:t>(</a:t>
            </a:r>
            <a:r>
              <a:rPr lang="vi-VN" dirty="0" smtClean="0"/>
              <a:t>англ.</a:t>
            </a:r>
            <a:r>
              <a:rPr lang="uk-UA" dirty="0" smtClean="0"/>
              <a:t> </a:t>
            </a:r>
            <a:r>
              <a:rPr lang="en-US" i="1" dirty="0" smtClean="0"/>
              <a:t>silica</a:t>
            </a:r>
            <a:r>
              <a:rPr lang="en-US" dirty="0"/>
              <a:t>, </a:t>
            </a:r>
            <a:r>
              <a:rPr lang="vi-VN" dirty="0"/>
              <a:t>нім. </a:t>
            </a:r>
            <a:r>
              <a:rPr lang="en-US" i="1" dirty="0" smtClean="0"/>
              <a:t>Siliziumdioxid</a:t>
            </a:r>
            <a:r>
              <a:rPr lang="en-US" dirty="0" smtClean="0"/>
              <a:t>) </a:t>
            </a:r>
            <a:r>
              <a:rPr lang="en-US" dirty="0"/>
              <a:t>— </a:t>
            </a:r>
            <a:r>
              <a:rPr lang="vi-VN" dirty="0"/>
              <a:t>сполука ковалентної природи.</a:t>
            </a:r>
            <a:endParaRPr lang="uk-UA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9038142"/>
              </p:ext>
            </p:extLst>
          </p:nvPr>
        </p:nvGraphicFramePr>
        <p:xfrm>
          <a:off x="1259632" y="2420888"/>
          <a:ext cx="65527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303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141</TotalTime>
  <Words>519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Soho</vt:lpstr>
      <vt:lpstr>Застосування оксидів неметалів</vt:lpstr>
      <vt:lpstr>                   Оксиди неметалів</vt:lpstr>
      <vt:lpstr>           В презентації:</vt:lpstr>
      <vt:lpstr>            Діоксид вуглецю</vt:lpstr>
      <vt:lpstr>                       Застосування</vt:lpstr>
      <vt:lpstr>                Діоксид сірки</vt:lpstr>
      <vt:lpstr>                 Застосування</vt:lpstr>
      <vt:lpstr>                  Небезпечно!!!</vt:lpstr>
      <vt:lpstr>         Діоксид кремнію</vt:lpstr>
      <vt:lpstr>               Властивості</vt:lpstr>
      <vt:lpstr>               Застосування</vt:lpstr>
      <vt:lpstr>               Застосування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оксидів неметалів</dc:title>
  <dc:creator>КОСТ</dc:creator>
  <cp:lastModifiedBy>КОСТ</cp:lastModifiedBy>
  <cp:revision>17</cp:revision>
  <dcterms:created xsi:type="dcterms:W3CDTF">2013-10-20T07:40:26Z</dcterms:created>
  <dcterms:modified xsi:type="dcterms:W3CDTF">2013-12-25T13:51:53Z</dcterms:modified>
</cp:coreProperties>
</file>