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07B4F5C-892B-4D2A-AA2A-ACC90010C4D5}" type="datetimeFigureOut">
              <a:rPr lang="ru-RU" smtClean="0"/>
              <a:t>21.11.2013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1DDA49D-FEF7-4D9A-BA26-E0B8E4E1B91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3600" dirty="0" smtClean="0"/>
              <a:t>Зорі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uk-UA" dirty="0" err="1" smtClean="0"/>
              <a:t>Корєшкова</a:t>
            </a:r>
            <a:r>
              <a:rPr lang="uk-UA" dirty="0" smtClean="0"/>
              <a:t> А. 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7686" y="274638"/>
            <a:ext cx="3567114" cy="1143000"/>
          </a:xfrm>
        </p:spPr>
        <p:txBody>
          <a:bodyPr/>
          <a:lstStyle/>
          <a:p>
            <a:r>
              <a:rPr lang="ru-RU" dirty="0" err="1" smtClean="0"/>
              <a:t>Зоряні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0" y="1600200"/>
            <a:ext cx="3929090" cy="4873752"/>
          </a:xfrm>
        </p:spPr>
        <p:txBody>
          <a:bodyPr/>
          <a:lstStyle/>
          <a:p>
            <a:r>
              <a:rPr lang="ru-RU" dirty="0" err="1" smtClean="0"/>
              <a:t>Зорі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поодинокими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кратними</a:t>
            </a:r>
            <a:r>
              <a:rPr lang="ru-RU" dirty="0" smtClean="0"/>
              <a:t>: </a:t>
            </a:r>
            <a:r>
              <a:rPr lang="ru-RU" dirty="0" err="1" smtClean="0"/>
              <a:t>подвійними</a:t>
            </a:r>
            <a:r>
              <a:rPr lang="ru-RU" dirty="0" smtClean="0"/>
              <a:t>, </a:t>
            </a:r>
            <a:r>
              <a:rPr lang="ru-RU" dirty="0" err="1" smtClean="0"/>
              <a:t>потрійними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більшої</a:t>
            </a:r>
            <a:r>
              <a:rPr lang="ru-RU" dirty="0" smtClean="0"/>
              <a:t> </a:t>
            </a:r>
            <a:r>
              <a:rPr lang="ru-RU" dirty="0" err="1" smtClean="0"/>
              <a:t>кратності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зоряні</a:t>
            </a:r>
            <a:r>
              <a:rPr lang="ru-RU" dirty="0" smtClean="0"/>
              <a:t> </a:t>
            </a:r>
            <a:r>
              <a:rPr lang="ru-RU" dirty="0" err="1" smtClean="0"/>
              <a:t>скупчення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більше</a:t>
            </a:r>
            <a:r>
              <a:rPr lang="ru-RU" dirty="0" smtClean="0"/>
              <a:t> 70% </a:t>
            </a:r>
            <a:r>
              <a:rPr lang="ru-RU" dirty="0" err="1" smtClean="0"/>
              <a:t>зір</a:t>
            </a:r>
            <a:r>
              <a:rPr lang="ru-RU" dirty="0" smtClean="0"/>
              <a:t> у </a:t>
            </a:r>
            <a:r>
              <a:rPr lang="ru-RU" dirty="0" err="1" smtClean="0"/>
              <a:t>Галактиці</a:t>
            </a:r>
            <a:r>
              <a:rPr lang="ru-RU" dirty="0" smtClean="0"/>
              <a:t> </a:t>
            </a:r>
            <a:r>
              <a:rPr lang="ru-RU" dirty="0" err="1" smtClean="0"/>
              <a:t>кратні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найяскравіша</a:t>
            </a:r>
            <a:r>
              <a:rPr lang="ru-RU" dirty="0" smtClean="0"/>
              <a:t> зоря, </a:t>
            </a:r>
            <a:r>
              <a:rPr lang="ru-RU" dirty="0" err="1" smtClean="0"/>
              <a:t>небосхилу</a:t>
            </a:r>
            <a:r>
              <a:rPr lang="ru-RU" dirty="0" smtClean="0"/>
              <a:t> — </a:t>
            </a:r>
            <a:r>
              <a:rPr lang="ru-RU" dirty="0" err="1" smtClean="0"/>
              <a:t>Сіріус</a:t>
            </a:r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4071966" cy="2776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786190"/>
            <a:ext cx="4143404" cy="2602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400420" cy="939784"/>
          </a:xfrm>
        </p:spPr>
        <p:txBody>
          <a:bodyPr/>
          <a:lstStyle/>
          <a:p>
            <a:r>
              <a:rPr lang="ru-RU" dirty="0" err="1" smtClean="0"/>
              <a:t>Подвійна</a:t>
            </a:r>
            <a:r>
              <a:rPr lang="ru-RU" dirty="0" smtClean="0"/>
              <a:t> зоря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901014" cy="1900238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Подвійна</a:t>
            </a:r>
            <a:r>
              <a:rPr lang="ru-RU" dirty="0" smtClean="0"/>
              <a:t> зоря,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подвійна</a:t>
            </a:r>
            <a:r>
              <a:rPr lang="ru-RU" dirty="0" smtClean="0"/>
              <a:t> система — </a:t>
            </a:r>
            <a:r>
              <a:rPr lang="ru-RU" dirty="0" err="1" smtClean="0"/>
              <a:t>дві</a:t>
            </a:r>
            <a:r>
              <a:rPr lang="ru-RU" dirty="0" smtClean="0"/>
              <a:t> </a:t>
            </a:r>
            <a:r>
              <a:rPr lang="ru-RU" dirty="0" err="1" smtClean="0"/>
              <a:t>ґравітаційно-зв'язані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обертаються</a:t>
            </a:r>
            <a:r>
              <a:rPr lang="ru-RU" dirty="0" smtClean="0"/>
              <a:t> </a:t>
            </a:r>
            <a:r>
              <a:rPr lang="ru-RU" dirty="0" err="1" smtClean="0"/>
              <a:t>замкненими</a:t>
            </a:r>
            <a:r>
              <a:rPr lang="ru-RU" dirty="0" smtClean="0"/>
              <a:t> </a:t>
            </a:r>
            <a:r>
              <a:rPr lang="ru-RU" dirty="0" err="1" smtClean="0"/>
              <a:t>орбітами</a:t>
            </a:r>
            <a:r>
              <a:rPr lang="ru-RU" dirty="0" smtClean="0"/>
              <a:t> </a:t>
            </a:r>
            <a:r>
              <a:rPr lang="ru-RU" dirty="0" err="1" smtClean="0"/>
              <a:t>навколо</a:t>
            </a:r>
            <a:r>
              <a:rPr lang="ru-RU" dirty="0" smtClean="0"/>
              <a:t> </a:t>
            </a:r>
            <a:r>
              <a:rPr lang="ru-RU" dirty="0" err="1" smtClean="0"/>
              <a:t>спільного</a:t>
            </a:r>
            <a:r>
              <a:rPr lang="ru-RU" dirty="0" smtClean="0"/>
              <a:t> центру </a:t>
            </a:r>
            <a:r>
              <a:rPr lang="ru-RU" dirty="0" err="1" smtClean="0"/>
              <a:t>мас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усі</a:t>
            </a:r>
            <a:r>
              <a:rPr lang="ru-RU" dirty="0" smtClean="0"/>
              <a:t> </a:t>
            </a:r>
            <a:r>
              <a:rPr lang="ru-RU" dirty="0" err="1" smtClean="0"/>
              <a:t>кандидати</a:t>
            </a:r>
            <a:r>
              <a:rPr lang="ru-RU" dirty="0" smtClean="0"/>
              <a:t> в </a:t>
            </a:r>
            <a:r>
              <a:rPr lang="ru-RU" dirty="0" err="1" smtClean="0"/>
              <a:t>чорні</a:t>
            </a:r>
            <a:r>
              <a:rPr lang="ru-RU" dirty="0" smtClean="0"/>
              <a:t> </a:t>
            </a:r>
            <a:r>
              <a:rPr lang="ru-RU" dirty="0" err="1" smtClean="0"/>
              <a:t>діри</a:t>
            </a:r>
            <a:r>
              <a:rPr lang="ru-RU" dirty="0" smtClean="0"/>
              <a:t> </a:t>
            </a:r>
            <a:r>
              <a:rPr lang="ru-RU" dirty="0" err="1" smtClean="0"/>
              <a:t>перебувають</a:t>
            </a:r>
            <a:r>
              <a:rPr lang="ru-RU" dirty="0" smtClean="0"/>
              <a:t> у </a:t>
            </a:r>
            <a:r>
              <a:rPr lang="ru-RU" dirty="0" err="1" smtClean="0"/>
              <a:t>подвійних</a:t>
            </a:r>
            <a:r>
              <a:rPr lang="ru-RU" dirty="0" smtClean="0"/>
              <a:t> </a:t>
            </a:r>
            <a:r>
              <a:rPr lang="ru-RU" dirty="0" smtClean="0"/>
              <a:t>системах;</a:t>
            </a:r>
          </a:p>
          <a:p>
            <a:r>
              <a:rPr lang="ru-RU" dirty="0" err="1" smtClean="0"/>
              <a:t>зорі</a:t>
            </a:r>
            <a:r>
              <a:rPr lang="ru-RU" dirty="0" smtClean="0"/>
              <a:t> </a:t>
            </a:r>
            <a:r>
              <a:rPr lang="ru-RU" dirty="0" err="1" smtClean="0"/>
              <a:t>Вольфа-Райє</a:t>
            </a:r>
            <a:r>
              <a:rPr lang="ru-RU" dirty="0" smtClean="0"/>
              <a:t> </a:t>
            </a:r>
            <a:r>
              <a:rPr lang="ru-RU" dirty="0" err="1" smtClean="0"/>
              <a:t>були</a:t>
            </a:r>
            <a:r>
              <a:rPr lang="ru-RU" dirty="0" smtClean="0"/>
              <a:t> </a:t>
            </a:r>
            <a:r>
              <a:rPr lang="ru-RU" dirty="0" err="1" smtClean="0"/>
              <a:t>вивчені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</a:t>
            </a:r>
            <a:r>
              <a:rPr lang="ru-RU" dirty="0" err="1" smtClean="0"/>
              <a:t>подвійним</a:t>
            </a:r>
            <a:r>
              <a:rPr lang="ru-RU" dirty="0" smtClean="0"/>
              <a:t> зорям.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500438"/>
            <a:ext cx="5334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3571900" cy="1143000"/>
          </a:xfrm>
        </p:spPr>
        <p:txBody>
          <a:bodyPr/>
          <a:lstStyle/>
          <a:p>
            <a:r>
              <a:rPr lang="ru-RU" dirty="0" err="1" smtClean="0"/>
              <a:t>Зоряні</a:t>
            </a:r>
            <a:r>
              <a:rPr lang="ru-RU" dirty="0" smtClean="0"/>
              <a:t> </a:t>
            </a:r>
            <a:r>
              <a:rPr lang="ru-RU" dirty="0" err="1" smtClean="0"/>
              <a:t>скупчення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00486" cy="4873752"/>
          </a:xfrm>
        </p:spPr>
        <p:txBody>
          <a:bodyPr/>
          <a:lstStyle/>
          <a:p>
            <a:r>
              <a:rPr lang="ru-RU" dirty="0" err="1" smtClean="0"/>
              <a:t>Кулясті</a:t>
            </a:r>
            <a:r>
              <a:rPr lang="ru-RU" dirty="0" smtClean="0"/>
              <a:t> (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сферичну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ледь</a:t>
            </a:r>
            <a:r>
              <a:rPr lang="ru-RU" dirty="0" smtClean="0"/>
              <a:t> </a:t>
            </a:r>
            <a:r>
              <a:rPr lang="ru-RU" dirty="0" err="1" smtClean="0"/>
              <a:t>сплюснуту</a:t>
            </a:r>
            <a:r>
              <a:rPr lang="ru-RU" dirty="0" smtClean="0"/>
              <a:t> </a:t>
            </a:r>
            <a:r>
              <a:rPr lang="ru-RU" dirty="0" smtClean="0"/>
              <a:t>форму);</a:t>
            </a:r>
          </a:p>
          <a:p>
            <a:r>
              <a:rPr lang="ru-RU" dirty="0" err="1" smtClean="0"/>
              <a:t>Розсіяні</a:t>
            </a:r>
            <a:r>
              <a:rPr lang="ru-RU" dirty="0" smtClean="0"/>
              <a:t> </a:t>
            </a:r>
            <a:r>
              <a:rPr lang="ru-RU" dirty="0" smtClean="0"/>
              <a:t>(</a:t>
            </a:r>
            <a:r>
              <a:rPr lang="ru-RU" dirty="0" err="1" smtClean="0"/>
              <a:t>компоненти</a:t>
            </a:r>
            <a:r>
              <a:rPr lang="ru-RU" dirty="0" smtClean="0"/>
              <a:t> </a:t>
            </a:r>
            <a:r>
              <a:rPr lang="ru-RU" dirty="0" err="1" smtClean="0"/>
              <a:t>розташовуються</a:t>
            </a:r>
            <a:r>
              <a:rPr lang="ru-RU" dirty="0" smtClean="0"/>
              <a:t> </a:t>
            </a:r>
            <a:r>
              <a:rPr lang="ru-RU" dirty="0" smtClean="0"/>
              <a:t>на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великій</a:t>
            </a:r>
            <a:r>
              <a:rPr lang="ru-RU" dirty="0" smtClean="0"/>
              <a:t> </a:t>
            </a:r>
            <a:r>
              <a:rPr lang="ru-RU" dirty="0" err="1" smtClean="0"/>
              <a:t>відстані</a:t>
            </a:r>
            <a:r>
              <a:rPr lang="ru-RU" dirty="0" smtClean="0"/>
              <a:t> один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smtClean="0"/>
              <a:t>одного);</a:t>
            </a:r>
          </a:p>
          <a:p>
            <a:r>
              <a:rPr lang="ru-RU" dirty="0" err="1" smtClean="0"/>
              <a:t>Асоціації</a:t>
            </a:r>
            <a:r>
              <a:rPr lang="ru-RU" dirty="0" smtClean="0"/>
              <a:t> (</a:t>
            </a:r>
            <a:r>
              <a:rPr lang="ru-RU" dirty="0" err="1" smtClean="0"/>
              <a:t>розріджене</a:t>
            </a:r>
            <a:r>
              <a:rPr lang="ru-RU" dirty="0" smtClean="0"/>
              <a:t> </a:t>
            </a:r>
            <a:r>
              <a:rPr lang="ru-RU" dirty="0" err="1" smtClean="0"/>
              <a:t>скупчення</a:t>
            </a:r>
            <a:r>
              <a:rPr lang="ru-RU" dirty="0" smtClean="0"/>
              <a:t> </a:t>
            </a:r>
            <a:r>
              <a:rPr lang="ru-RU" dirty="0" err="1" smtClean="0"/>
              <a:t>молодих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 </a:t>
            </a:r>
            <a:r>
              <a:rPr lang="ru-RU" dirty="0" err="1" smtClean="0"/>
              <a:t>високої</a:t>
            </a:r>
            <a:r>
              <a:rPr lang="ru-RU" dirty="0" smtClean="0"/>
              <a:t> </a:t>
            </a:r>
            <a:r>
              <a:rPr lang="ru-RU" dirty="0" err="1" smtClean="0"/>
              <a:t>світності</a:t>
            </a:r>
            <a:r>
              <a:rPr lang="ru-RU" dirty="0" smtClean="0"/>
              <a:t>).</a:t>
            </a:r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7" y="571481"/>
            <a:ext cx="402248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929066"/>
            <a:ext cx="3929090" cy="2455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24" y="274638"/>
            <a:ext cx="3495676" cy="1143000"/>
          </a:xfrm>
        </p:spPr>
        <p:txBody>
          <a:bodyPr/>
          <a:lstStyle/>
          <a:p>
            <a:r>
              <a:rPr lang="ru-RU" dirty="0" err="1" smtClean="0"/>
              <a:t>Білі</a:t>
            </a:r>
            <a:r>
              <a:rPr lang="ru-RU" dirty="0" smtClean="0"/>
              <a:t> карлики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643438" y="1600200"/>
            <a:ext cx="3929090" cy="4873752"/>
          </a:xfrm>
        </p:spPr>
        <p:txBody>
          <a:bodyPr/>
          <a:lstStyle/>
          <a:p>
            <a:r>
              <a:rPr lang="ru-RU" dirty="0" err="1" smtClean="0"/>
              <a:t>дуже</a:t>
            </a:r>
            <a:r>
              <a:rPr lang="ru-RU" dirty="0" smtClean="0"/>
              <a:t> </a:t>
            </a:r>
            <a:r>
              <a:rPr lang="ru-RU" dirty="0" err="1" smtClean="0"/>
              <a:t>гаряче</a:t>
            </a:r>
            <a:r>
              <a:rPr lang="ru-RU" dirty="0" smtClean="0"/>
              <a:t> </a:t>
            </a:r>
            <a:r>
              <a:rPr lang="ru-RU" dirty="0" err="1" smtClean="0"/>
              <a:t>компактне</a:t>
            </a:r>
            <a:r>
              <a:rPr lang="ru-RU" dirty="0" smtClean="0"/>
              <a:t> </a:t>
            </a:r>
            <a:r>
              <a:rPr lang="ru-RU" dirty="0" smtClean="0"/>
              <a:t>ядро;</a:t>
            </a:r>
          </a:p>
          <a:p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джерела</a:t>
            </a:r>
            <a:r>
              <a:rPr lang="ru-RU" dirty="0" smtClean="0"/>
              <a:t> </a:t>
            </a:r>
            <a:r>
              <a:rPr lang="ru-RU" dirty="0" err="1" smtClean="0"/>
              <a:t>термоядерної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 для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 </a:t>
            </a:r>
            <a:r>
              <a:rPr lang="ru-RU" dirty="0" err="1" smtClean="0"/>
              <a:t>недоступні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їхня</a:t>
            </a:r>
            <a:r>
              <a:rPr lang="ru-RU" dirty="0" smtClean="0"/>
              <a:t> </a:t>
            </a:r>
            <a:r>
              <a:rPr lang="ru-RU" dirty="0" err="1" smtClean="0"/>
              <a:t>густина</a:t>
            </a:r>
            <a:r>
              <a:rPr lang="ru-RU" dirty="0" smtClean="0"/>
              <a:t> </a:t>
            </a:r>
            <a:r>
              <a:rPr lang="ru-RU" dirty="0" err="1" smtClean="0"/>
              <a:t>стає</a:t>
            </a:r>
            <a:r>
              <a:rPr lang="ru-RU" dirty="0" smtClean="0"/>
              <a:t> в </a:t>
            </a:r>
            <a:r>
              <a:rPr lang="ru-RU" dirty="0" err="1" smtClean="0"/>
              <a:t>мільйон</a:t>
            </a:r>
            <a:r>
              <a:rPr lang="ru-RU" dirty="0" smtClean="0"/>
              <a:t> </a:t>
            </a:r>
            <a:r>
              <a:rPr lang="ru-RU" dirty="0" err="1" smtClean="0"/>
              <a:t>разів</a:t>
            </a:r>
            <a:r>
              <a:rPr lang="ru-RU" dirty="0" smtClean="0"/>
              <a:t> </a:t>
            </a:r>
            <a:r>
              <a:rPr lang="ru-RU" dirty="0" err="1" smtClean="0"/>
              <a:t>більшою</a:t>
            </a:r>
            <a:r>
              <a:rPr lang="ru-RU" dirty="0" smtClean="0"/>
              <a:t> за </a:t>
            </a:r>
            <a:r>
              <a:rPr lang="ru-RU" dirty="0" err="1" smtClean="0"/>
              <a:t>густину</a:t>
            </a:r>
            <a:r>
              <a:rPr lang="ru-RU" dirty="0" smtClean="0"/>
              <a:t> </a:t>
            </a:r>
            <a:r>
              <a:rPr lang="ru-RU" dirty="0" smtClean="0"/>
              <a:t>води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57166"/>
            <a:ext cx="408972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500438"/>
            <a:ext cx="4143404" cy="3186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57808" cy="1143000"/>
          </a:xfrm>
        </p:spPr>
        <p:txBody>
          <a:bodyPr/>
          <a:lstStyle/>
          <a:p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 типу </a:t>
            </a:r>
            <a:r>
              <a:rPr lang="en-US" dirty="0" smtClean="0"/>
              <a:t>T </a:t>
            </a:r>
            <a:r>
              <a:rPr lang="ru-RU" dirty="0" err="1" smtClean="0"/>
              <a:t>Тельця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186238" cy="4873752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Зорі</a:t>
            </a:r>
            <a:r>
              <a:rPr lang="ru-RU" dirty="0" smtClean="0"/>
              <a:t> типу </a:t>
            </a:r>
            <a:r>
              <a:rPr lang="en-US" dirty="0" smtClean="0"/>
              <a:t>T </a:t>
            </a:r>
            <a:r>
              <a:rPr lang="ru-RU" dirty="0" err="1" smtClean="0"/>
              <a:t>Тельця</a:t>
            </a:r>
            <a:r>
              <a:rPr lang="ru-RU" dirty="0" smtClean="0"/>
              <a:t> (</a:t>
            </a:r>
            <a:r>
              <a:rPr lang="en-US" dirty="0" smtClean="0"/>
              <a:t>T </a:t>
            </a:r>
            <a:r>
              <a:rPr lang="en-US" dirty="0" err="1" smtClean="0"/>
              <a:t>Tauri</a:t>
            </a:r>
            <a:r>
              <a:rPr lang="en-US" dirty="0" smtClean="0"/>
              <a:t>, T </a:t>
            </a:r>
            <a:r>
              <a:rPr lang="en-US" dirty="0" err="1" smtClean="0"/>
              <a:t>Tauri</a:t>
            </a:r>
            <a:r>
              <a:rPr lang="en-US" dirty="0" smtClean="0"/>
              <a:t> stars, TTS) — </a:t>
            </a:r>
            <a:r>
              <a:rPr lang="ru-RU" dirty="0" err="1" smtClean="0"/>
              <a:t>клас</a:t>
            </a:r>
            <a:r>
              <a:rPr lang="ru-RU" dirty="0" smtClean="0"/>
              <a:t> </a:t>
            </a:r>
            <a:r>
              <a:rPr lang="ru-RU" dirty="0" err="1" smtClean="0"/>
              <a:t>змінних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отримали</a:t>
            </a:r>
            <a:r>
              <a:rPr lang="ru-RU" dirty="0" smtClean="0"/>
              <a:t> </a:t>
            </a:r>
            <a:r>
              <a:rPr lang="ru-RU" dirty="0" err="1" smtClean="0"/>
              <a:t>назву</a:t>
            </a:r>
            <a:r>
              <a:rPr lang="ru-RU" dirty="0" smtClean="0"/>
              <a:t> за </a:t>
            </a:r>
            <a:r>
              <a:rPr lang="ru-RU" dirty="0" err="1" smtClean="0"/>
              <a:t>своїм</a:t>
            </a:r>
            <a:r>
              <a:rPr lang="ru-RU" dirty="0" smtClean="0"/>
              <a:t> прототипом - Т </a:t>
            </a:r>
            <a:r>
              <a:rPr lang="ru-RU" dirty="0" err="1" smtClean="0"/>
              <a:t>Тельця</a:t>
            </a:r>
            <a:r>
              <a:rPr lang="ru-RU" dirty="0" smtClean="0"/>
              <a:t>. </a:t>
            </a:r>
            <a:r>
              <a:rPr lang="ru-RU" dirty="0" err="1" smtClean="0"/>
              <a:t>Зазвичай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виявити</a:t>
            </a:r>
            <a:r>
              <a:rPr lang="ru-RU" dirty="0" smtClean="0"/>
              <a:t> </a:t>
            </a:r>
            <a:r>
              <a:rPr lang="ru-RU" dirty="0" err="1" smtClean="0"/>
              <a:t>поряд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молекулярними</a:t>
            </a:r>
            <a:r>
              <a:rPr lang="ru-RU" dirty="0" smtClean="0"/>
              <a:t> </a:t>
            </a:r>
            <a:r>
              <a:rPr lang="ru-RU" dirty="0" err="1" smtClean="0"/>
              <a:t>хмарами</a:t>
            </a:r>
            <a:r>
              <a:rPr lang="ru-RU" dirty="0" smtClean="0"/>
              <a:t> та </a:t>
            </a:r>
            <a:r>
              <a:rPr lang="ru-RU" dirty="0" err="1" smtClean="0"/>
              <a:t>ідентифікувати</a:t>
            </a:r>
            <a:r>
              <a:rPr lang="ru-RU" dirty="0" smtClean="0"/>
              <a:t> за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змінністю</a:t>
            </a:r>
            <a:r>
              <a:rPr lang="ru-RU" dirty="0" smtClean="0"/>
              <a:t> (вельми нерегулярною) в </a:t>
            </a:r>
            <a:r>
              <a:rPr lang="ru-RU" dirty="0" err="1" smtClean="0"/>
              <a:t>оптичному</a:t>
            </a:r>
            <a:r>
              <a:rPr lang="ru-RU" dirty="0" smtClean="0"/>
              <a:t> </a:t>
            </a:r>
            <a:r>
              <a:rPr lang="ru-RU" dirty="0" err="1" smtClean="0"/>
              <a:t>діапазоні</a:t>
            </a:r>
            <a:r>
              <a:rPr lang="ru-RU" dirty="0" smtClean="0"/>
              <a:t> та за хромосферною </a:t>
            </a:r>
            <a:r>
              <a:rPr lang="ru-RU" dirty="0" err="1" smtClean="0"/>
              <a:t>активністю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err="1" smtClean="0"/>
              <a:t>Вважається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 типу </a:t>
            </a:r>
            <a:r>
              <a:rPr lang="en-US" dirty="0" smtClean="0"/>
              <a:t>T </a:t>
            </a:r>
            <a:r>
              <a:rPr lang="ru-RU" dirty="0" err="1" smtClean="0"/>
              <a:t>Тельця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завершальною</a:t>
            </a:r>
            <a:r>
              <a:rPr lang="ru-RU" dirty="0" smtClean="0"/>
              <a:t> </a:t>
            </a:r>
            <a:r>
              <a:rPr lang="ru-RU" dirty="0" err="1" smtClean="0"/>
              <a:t>стадією</a:t>
            </a:r>
            <a:r>
              <a:rPr lang="ru-RU" dirty="0" smtClean="0"/>
              <a:t> </a:t>
            </a:r>
            <a:r>
              <a:rPr lang="ru-RU" dirty="0" err="1" smtClean="0"/>
              <a:t>еволюції</a:t>
            </a:r>
            <a:r>
              <a:rPr lang="ru-RU" dirty="0" smtClean="0"/>
              <a:t> </a:t>
            </a:r>
            <a:r>
              <a:rPr lang="ru-RU" dirty="0" err="1" smtClean="0"/>
              <a:t>протозір</a:t>
            </a:r>
            <a:r>
              <a:rPr lang="ru-RU" dirty="0" smtClean="0"/>
              <a:t> </a:t>
            </a:r>
            <a:r>
              <a:rPr lang="ru-RU" dirty="0" err="1" smtClean="0"/>
              <a:t>невеликої</a:t>
            </a:r>
            <a:r>
              <a:rPr lang="ru-RU" dirty="0" smtClean="0"/>
              <a:t> </a:t>
            </a:r>
            <a:r>
              <a:rPr lang="ru-RU" dirty="0" err="1" smtClean="0"/>
              <a:t>маси</a:t>
            </a:r>
            <a:r>
              <a:rPr lang="ru-RU" dirty="0" smtClean="0"/>
              <a:t> перед </a:t>
            </a:r>
            <a:r>
              <a:rPr lang="ru-RU" dirty="0" err="1" smtClean="0"/>
              <a:t>виходом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на </a:t>
            </a:r>
            <a:r>
              <a:rPr lang="ru-RU" dirty="0" err="1" smtClean="0"/>
              <a:t>головну</a:t>
            </a:r>
            <a:r>
              <a:rPr lang="ru-RU" dirty="0" smtClean="0"/>
              <a:t> </a:t>
            </a:r>
            <a:r>
              <a:rPr lang="ru-RU" dirty="0" err="1" smtClean="0"/>
              <a:t>послідовність</a:t>
            </a:r>
            <a:r>
              <a:rPr lang="ru-RU" dirty="0" smtClean="0"/>
              <a:t> </a:t>
            </a:r>
            <a:r>
              <a:rPr lang="ru-RU" dirty="0" err="1" smtClean="0"/>
              <a:t>діаграми</a:t>
            </a:r>
            <a:r>
              <a:rPr lang="ru-RU" dirty="0" smtClean="0"/>
              <a:t> </a:t>
            </a:r>
            <a:r>
              <a:rPr lang="ru-RU" dirty="0" err="1" smtClean="0"/>
              <a:t>Герцшпрунга</a:t>
            </a:r>
            <a:r>
              <a:rPr lang="ru-RU" dirty="0" smtClean="0"/>
              <a:t>—Рассела.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071678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628" y="5357826"/>
            <a:ext cx="3429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Зірка</a:t>
            </a:r>
            <a:r>
              <a:rPr lang="ru-RU" dirty="0" smtClean="0"/>
              <a:t> типу T </a:t>
            </a:r>
            <a:r>
              <a:rPr lang="ru-RU" dirty="0" err="1" smtClean="0"/>
              <a:t>Тільця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навколозоряним</a:t>
            </a:r>
            <a:r>
              <a:rPr lang="ru-RU" dirty="0" smtClean="0"/>
              <a:t> диском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28" y="274638"/>
            <a:ext cx="2924172" cy="1143000"/>
          </a:xfrm>
        </p:spPr>
        <p:txBody>
          <a:bodyPr/>
          <a:lstStyle/>
          <a:p>
            <a:r>
              <a:rPr lang="ru-RU" dirty="0" err="1" smtClean="0"/>
              <a:t>Наднові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143372" y="1600200"/>
            <a:ext cx="4214842" cy="4873752"/>
          </a:xfrm>
        </p:spPr>
        <p:txBody>
          <a:bodyPr/>
          <a:lstStyle/>
          <a:p>
            <a:r>
              <a:rPr lang="ru-RU" dirty="0" smtClean="0"/>
              <a:t>зоря,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раптово</a:t>
            </a:r>
            <a:r>
              <a:rPr lang="ru-RU" dirty="0" smtClean="0"/>
              <a:t> </a:t>
            </a:r>
            <a:r>
              <a:rPr lang="ru-RU" dirty="0" err="1" smtClean="0"/>
              <a:t>збільшує</a:t>
            </a:r>
            <a:r>
              <a:rPr lang="ru-RU" dirty="0" smtClean="0"/>
              <a:t> свою </a:t>
            </a:r>
            <a:r>
              <a:rPr lang="ru-RU" dirty="0" err="1" smtClean="0"/>
              <a:t>світність</a:t>
            </a:r>
            <a:r>
              <a:rPr lang="ru-RU" dirty="0" smtClean="0"/>
              <a:t> у </a:t>
            </a:r>
            <a:r>
              <a:rPr lang="ru-RU" dirty="0" err="1" smtClean="0"/>
              <a:t>мільярди</a:t>
            </a:r>
            <a:r>
              <a:rPr lang="ru-RU" dirty="0" smtClean="0"/>
              <a:t> раз (на 20 </a:t>
            </a:r>
            <a:r>
              <a:rPr lang="ru-RU" dirty="0" err="1" smtClean="0"/>
              <a:t>зоряних</a:t>
            </a:r>
            <a:r>
              <a:rPr lang="ru-RU" dirty="0" smtClean="0"/>
              <a:t> величин), а </a:t>
            </a:r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літери</a:t>
            </a:r>
            <a:r>
              <a:rPr lang="ru-RU" dirty="0" smtClean="0"/>
              <a:t> </a:t>
            </a:r>
            <a:r>
              <a:rPr lang="en-US" dirty="0" smtClean="0"/>
              <a:t>SN </a:t>
            </a:r>
            <a:r>
              <a:rPr lang="uk-UA" dirty="0" smtClean="0"/>
              <a:t>для позначення;</a:t>
            </a:r>
          </a:p>
          <a:p>
            <a:r>
              <a:rPr lang="ru-RU" dirty="0" smtClean="0"/>
              <a:t>тип </a:t>
            </a:r>
            <a:r>
              <a:rPr lang="ru-RU" dirty="0" err="1" smtClean="0"/>
              <a:t>наднової</a:t>
            </a:r>
            <a:r>
              <a:rPr lang="ru-RU" dirty="0" smtClean="0"/>
              <a:t> </a:t>
            </a:r>
            <a:r>
              <a:rPr lang="ru-RU" dirty="0" err="1" smtClean="0"/>
              <a:t>визначається</a:t>
            </a:r>
            <a:r>
              <a:rPr lang="ru-RU" dirty="0" smtClean="0"/>
              <a:t> за </a:t>
            </a:r>
            <a:r>
              <a:rPr lang="ru-RU" dirty="0" err="1" smtClean="0"/>
              <a:t>наявністю</a:t>
            </a:r>
            <a:r>
              <a:rPr lang="ru-RU" dirty="0" smtClean="0"/>
              <a:t> в </a:t>
            </a:r>
            <a:r>
              <a:rPr lang="ru-RU" dirty="0" err="1" smtClean="0"/>
              <a:t>спектрі</a:t>
            </a:r>
            <a:r>
              <a:rPr lang="ru-RU" dirty="0" smtClean="0"/>
              <a:t> </a:t>
            </a:r>
            <a:r>
              <a:rPr lang="ru-RU" dirty="0" err="1" smtClean="0"/>
              <a:t>спалаху</a:t>
            </a:r>
            <a:r>
              <a:rPr lang="ru-RU" dirty="0" smtClean="0"/>
              <a:t> </a:t>
            </a:r>
            <a:r>
              <a:rPr lang="ru-RU" dirty="0" err="1" smtClean="0"/>
              <a:t>ліній</a:t>
            </a:r>
            <a:r>
              <a:rPr lang="ru-RU" dirty="0" smtClean="0"/>
              <a:t> </a:t>
            </a:r>
            <a:r>
              <a:rPr lang="ru-RU" dirty="0" err="1" smtClean="0"/>
              <a:t>водню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3203476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142976" y="5143512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Наднова типу </a:t>
            </a:r>
            <a:r>
              <a:rPr lang="en-US" dirty="0" smtClean="0"/>
              <a:t>II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ru-RU" dirty="0" err="1" smtClean="0"/>
              <a:t>Нейтронні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186238" cy="4873752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спалаху</a:t>
            </a:r>
            <a:r>
              <a:rPr lang="ru-RU" dirty="0" smtClean="0"/>
              <a:t> </a:t>
            </a:r>
            <a:r>
              <a:rPr lang="ru-RU" dirty="0" err="1" smtClean="0"/>
              <a:t>наднової</a:t>
            </a:r>
            <a:r>
              <a:rPr lang="ru-RU" dirty="0" smtClean="0"/>
              <a:t> </a:t>
            </a:r>
            <a:r>
              <a:rPr lang="en-US" dirty="0" smtClean="0"/>
              <a:t>II </a:t>
            </a:r>
            <a:r>
              <a:rPr lang="ru-RU" dirty="0" smtClean="0"/>
              <a:t>типу </a:t>
            </a:r>
            <a:r>
              <a:rPr lang="ru-RU" dirty="0" err="1" smtClean="0"/>
              <a:t>залишається</a:t>
            </a:r>
            <a:r>
              <a:rPr lang="ru-RU" dirty="0" smtClean="0"/>
              <a:t> ядро, </a:t>
            </a:r>
            <a:r>
              <a:rPr lang="ru-RU" dirty="0" err="1" smtClean="0"/>
              <a:t>розміром</a:t>
            </a:r>
            <a:r>
              <a:rPr lang="ru-RU" dirty="0" smtClean="0"/>
              <a:t> </a:t>
            </a:r>
            <a:r>
              <a:rPr lang="ru-RU" dirty="0" err="1" smtClean="0"/>
              <a:t>декілька</a:t>
            </a:r>
            <a:r>
              <a:rPr lang="ru-RU" dirty="0" smtClean="0"/>
              <a:t> </a:t>
            </a:r>
            <a:r>
              <a:rPr lang="ru-RU" dirty="0" err="1" smtClean="0"/>
              <a:t>кілометрів</a:t>
            </a:r>
            <a:r>
              <a:rPr lang="ru-RU" dirty="0" smtClean="0"/>
              <a:t>, яке </a:t>
            </a:r>
            <a:r>
              <a:rPr lang="ru-RU" dirty="0" err="1" smtClean="0"/>
              <a:t>складається</a:t>
            </a:r>
            <a:r>
              <a:rPr lang="ru-RU" dirty="0" smtClean="0"/>
              <a:t> </a:t>
            </a:r>
            <a:r>
              <a:rPr lang="ru-RU" dirty="0" err="1" smtClean="0"/>
              <a:t>здебільшого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нейтронів</a:t>
            </a:r>
            <a:r>
              <a:rPr lang="ru-RU" dirty="0" smtClean="0"/>
              <a:t>.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густина</a:t>
            </a:r>
            <a:r>
              <a:rPr lang="ru-RU" dirty="0" smtClean="0"/>
              <a:t> в 280 </a:t>
            </a:r>
            <a:r>
              <a:rPr lang="ru-RU" dirty="0" err="1" smtClean="0"/>
              <a:t>трлн</a:t>
            </a:r>
            <a:r>
              <a:rPr lang="ru-RU" dirty="0" smtClean="0"/>
              <a:t> </a:t>
            </a:r>
            <a:r>
              <a:rPr lang="ru-RU" dirty="0" err="1" smtClean="0"/>
              <a:t>разів</a:t>
            </a:r>
            <a:r>
              <a:rPr lang="ru-RU" dirty="0" smtClean="0"/>
              <a:t> </a:t>
            </a:r>
            <a:r>
              <a:rPr lang="ru-RU" dirty="0" err="1" smtClean="0"/>
              <a:t>перевищує</a:t>
            </a:r>
            <a:r>
              <a:rPr lang="ru-RU" dirty="0" smtClean="0"/>
              <a:t> </a:t>
            </a:r>
            <a:r>
              <a:rPr lang="ru-RU" dirty="0" err="1" smtClean="0"/>
              <a:t>густину</a:t>
            </a:r>
            <a:r>
              <a:rPr lang="ru-RU" dirty="0" smtClean="0"/>
              <a:t> води. </a:t>
            </a:r>
            <a:r>
              <a:rPr lang="ru-RU" dirty="0" err="1" smtClean="0"/>
              <a:t>Рівновага</a:t>
            </a:r>
            <a:r>
              <a:rPr lang="ru-RU" dirty="0" smtClean="0"/>
              <a:t> </a:t>
            </a:r>
            <a:r>
              <a:rPr lang="ru-RU" dirty="0" err="1" smtClean="0"/>
              <a:t>підтримується</a:t>
            </a:r>
            <a:r>
              <a:rPr lang="ru-RU" dirty="0" smtClean="0"/>
              <a:t> </a:t>
            </a:r>
            <a:r>
              <a:rPr lang="ru-RU" dirty="0" err="1" smtClean="0"/>
              <a:t>тиском</a:t>
            </a:r>
            <a:r>
              <a:rPr lang="ru-RU" dirty="0" smtClean="0"/>
              <a:t> </a:t>
            </a:r>
            <a:r>
              <a:rPr lang="ru-RU" dirty="0" err="1" smtClean="0"/>
              <a:t>виродженої</a:t>
            </a:r>
            <a:r>
              <a:rPr lang="ru-RU" dirty="0" smtClean="0"/>
              <a:t> </a:t>
            </a:r>
            <a:r>
              <a:rPr lang="ru-RU" dirty="0" err="1" smtClean="0"/>
              <a:t>нейтронної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.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стискання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збільшується</a:t>
            </a:r>
            <a:r>
              <a:rPr lang="ru-RU" dirty="0" smtClean="0"/>
              <a:t> </a:t>
            </a:r>
            <a:r>
              <a:rPr lang="ru-RU" dirty="0" err="1" smtClean="0"/>
              <a:t>швидкість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обертання</a:t>
            </a:r>
            <a:r>
              <a:rPr lang="ru-RU" dirty="0" smtClean="0"/>
              <a:t> та </a:t>
            </a:r>
            <a:r>
              <a:rPr lang="ru-RU" dirty="0" err="1" smtClean="0"/>
              <a:t>напруженість</a:t>
            </a:r>
            <a:r>
              <a:rPr lang="ru-RU" dirty="0" smtClean="0"/>
              <a:t> </a:t>
            </a:r>
            <a:r>
              <a:rPr lang="ru-RU" dirty="0" err="1" smtClean="0"/>
              <a:t>магнітного</a:t>
            </a:r>
            <a:r>
              <a:rPr lang="ru-RU" dirty="0" smtClean="0"/>
              <a:t> поля, </a:t>
            </a:r>
            <a:r>
              <a:rPr lang="ru-RU" dirty="0" err="1" smtClean="0"/>
              <a:t>і</a:t>
            </a:r>
            <a:r>
              <a:rPr lang="ru-RU" dirty="0" smtClean="0"/>
              <a:t> вона </a:t>
            </a:r>
            <a:r>
              <a:rPr lang="ru-RU" dirty="0" err="1" smtClean="0"/>
              <a:t>починає</a:t>
            </a:r>
            <a:r>
              <a:rPr lang="ru-RU" dirty="0" smtClean="0"/>
              <a:t> </a:t>
            </a:r>
            <a:r>
              <a:rPr lang="ru-RU" dirty="0" err="1" smtClean="0"/>
              <a:t>випромінювати</a:t>
            </a:r>
            <a:r>
              <a:rPr lang="ru-RU" dirty="0" smtClean="0"/>
              <a:t> </a:t>
            </a:r>
            <a:r>
              <a:rPr lang="ru-RU" dirty="0" err="1" smtClean="0"/>
              <a:t>радіохвилі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певною</a:t>
            </a:r>
            <a:r>
              <a:rPr lang="ru-RU" dirty="0" smtClean="0"/>
              <a:t> </a:t>
            </a:r>
            <a:r>
              <a:rPr lang="ru-RU" dirty="0" err="1" smtClean="0"/>
              <a:t>досить</a:t>
            </a:r>
            <a:r>
              <a:rPr lang="ru-RU" dirty="0" smtClean="0"/>
              <a:t> </a:t>
            </a:r>
            <a:r>
              <a:rPr lang="ru-RU" dirty="0" err="1" smtClean="0"/>
              <a:t>стабільною</a:t>
            </a:r>
            <a:r>
              <a:rPr lang="ru-RU" dirty="0" smtClean="0"/>
              <a:t> частотою.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завдяки</a:t>
            </a:r>
            <a:r>
              <a:rPr lang="ru-RU" dirty="0" smtClean="0"/>
              <a:t> такому </a:t>
            </a:r>
            <a:r>
              <a:rPr lang="ru-RU" dirty="0" err="1" smtClean="0"/>
              <a:t>випромінюванню</a:t>
            </a:r>
            <a:r>
              <a:rPr lang="ru-RU" dirty="0" smtClean="0"/>
              <a:t> 1967 року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виявлено</a:t>
            </a:r>
            <a:r>
              <a:rPr lang="ru-RU" dirty="0" smtClean="0"/>
              <a:t> </a:t>
            </a:r>
            <a:r>
              <a:rPr lang="ru-RU" dirty="0" err="1" smtClean="0"/>
              <a:t>пульсари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вважають</a:t>
            </a:r>
            <a:r>
              <a:rPr lang="ru-RU" dirty="0" smtClean="0"/>
              <a:t> </a:t>
            </a:r>
            <a:r>
              <a:rPr lang="ru-RU" dirty="0" err="1" smtClean="0"/>
              <a:t>нейтронними</a:t>
            </a:r>
            <a:r>
              <a:rPr lang="ru-RU" dirty="0" smtClean="0"/>
              <a:t> зорями.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785794"/>
            <a:ext cx="33909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429000"/>
            <a:ext cx="3429024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072066" y="6000768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Рекордно </a:t>
            </a:r>
            <a:r>
              <a:rPr lang="ru-RU" dirty="0" err="1" smtClean="0"/>
              <a:t>важка</a:t>
            </a:r>
            <a:r>
              <a:rPr lang="ru-RU" dirty="0" smtClean="0"/>
              <a:t> </a:t>
            </a:r>
            <a:r>
              <a:rPr lang="ru-RU" dirty="0" err="1" smtClean="0"/>
              <a:t>нейтронна</a:t>
            </a:r>
            <a:r>
              <a:rPr lang="ru-RU" dirty="0" smtClean="0"/>
              <a:t> зоря </a:t>
            </a:r>
            <a:r>
              <a:rPr lang="en-US" dirty="0" smtClean="0"/>
              <a:t>PSR J1614-2230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74638"/>
            <a:ext cx="3709990" cy="1143000"/>
          </a:xfrm>
        </p:spPr>
        <p:txBody>
          <a:bodyPr/>
          <a:lstStyle/>
          <a:p>
            <a:r>
              <a:rPr lang="ru-RU" dirty="0" err="1" smtClean="0"/>
              <a:t>Зорі</a:t>
            </a:r>
            <a:r>
              <a:rPr lang="ru-RU" dirty="0" smtClean="0"/>
              <a:t> у </a:t>
            </a:r>
            <a:r>
              <a:rPr lang="ru-RU" dirty="0" err="1" smtClean="0"/>
              <a:t>міфології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357686" y="1600200"/>
            <a:ext cx="4143404" cy="4873752"/>
          </a:xfrm>
        </p:spPr>
        <p:txBody>
          <a:bodyPr/>
          <a:lstStyle/>
          <a:p>
            <a:r>
              <a:rPr lang="ru-RU" dirty="0" err="1" smtClean="0"/>
              <a:t>Александрійські</a:t>
            </a:r>
            <a:r>
              <a:rPr lang="ru-RU" dirty="0" smtClean="0"/>
              <a:t> </a:t>
            </a:r>
            <a:r>
              <a:rPr lang="ru-RU" dirty="0" err="1" smtClean="0"/>
              <a:t>вчені</a:t>
            </a:r>
            <a:r>
              <a:rPr lang="ru-RU" dirty="0" smtClean="0"/>
              <a:t> у 3 ст. до н. е. </a:t>
            </a:r>
            <a:r>
              <a:rPr lang="ru-RU" dirty="0" err="1" smtClean="0"/>
              <a:t>звели</a:t>
            </a:r>
            <a:r>
              <a:rPr lang="ru-RU" dirty="0" smtClean="0"/>
              <a:t> в </a:t>
            </a:r>
            <a:r>
              <a:rPr lang="ru-RU" dirty="0" err="1" smtClean="0"/>
              <a:t>певну</a:t>
            </a:r>
            <a:r>
              <a:rPr lang="ru-RU" dirty="0" smtClean="0"/>
              <a:t> систему </a:t>
            </a:r>
            <a:r>
              <a:rPr lang="ru-RU" dirty="0" err="1" smtClean="0"/>
              <a:t>уявлення</a:t>
            </a:r>
            <a:r>
              <a:rPr lang="ru-RU" dirty="0" smtClean="0"/>
              <a:t> </a:t>
            </a:r>
            <a:r>
              <a:rPr lang="ru-RU" dirty="0" err="1" smtClean="0"/>
              <a:t>античності</a:t>
            </a:r>
            <a:r>
              <a:rPr lang="ru-RU" dirty="0" smtClean="0"/>
              <a:t> про </a:t>
            </a:r>
            <a:r>
              <a:rPr lang="ru-RU" dirty="0" err="1" smtClean="0"/>
              <a:t>сузір’я</a:t>
            </a:r>
            <a:r>
              <a:rPr lang="ru-RU" dirty="0" smtClean="0"/>
              <a:t>;</a:t>
            </a:r>
          </a:p>
          <a:p>
            <a:r>
              <a:rPr lang="ru-RU" dirty="0" smtClean="0"/>
              <a:t>Велика </a:t>
            </a:r>
            <a:r>
              <a:rPr lang="ru-RU" dirty="0" err="1" smtClean="0"/>
              <a:t>Ведмедиця</a:t>
            </a:r>
            <a:r>
              <a:rPr lang="ru-RU" dirty="0" smtClean="0"/>
              <a:t> </a:t>
            </a:r>
            <a:r>
              <a:rPr lang="ru-RU" dirty="0" err="1" smtClean="0"/>
              <a:t>пов’язана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міфом</a:t>
            </a:r>
            <a:r>
              <a:rPr lang="ru-RU" dirty="0" smtClean="0"/>
              <a:t> про </a:t>
            </a:r>
            <a:r>
              <a:rPr lang="ru-RU" dirty="0" err="1" smtClean="0"/>
              <a:t>Каллісто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Візничий</a:t>
            </a:r>
            <a:r>
              <a:rPr lang="ru-RU" dirty="0" smtClean="0"/>
              <a:t> — кучер </a:t>
            </a:r>
            <a:r>
              <a:rPr lang="ru-RU" dirty="0" err="1" smtClean="0"/>
              <a:t>Еномая</a:t>
            </a:r>
            <a:r>
              <a:rPr lang="ru-RU" dirty="0" smtClean="0"/>
              <a:t> </a:t>
            </a:r>
            <a:r>
              <a:rPr lang="ru-RU" dirty="0" err="1" smtClean="0"/>
              <a:t>Міртіл</a:t>
            </a:r>
            <a:r>
              <a:rPr lang="ru-RU" dirty="0" smtClean="0"/>
              <a:t>;</a:t>
            </a:r>
          </a:p>
          <a:p>
            <a:r>
              <a:rPr lang="ru-RU" dirty="0" smtClean="0"/>
              <a:t>Волопас </a:t>
            </a:r>
            <a:r>
              <a:rPr lang="ru-RU" dirty="0" smtClean="0"/>
              <a:t>— </a:t>
            </a:r>
            <a:r>
              <a:rPr lang="ru-RU" dirty="0" err="1" smtClean="0"/>
              <a:t>Тріптолем</a:t>
            </a:r>
            <a:r>
              <a:rPr lang="ru-RU" dirty="0" smtClean="0"/>
              <a:t>, </a:t>
            </a:r>
            <a:r>
              <a:rPr lang="ru-RU" dirty="0" err="1" smtClean="0"/>
              <a:t>узятий</a:t>
            </a:r>
            <a:r>
              <a:rPr lang="ru-RU" dirty="0" smtClean="0"/>
              <a:t> на небо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42852"/>
            <a:ext cx="344498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357562"/>
            <a:ext cx="3286148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57544" cy="1143000"/>
          </a:xfrm>
        </p:spPr>
        <p:txBody>
          <a:bodyPr/>
          <a:lstStyle/>
          <a:p>
            <a:r>
              <a:rPr lang="uk-UA" dirty="0" smtClean="0"/>
              <a:t>Основні положення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85720" y="1600200"/>
            <a:ext cx="4286280" cy="487375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sz="2800" b="1" dirty="0" smtClean="0"/>
              <a:t>Зоря</a:t>
            </a:r>
            <a:r>
              <a:rPr lang="ru-RU" sz="2800" dirty="0" smtClean="0"/>
              <a:t> - </a:t>
            </a:r>
            <a:r>
              <a:rPr lang="ru-RU" sz="2800" dirty="0" err="1" smtClean="0"/>
              <a:t>велетенське</a:t>
            </a:r>
            <a:r>
              <a:rPr lang="ru-RU" sz="2800" dirty="0" smtClean="0"/>
              <a:t> </a:t>
            </a:r>
            <a:r>
              <a:rPr lang="ru-RU" sz="2800" dirty="0" err="1" smtClean="0"/>
              <a:t>розжарене</a:t>
            </a:r>
            <a:r>
              <a:rPr lang="ru-RU" sz="2800" dirty="0" smtClean="0"/>
              <a:t>, </a:t>
            </a:r>
            <a:r>
              <a:rPr lang="ru-RU" sz="2800" dirty="0" err="1" smtClean="0"/>
              <a:t>самосвітне</a:t>
            </a:r>
            <a:r>
              <a:rPr lang="ru-RU" sz="2800" dirty="0" smtClean="0"/>
              <a:t> </a:t>
            </a:r>
            <a:r>
              <a:rPr lang="ru-RU" sz="2800" dirty="0" err="1" smtClean="0"/>
              <a:t>небесне</a:t>
            </a:r>
            <a:r>
              <a:rPr lang="ru-RU" sz="2800" dirty="0" smtClean="0"/>
              <a:t> </a:t>
            </a:r>
            <a:r>
              <a:rPr lang="ru-RU" sz="2800" dirty="0" err="1" smtClean="0"/>
              <a:t>тіло</a:t>
            </a:r>
            <a:r>
              <a:rPr lang="ru-RU" sz="2800" dirty="0" smtClean="0"/>
              <a:t>, у </a:t>
            </a:r>
            <a:r>
              <a:rPr lang="ru-RU" sz="2800" dirty="0" err="1" smtClean="0"/>
              <a:t>надрах</a:t>
            </a:r>
            <a:r>
              <a:rPr lang="ru-RU" sz="2800" dirty="0" smtClean="0"/>
              <a:t> </a:t>
            </a:r>
            <a:r>
              <a:rPr lang="ru-RU" sz="2800" dirty="0" err="1" smtClean="0"/>
              <a:t>якого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ефективно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відбуваються</a:t>
            </a:r>
            <a:r>
              <a:rPr lang="ru-RU" sz="2800" dirty="0" smtClean="0"/>
              <a:t> (</a:t>
            </a:r>
            <a:r>
              <a:rPr lang="ru-RU" sz="2800" dirty="0" err="1" smtClean="0"/>
              <a:t>або</a:t>
            </a:r>
            <a:r>
              <a:rPr lang="ru-RU" sz="2800" dirty="0" smtClean="0"/>
              <a:t> </a:t>
            </a:r>
            <a:r>
              <a:rPr lang="ru-RU" sz="2800" dirty="0" err="1" smtClean="0"/>
              <a:t>відбувались</a:t>
            </a:r>
            <a:r>
              <a:rPr lang="ru-RU" sz="2800" dirty="0" smtClean="0"/>
              <a:t>) </a:t>
            </a:r>
            <a:r>
              <a:rPr lang="ru-RU" sz="2800" dirty="0" err="1" smtClean="0"/>
              <a:t>термоядерні</a:t>
            </a:r>
            <a:r>
              <a:rPr lang="ru-RU" sz="2800" dirty="0" smtClean="0"/>
              <a:t> </a:t>
            </a:r>
            <a:r>
              <a:rPr lang="ru-RU" sz="2800" dirty="0" err="1" smtClean="0"/>
              <a:t>реакції</a:t>
            </a:r>
            <a:r>
              <a:rPr lang="ru-RU" sz="2800" dirty="0" smtClean="0"/>
              <a:t>;</a:t>
            </a:r>
          </a:p>
          <a:p>
            <a:r>
              <a:rPr lang="uk-UA" sz="2800" dirty="0" smtClean="0"/>
              <a:t> </a:t>
            </a:r>
            <a:r>
              <a:rPr lang="uk-UA" sz="2800" b="1" dirty="0" smtClean="0"/>
              <a:t>науки</a:t>
            </a:r>
            <a:r>
              <a:rPr lang="uk-UA" sz="2800" dirty="0" smtClean="0"/>
              <a:t>: астрономія, астрофізика.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500042"/>
            <a:ext cx="400052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71475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00354" cy="1143000"/>
          </a:xfrm>
        </p:spPr>
        <p:txBody>
          <a:bodyPr/>
          <a:lstStyle/>
          <a:p>
            <a:r>
              <a:rPr lang="ru-RU" dirty="0" err="1" smtClean="0"/>
              <a:t>Зоряна</a:t>
            </a:r>
            <a:r>
              <a:rPr lang="ru-RU" dirty="0" smtClean="0"/>
              <a:t> величина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829048" cy="4873752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шість</a:t>
            </a:r>
            <a:r>
              <a:rPr lang="ru-RU" dirty="0" smtClean="0"/>
              <a:t> </a:t>
            </a:r>
            <a:r>
              <a:rPr lang="ru-RU" dirty="0" err="1" smtClean="0"/>
              <a:t>зоряних</a:t>
            </a:r>
            <a:r>
              <a:rPr lang="ru-RU" dirty="0" smtClean="0"/>
              <a:t> </a:t>
            </a:r>
            <a:r>
              <a:rPr lang="ru-RU" dirty="0" smtClean="0"/>
              <a:t>величин </a:t>
            </a:r>
            <a:r>
              <a:rPr lang="ru-RU" dirty="0" err="1" smtClean="0"/>
              <a:t>схарактеризован</a:t>
            </a:r>
            <a:r>
              <a:rPr lang="uk-UA" dirty="0" smtClean="0"/>
              <a:t>і</a:t>
            </a:r>
            <a:r>
              <a:rPr lang="ru-RU" dirty="0" smtClean="0"/>
              <a:t>за </a:t>
            </a:r>
            <a:r>
              <a:rPr lang="ru-RU" dirty="0" err="1" smtClean="0"/>
              <a:t>яскравістю</a:t>
            </a:r>
            <a:r>
              <a:rPr lang="ru-RU" dirty="0" smtClean="0"/>
              <a:t>;</a:t>
            </a:r>
          </a:p>
          <a:p>
            <a:r>
              <a:rPr lang="uk-UA" dirty="0" smtClean="0"/>
              <a:t> </a:t>
            </a:r>
            <a:r>
              <a:rPr lang="ru-RU" dirty="0" err="1" smtClean="0"/>
              <a:t>найяскравіші</a:t>
            </a:r>
            <a:r>
              <a:rPr lang="ru-RU" dirty="0" smtClean="0"/>
              <a:t> </a:t>
            </a:r>
            <a:r>
              <a:rPr lang="ru-RU" dirty="0" err="1" smtClean="0"/>
              <a:t>зірки</a:t>
            </a:r>
            <a:r>
              <a:rPr lang="ru-RU" dirty="0" smtClean="0"/>
              <a:t> </a:t>
            </a:r>
            <a:r>
              <a:rPr lang="ru-RU" dirty="0" smtClean="0"/>
              <a:t>належать </a:t>
            </a:r>
            <a:r>
              <a:rPr lang="ru-RU" dirty="0" smtClean="0"/>
              <a:t>до </a:t>
            </a:r>
            <a:r>
              <a:rPr lang="ru-RU" dirty="0" err="1" smtClean="0"/>
              <a:t>першої</a:t>
            </a:r>
            <a:r>
              <a:rPr lang="ru-RU" dirty="0" smtClean="0"/>
              <a:t> </a:t>
            </a:r>
            <a:r>
              <a:rPr lang="ru-RU" dirty="0" err="1" smtClean="0"/>
              <a:t>величини</a:t>
            </a:r>
            <a:r>
              <a:rPr lang="ru-RU" dirty="0" smtClean="0"/>
              <a:t>, </a:t>
            </a:r>
            <a:r>
              <a:rPr lang="ru-RU" dirty="0" err="1" smtClean="0"/>
              <a:t>найтьмяніші</a:t>
            </a:r>
            <a:r>
              <a:rPr lang="ru-RU" dirty="0" smtClean="0"/>
              <a:t> — </a:t>
            </a:r>
            <a:r>
              <a:rPr lang="ru-RU" dirty="0" err="1" smtClean="0"/>
              <a:t>до</a:t>
            </a:r>
            <a:r>
              <a:rPr lang="ru-RU" dirty="0" smtClean="0"/>
              <a:t> </a:t>
            </a:r>
            <a:r>
              <a:rPr lang="ru-RU" dirty="0" err="1" smtClean="0"/>
              <a:t>шостої</a:t>
            </a:r>
            <a:r>
              <a:rPr lang="ru-RU" dirty="0" smtClean="0"/>
              <a:t>;</a:t>
            </a:r>
          </a:p>
          <a:p>
            <a:r>
              <a:rPr lang="uk-UA" dirty="0" smtClean="0"/>
              <a:t> </a:t>
            </a:r>
            <a:r>
              <a:rPr lang="uk-UA" dirty="0" smtClean="0"/>
              <a:t>усі </a:t>
            </a:r>
            <a:r>
              <a:rPr lang="uk-UA" dirty="0" smtClean="0"/>
              <a:t>видимі з Землі зорі </a:t>
            </a:r>
            <a:r>
              <a:rPr lang="uk-UA" dirty="0" smtClean="0"/>
              <a:t>розташовані </a:t>
            </a:r>
            <a:r>
              <a:rPr lang="uk-UA" dirty="0" smtClean="0"/>
              <a:t>в місцевій групі </a:t>
            </a:r>
            <a:r>
              <a:rPr lang="uk-UA" dirty="0" smtClean="0"/>
              <a:t>галактик.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57166"/>
            <a:ext cx="4357698" cy="447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6248" y="5214950"/>
            <a:ext cx="4286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 smtClean="0"/>
              <a:t>Сіріус</a:t>
            </a:r>
            <a:r>
              <a:rPr lang="uk-UA" dirty="0" smtClean="0"/>
              <a:t> – альфа </a:t>
            </a:r>
            <a:r>
              <a:rPr lang="uk-UA" dirty="0" err="1" smtClean="0"/>
              <a:t>сузір</a:t>
            </a:r>
            <a:r>
              <a:rPr lang="en-US" dirty="0" smtClean="0"/>
              <a:t>’</a:t>
            </a:r>
            <a:r>
              <a:rPr lang="uk-UA" dirty="0" smtClean="0"/>
              <a:t>я Великого Пса, має зоряну величину −1,47</a:t>
            </a:r>
            <a:r>
              <a:rPr lang="en-US" dirty="0" smtClean="0"/>
              <a:t>m</a:t>
            </a:r>
            <a:r>
              <a:rPr lang="uk-UA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74638"/>
            <a:ext cx="4143404" cy="1143000"/>
          </a:xfrm>
        </p:spPr>
        <p:txBody>
          <a:bodyPr/>
          <a:lstStyle/>
          <a:p>
            <a:r>
              <a:rPr lang="ru-RU" dirty="0" err="1" smtClean="0"/>
              <a:t>Відстані</a:t>
            </a:r>
            <a:r>
              <a:rPr lang="ru-RU" dirty="0" smtClean="0"/>
              <a:t> до </a:t>
            </a:r>
            <a:r>
              <a:rPr lang="ru-RU" dirty="0" err="1" smtClean="0"/>
              <a:t>найближчих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143372" y="1600200"/>
            <a:ext cx="4214842" cy="4873752"/>
          </a:xfrm>
        </p:spPr>
        <p:txBody>
          <a:bodyPr>
            <a:normAutofit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астрономії</a:t>
            </a:r>
            <a:r>
              <a:rPr lang="ru-RU" dirty="0" smtClean="0"/>
              <a:t> </a:t>
            </a:r>
            <a:r>
              <a:rPr lang="ru-RU" dirty="0" err="1" smtClean="0"/>
              <a:t>застосовують</a:t>
            </a:r>
            <a:r>
              <a:rPr lang="ru-RU" dirty="0" smtClean="0"/>
              <a:t> </a:t>
            </a:r>
            <a:r>
              <a:rPr lang="ru-RU" dirty="0" err="1" smtClean="0"/>
              <a:t>особливу</a:t>
            </a:r>
            <a:r>
              <a:rPr lang="ru-RU" dirty="0" smtClean="0"/>
              <a:t> </a:t>
            </a:r>
            <a:r>
              <a:rPr lang="ru-RU" dirty="0" err="1" smtClean="0"/>
              <a:t>одиницю</a:t>
            </a:r>
            <a:r>
              <a:rPr lang="ru-RU" dirty="0" smtClean="0"/>
              <a:t> </a:t>
            </a:r>
            <a:r>
              <a:rPr lang="ru-RU" dirty="0" err="1" smtClean="0"/>
              <a:t>виміру</a:t>
            </a:r>
            <a:r>
              <a:rPr lang="ru-RU" dirty="0" smtClean="0"/>
              <a:t> </a:t>
            </a:r>
            <a:r>
              <a:rPr lang="ru-RU" dirty="0" err="1" smtClean="0"/>
              <a:t>відстані</a:t>
            </a:r>
            <a:r>
              <a:rPr lang="ru-RU" dirty="0" smtClean="0"/>
              <a:t> до </a:t>
            </a:r>
            <a:r>
              <a:rPr lang="ru-RU" dirty="0" err="1" smtClean="0"/>
              <a:t>зір</a:t>
            </a:r>
            <a:r>
              <a:rPr lang="ru-RU" dirty="0" smtClean="0"/>
              <a:t> — парсек (</a:t>
            </a:r>
            <a:r>
              <a:rPr lang="ru-RU" dirty="0" err="1" smtClean="0"/>
              <a:t>пк</a:t>
            </a:r>
            <a:r>
              <a:rPr lang="ru-RU" dirty="0" smtClean="0"/>
              <a:t>);</a:t>
            </a:r>
          </a:p>
          <a:p>
            <a:r>
              <a:rPr lang="ru-RU" dirty="0" err="1" smtClean="0"/>
              <a:t>застосовується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одна </a:t>
            </a:r>
            <a:r>
              <a:rPr lang="ru-RU" dirty="0" err="1" smtClean="0"/>
              <a:t>особлива</a:t>
            </a:r>
            <a:r>
              <a:rPr lang="ru-RU" dirty="0" smtClean="0"/>
              <a:t> </a:t>
            </a:r>
            <a:r>
              <a:rPr lang="ru-RU" dirty="0" err="1" smtClean="0"/>
              <a:t>одиниця</a:t>
            </a:r>
            <a:r>
              <a:rPr lang="ru-RU" dirty="0" smtClean="0"/>
              <a:t> </a:t>
            </a:r>
            <a:r>
              <a:rPr lang="ru-RU" dirty="0" err="1" smtClean="0"/>
              <a:t>виміру</a:t>
            </a:r>
            <a:r>
              <a:rPr lang="ru-RU" dirty="0" smtClean="0"/>
              <a:t> </a:t>
            </a:r>
            <a:r>
              <a:rPr lang="ru-RU" dirty="0" err="1" smtClean="0"/>
              <a:t>відстані</a:t>
            </a:r>
            <a:r>
              <a:rPr lang="ru-RU" dirty="0" smtClean="0"/>
              <a:t> — </a:t>
            </a:r>
            <a:r>
              <a:rPr lang="ru-RU" dirty="0" err="1" smtClean="0"/>
              <a:t>світловий</a:t>
            </a:r>
            <a:r>
              <a:rPr lang="ru-RU" dirty="0" smtClean="0"/>
              <a:t> </a:t>
            </a:r>
            <a:r>
              <a:rPr lang="ru-RU" dirty="0" err="1" smtClean="0"/>
              <a:t>рік</a:t>
            </a:r>
            <a:r>
              <a:rPr lang="ru-RU" dirty="0" smtClean="0"/>
              <a:t>;</a:t>
            </a:r>
          </a:p>
          <a:p>
            <a:r>
              <a:rPr lang="uk-UA" dirty="0" smtClean="0"/>
              <a:t>н</a:t>
            </a:r>
            <a:r>
              <a:rPr lang="ru-RU" dirty="0" err="1" smtClean="0"/>
              <a:t>айближчою</a:t>
            </a:r>
            <a:r>
              <a:rPr lang="ru-RU" dirty="0" smtClean="0"/>
              <a:t> </a:t>
            </a:r>
            <a:r>
              <a:rPr lang="ru-RU" dirty="0" smtClean="0"/>
              <a:t>до </a:t>
            </a:r>
            <a:r>
              <a:rPr lang="ru-RU" dirty="0" err="1" smtClean="0"/>
              <a:t>Сонця</a:t>
            </a:r>
            <a:r>
              <a:rPr lang="ru-RU" dirty="0" smtClean="0"/>
              <a:t> </a:t>
            </a:r>
            <a:r>
              <a:rPr lang="ru-RU" dirty="0" err="1" smtClean="0"/>
              <a:t>зіркою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Проксима</a:t>
            </a:r>
            <a:r>
              <a:rPr lang="ru-RU" dirty="0" smtClean="0"/>
              <a:t> Центавра — </a:t>
            </a:r>
            <a:r>
              <a:rPr lang="ru-RU" dirty="0" err="1" smtClean="0"/>
              <a:t>червоний</a:t>
            </a:r>
            <a:r>
              <a:rPr lang="ru-RU" dirty="0" smtClean="0"/>
              <a:t> карлик 11-ї </a:t>
            </a:r>
            <a:r>
              <a:rPr lang="ru-RU" dirty="0" err="1" smtClean="0"/>
              <a:t>зоряної</a:t>
            </a:r>
            <a:r>
              <a:rPr lang="ru-RU" dirty="0" smtClean="0"/>
              <a:t> </a:t>
            </a:r>
            <a:r>
              <a:rPr lang="ru-RU" dirty="0" err="1" smtClean="0"/>
              <a:t>величини</a:t>
            </a:r>
            <a:r>
              <a:rPr lang="ru-RU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500042"/>
            <a:ext cx="242889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429132"/>
            <a:ext cx="407196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74638"/>
            <a:ext cx="3638552" cy="1143000"/>
          </a:xfrm>
        </p:spPr>
        <p:txBody>
          <a:bodyPr/>
          <a:lstStyle/>
          <a:p>
            <a:r>
              <a:rPr lang="ru-RU" dirty="0" err="1" smtClean="0"/>
              <a:t>Одиниці</a:t>
            </a:r>
            <a:r>
              <a:rPr lang="ru-RU" dirty="0" smtClean="0"/>
              <a:t> </a:t>
            </a:r>
            <a:r>
              <a:rPr lang="ru-RU" dirty="0" err="1" smtClean="0"/>
              <a:t>виміру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00562" y="1600200"/>
            <a:ext cx="4071966" cy="4873752"/>
          </a:xfrm>
        </p:spPr>
        <p:txBody>
          <a:bodyPr/>
          <a:lstStyle/>
          <a:p>
            <a:r>
              <a:rPr lang="ru-RU" dirty="0" err="1" smtClean="0"/>
              <a:t>сонячна</a:t>
            </a:r>
            <a:r>
              <a:rPr lang="ru-RU" dirty="0" smtClean="0"/>
              <a:t> </a:t>
            </a:r>
            <a:r>
              <a:rPr lang="ru-RU" dirty="0" err="1" smtClean="0"/>
              <a:t>маса</a:t>
            </a:r>
            <a:r>
              <a:rPr lang="ru-RU" dirty="0" smtClean="0"/>
              <a:t>: 1.9891х10</a:t>
            </a:r>
            <a:r>
              <a:rPr lang="en-US" dirty="0" smtClean="0"/>
              <a:t>^3 </a:t>
            </a:r>
            <a:r>
              <a:rPr lang="ru-RU" dirty="0" smtClean="0"/>
              <a:t>кг</a:t>
            </a:r>
            <a:r>
              <a:rPr lang="uk-UA" dirty="0" smtClean="0"/>
              <a:t>;</a:t>
            </a:r>
          </a:p>
          <a:p>
            <a:r>
              <a:rPr lang="uk-UA" dirty="0" smtClean="0"/>
              <a:t> світність Сонця</a:t>
            </a:r>
            <a:r>
              <a:rPr lang="uk-UA" dirty="0" smtClean="0"/>
              <a:t>: 3.827х10</a:t>
            </a:r>
            <a:r>
              <a:rPr lang="en-US" dirty="0" smtClean="0"/>
              <a:t>^26 </a:t>
            </a:r>
            <a:r>
              <a:rPr lang="ru-RU" dirty="0" smtClean="0"/>
              <a:t>Вт;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сонячний</a:t>
            </a:r>
            <a:r>
              <a:rPr lang="ru-RU" dirty="0" smtClean="0"/>
              <a:t> рад</a:t>
            </a:r>
            <a:r>
              <a:rPr lang="uk-UA" dirty="0" err="1" smtClean="0"/>
              <a:t>іус</a:t>
            </a:r>
            <a:r>
              <a:rPr lang="uk-UA" dirty="0" smtClean="0"/>
              <a:t>: </a:t>
            </a:r>
            <a:r>
              <a:rPr lang="en-US" dirty="0" smtClean="0"/>
              <a:t>6.</a:t>
            </a:r>
            <a:r>
              <a:rPr lang="ru-RU" dirty="0" smtClean="0"/>
              <a:t>960х10</a:t>
            </a:r>
            <a:r>
              <a:rPr lang="en-US" dirty="0" smtClean="0"/>
              <a:t>^8 </a:t>
            </a:r>
            <a:r>
              <a:rPr lang="ru-RU" dirty="0" smtClean="0"/>
              <a:t>м.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571612"/>
            <a:ext cx="3877209" cy="374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ru-RU" dirty="0" err="1" smtClean="0"/>
              <a:t>Класифікація</a:t>
            </a:r>
            <a:r>
              <a:rPr lang="ru-RU" dirty="0" smtClean="0"/>
              <a:t> </a:t>
            </a:r>
            <a:r>
              <a:rPr lang="ru-RU" dirty="0" err="1" smtClean="0"/>
              <a:t>зір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114800" cy="4873752"/>
          </a:xfrm>
        </p:spPr>
        <p:txBody>
          <a:bodyPr>
            <a:normAutofit fontScale="92500"/>
          </a:bodyPr>
          <a:lstStyle/>
          <a:p>
            <a:r>
              <a:rPr lang="ru-RU" dirty="0" err="1" smtClean="0"/>
              <a:t>головний</a:t>
            </a:r>
            <a:r>
              <a:rPr lang="ru-RU" dirty="0" smtClean="0"/>
              <a:t> </a:t>
            </a:r>
            <a:r>
              <a:rPr lang="ru-RU" dirty="0" err="1" smtClean="0"/>
              <a:t>чинник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впливає</a:t>
            </a:r>
            <a:r>
              <a:rPr lang="ru-RU" dirty="0" smtClean="0"/>
              <a:t> на </a:t>
            </a:r>
            <a:r>
              <a:rPr lang="ru-RU" dirty="0" err="1" smtClean="0"/>
              <a:t>вигляд</a:t>
            </a:r>
            <a:r>
              <a:rPr lang="ru-RU" dirty="0" smtClean="0"/>
              <a:t> спектру, </a:t>
            </a:r>
            <a:r>
              <a:rPr lang="ru-RU" dirty="0" err="1" smtClean="0"/>
              <a:t>це</a:t>
            </a:r>
            <a:r>
              <a:rPr lang="ru-RU" dirty="0" smtClean="0"/>
              <a:t> температура, </a:t>
            </a:r>
            <a:r>
              <a:rPr lang="ru-RU" dirty="0" err="1" smtClean="0"/>
              <a:t>тож</a:t>
            </a:r>
            <a:r>
              <a:rPr lang="ru-RU" dirty="0" smtClean="0"/>
              <a:t> </a:t>
            </a:r>
            <a:r>
              <a:rPr lang="ru-RU" dirty="0" err="1" smtClean="0"/>
              <a:t>спектральна</a:t>
            </a:r>
            <a:r>
              <a:rPr lang="ru-RU" dirty="0" smtClean="0"/>
              <a:t> </a:t>
            </a:r>
            <a:r>
              <a:rPr lang="ru-RU" dirty="0" err="1" smtClean="0"/>
              <a:t>класифікація</a:t>
            </a:r>
            <a:r>
              <a:rPr lang="ru-RU" dirty="0" smtClean="0"/>
              <a:t> за </a:t>
            </a:r>
            <a:r>
              <a:rPr lang="ru-RU" dirty="0" err="1" smtClean="0"/>
              <a:t>своєю</a:t>
            </a:r>
            <a:r>
              <a:rPr lang="ru-RU" dirty="0" smtClean="0"/>
              <a:t> </a:t>
            </a:r>
            <a:r>
              <a:rPr lang="ru-RU" dirty="0" err="1" smtClean="0"/>
              <a:t>сутністю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smtClean="0"/>
              <a:t>температурною;</a:t>
            </a:r>
          </a:p>
          <a:p>
            <a:r>
              <a:rPr lang="ru-RU" dirty="0" smtClean="0"/>
              <a:t>одну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найвідоміших</a:t>
            </a:r>
            <a:r>
              <a:rPr lang="ru-RU" dirty="0" smtClean="0"/>
              <a:t> </a:t>
            </a:r>
            <a:r>
              <a:rPr lang="ru-RU" dirty="0" err="1" smtClean="0"/>
              <a:t>спектральних</a:t>
            </a:r>
            <a:r>
              <a:rPr lang="ru-RU" dirty="0" smtClean="0"/>
              <a:t> </a:t>
            </a:r>
            <a:r>
              <a:rPr lang="ru-RU" dirty="0" err="1" smtClean="0"/>
              <a:t>класифікацій</a:t>
            </a:r>
            <a:r>
              <a:rPr lang="ru-RU" dirty="0" smtClean="0"/>
              <a:t> </a:t>
            </a:r>
            <a:r>
              <a:rPr lang="ru-RU" dirty="0" err="1" smtClean="0"/>
              <a:t>розроблено</a:t>
            </a:r>
            <a:r>
              <a:rPr lang="ru-RU" dirty="0" smtClean="0"/>
              <a:t> в </a:t>
            </a:r>
            <a:r>
              <a:rPr lang="ru-RU" dirty="0" err="1" smtClean="0"/>
              <a:t>Гарвардській</a:t>
            </a:r>
            <a:r>
              <a:rPr lang="ru-RU" dirty="0" smtClean="0"/>
              <a:t> </a:t>
            </a:r>
            <a:r>
              <a:rPr lang="ru-RU" dirty="0" err="1" smtClean="0"/>
              <a:t>обсерваторії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1890-1924 роках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складання</a:t>
            </a:r>
            <a:r>
              <a:rPr lang="ru-RU" dirty="0" smtClean="0"/>
              <a:t> каталогу </a:t>
            </a:r>
            <a:r>
              <a:rPr lang="ru-RU" dirty="0" err="1" smtClean="0"/>
              <a:t>Генрі</a:t>
            </a:r>
            <a:r>
              <a:rPr lang="ru-RU" dirty="0" smtClean="0"/>
              <a:t> </a:t>
            </a:r>
            <a:r>
              <a:rPr lang="ru-RU" dirty="0" err="1" smtClean="0"/>
              <a:t>Дрепера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14356"/>
            <a:ext cx="4286280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72066" y="4929198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Гарвардська</a:t>
            </a:r>
            <a:r>
              <a:rPr lang="ru-RU" dirty="0" smtClean="0"/>
              <a:t> </a:t>
            </a:r>
            <a:r>
              <a:rPr lang="ru-RU" dirty="0" err="1" smtClean="0"/>
              <a:t>обсерватор</a:t>
            </a:r>
            <a:r>
              <a:rPr lang="uk-UA" dirty="0" err="1" smtClean="0"/>
              <a:t>ія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71472" y="214290"/>
          <a:ext cx="7858180" cy="6382971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801855"/>
                <a:gridCol w="1841351"/>
                <a:gridCol w="1428760"/>
                <a:gridCol w="1428760"/>
                <a:gridCol w="2357454"/>
              </a:tblGrid>
              <a:tr h="696521"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Клас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Температура, 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600" dirty="0" smtClean="0"/>
                        <a:t>Справжній колір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Видимий колір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dirty="0" smtClean="0"/>
                        <a:t>Основні ознаки</a:t>
                      </a:r>
                      <a:endParaRPr lang="ru-RU" dirty="0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30 000 – 60 000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блакитний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блакитний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Слабкі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нейтрального </a:t>
                      </a:r>
                      <a:r>
                        <a:rPr lang="ru-RU" sz="1000" dirty="0" err="1" smtClean="0"/>
                        <a:t>водню</a:t>
                      </a:r>
                      <a:r>
                        <a:rPr lang="ru-RU" sz="1000" dirty="0" smtClean="0"/>
                        <a:t>, </a:t>
                      </a:r>
                      <a:r>
                        <a:rPr lang="ru-RU" sz="1000" dirty="0" err="1" smtClean="0"/>
                        <a:t>гелію</a:t>
                      </a:r>
                      <a:r>
                        <a:rPr lang="ru-RU" sz="1000" dirty="0" smtClean="0"/>
                        <a:t>, </a:t>
                      </a:r>
                      <a:r>
                        <a:rPr lang="ru-RU" sz="1000" dirty="0" err="1" smtClean="0"/>
                        <a:t>іонізованого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гелію</a:t>
                      </a:r>
                      <a:r>
                        <a:rPr lang="ru-RU" sz="1000" dirty="0" smtClean="0"/>
                        <a:t>, </a:t>
                      </a:r>
                      <a:r>
                        <a:rPr lang="ru-RU" sz="1000" dirty="0" err="1" smtClean="0"/>
                        <a:t>багатократно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іонізованих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Si, C, N, A.</a:t>
                      </a:r>
                      <a:endParaRPr lang="ru-RU" sz="1000" dirty="0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</a:t>
                      </a:r>
                      <a:r>
                        <a:rPr lang="en-US" baseline="0" dirty="0" smtClean="0"/>
                        <a:t>000 – 7500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жовто-білий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білий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Сильні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H </a:t>
                      </a:r>
                      <a:r>
                        <a:rPr lang="ru-RU" sz="1000" dirty="0" smtClean="0"/>
                        <a:t>и К </a:t>
                      </a:r>
                      <a:r>
                        <a:rPr lang="en-US" sz="1000" dirty="0" smtClean="0"/>
                        <a:t>Ca II,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металів</a:t>
                      </a:r>
                      <a:r>
                        <a:rPr lang="ru-RU" sz="1000" dirty="0" smtClean="0"/>
                        <a:t>.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водню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починають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слабнути</a:t>
                      </a:r>
                      <a:r>
                        <a:rPr lang="ru-RU" sz="1000" dirty="0" smtClean="0"/>
                        <a:t>. </a:t>
                      </a:r>
                      <a:r>
                        <a:rPr lang="ru-RU" sz="1000" dirty="0" err="1" smtClean="0"/>
                        <a:t>З'являється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лінія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Ca I. </a:t>
                      </a:r>
                      <a:r>
                        <a:rPr lang="ru-RU" sz="1000" dirty="0" err="1" smtClean="0"/>
                        <a:t>З'являється</a:t>
                      </a:r>
                      <a:r>
                        <a:rPr lang="ru-RU" sz="1000" dirty="0" smtClean="0"/>
                        <a:t> та </a:t>
                      </a:r>
                      <a:r>
                        <a:rPr lang="ru-RU" sz="1000" dirty="0" err="1" smtClean="0"/>
                        <a:t>посилюється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смуга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G, </a:t>
                      </a:r>
                      <a:r>
                        <a:rPr lang="ru-RU" sz="1000" dirty="0" err="1" smtClean="0"/>
                        <a:t>утворена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лініями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Fe, Ca </a:t>
                      </a:r>
                      <a:r>
                        <a:rPr lang="ru-RU" sz="1000" dirty="0" smtClean="0"/>
                        <a:t>и </a:t>
                      </a:r>
                      <a:r>
                        <a:rPr lang="en-US" sz="1000" dirty="0" smtClean="0"/>
                        <a:t>Ti.</a:t>
                      </a:r>
                      <a:endParaRPr lang="ru-RU" sz="1000" dirty="0"/>
                    </a:p>
                  </a:txBody>
                  <a:tcPr/>
                </a:tc>
              </a:tr>
              <a:tr h="96656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7500 – 10 000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білий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білий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Сильна </a:t>
                      </a:r>
                      <a:r>
                        <a:rPr lang="ru-RU" sz="1000" dirty="0" err="1" smtClean="0"/>
                        <a:t>бальмерівська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серія</a:t>
                      </a:r>
                      <a:r>
                        <a:rPr lang="ru-RU" sz="1000" dirty="0" smtClean="0"/>
                        <a:t>,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H и К </a:t>
                      </a:r>
                      <a:r>
                        <a:rPr lang="ru-RU" sz="1000" dirty="0" err="1" smtClean="0"/>
                        <a:t>Ca</a:t>
                      </a:r>
                      <a:r>
                        <a:rPr lang="ru-RU" sz="1000" dirty="0" smtClean="0"/>
                        <a:t> II </a:t>
                      </a:r>
                      <a:r>
                        <a:rPr lang="ru-RU" sz="1000" dirty="0" err="1" smtClean="0"/>
                        <a:t>посилюються</a:t>
                      </a:r>
                      <a:r>
                        <a:rPr lang="ru-RU" sz="1000" dirty="0" smtClean="0"/>
                        <a:t> до </a:t>
                      </a:r>
                      <a:r>
                        <a:rPr lang="ru-RU" sz="1000" dirty="0" err="1" smtClean="0"/>
                        <a:t>класу</a:t>
                      </a:r>
                      <a:r>
                        <a:rPr lang="ru-RU" sz="1000" dirty="0" smtClean="0"/>
                        <a:t> F. </a:t>
                      </a:r>
                      <a:r>
                        <a:rPr lang="ru-RU" sz="1000" dirty="0" err="1" smtClean="0"/>
                        <a:t>Також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ближче</a:t>
                      </a:r>
                      <a:r>
                        <a:rPr lang="ru-RU" sz="1000" dirty="0" smtClean="0"/>
                        <a:t> до </a:t>
                      </a:r>
                      <a:r>
                        <a:rPr lang="ru-RU" sz="1000" dirty="0" err="1" smtClean="0"/>
                        <a:t>класу</a:t>
                      </a:r>
                      <a:r>
                        <a:rPr lang="ru-RU" sz="1000" dirty="0" smtClean="0"/>
                        <a:t> F </a:t>
                      </a:r>
                      <a:r>
                        <a:rPr lang="ru-RU" sz="1000" dirty="0" err="1" smtClean="0"/>
                        <a:t>починають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з'являтися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металів</a:t>
                      </a:r>
                      <a:r>
                        <a:rPr lang="ru-RU" sz="1000" dirty="0" smtClean="0"/>
                        <a:t>.</a:t>
                      </a:r>
                      <a:endParaRPr lang="ru-RU" sz="1000" dirty="0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10 000 – 30 000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біло-блакитний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біло-блакитний</a:t>
                      </a:r>
                      <a:r>
                        <a:rPr lang="en-US" dirty="0" smtClean="0"/>
                        <a:t> </a:t>
                      </a:r>
                      <a:r>
                        <a:rPr lang="ru-RU" dirty="0" smtClean="0"/>
                        <a:t>та </a:t>
                      </a:r>
                      <a:r>
                        <a:rPr lang="ru-RU" dirty="0" err="1" smtClean="0"/>
                        <a:t>білий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поглинання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гелію</a:t>
                      </a:r>
                      <a:r>
                        <a:rPr lang="ru-RU" sz="1000" dirty="0" smtClean="0"/>
                        <a:t> та </a:t>
                      </a:r>
                      <a:r>
                        <a:rPr lang="ru-RU" sz="1000" dirty="0" err="1" smtClean="0"/>
                        <a:t>водню</a:t>
                      </a:r>
                      <a:r>
                        <a:rPr lang="ru-RU" sz="1000" dirty="0" smtClean="0"/>
                        <a:t>. </a:t>
                      </a:r>
                      <a:r>
                        <a:rPr lang="ru-RU" sz="1000" dirty="0" err="1" smtClean="0"/>
                        <a:t>Слабкі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H </a:t>
                      </a:r>
                      <a:r>
                        <a:rPr lang="ru-RU" sz="1000" dirty="0" smtClean="0"/>
                        <a:t>и К </a:t>
                      </a:r>
                      <a:r>
                        <a:rPr lang="en-US" sz="1000" dirty="0" smtClean="0"/>
                        <a:t>Ca II.</a:t>
                      </a:r>
                      <a:endParaRPr lang="ru-RU" sz="1000" dirty="0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3500 - 5000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оранжевий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жовтувато-оранжевий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металів</a:t>
                      </a:r>
                      <a:r>
                        <a:rPr lang="ru-RU" sz="1000" dirty="0" smtClean="0"/>
                        <a:t> та </a:t>
                      </a:r>
                      <a:r>
                        <a:rPr lang="ru-RU" sz="1000" dirty="0" err="1" smtClean="0"/>
                        <a:t>смуга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G </a:t>
                      </a:r>
                      <a:r>
                        <a:rPr lang="ru-RU" sz="1000" dirty="0" err="1" smtClean="0"/>
                        <a:t>інтенсивні</a:t>
                      </a:r>
                      <a:r>
                        <a:rPr lang="ru-RU" sz="1000" dirty="0" smtClean="0"/>
                        <a:t>.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водню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майже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непомітні</a:t>
                      </a:r>
                      <a:r>
                        <a:rPr lang="ru-RU" sz="1000" dirty="0" smtClean="0"/>
                        <a:t>. </a:t>
                      </a:r>
                      <a:r>
                        <a:rPr lang="ru-RU" sz="1000" dirty="0" err="1" smtClean="0"/>
                        <a:t>З'являються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смуги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поглинання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err="1" smtClean="0"/>
                        <a:t>TiO</a:t>
                      </a:r>
                      <a:r>
                        <a:rPr lang="en-US" sz="1000" dirty="0" smtClean="0"/>
                        <a:t>.</a:t>
                      </a:r>
                      <a:endParaRPr lang="ru-RU" sz="1000" dirty="0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5000 - 6000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жовтий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жовтий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H </a:t>
                      </a:r>
                      <a:r>
                        <a:rPr lang="ru-RU" sz="1000" dirty="0" smtClean="0"/>
                        <a:t>и К </a:t>
                      </a:r>
                      <a:r>
                        <a:rPr lang="en-US" sz="1000" dirty="0" smtClean="0"/>
                        <a:t>Ca II </a:t>
                      </a:r>
                      <a:r>
                        <a:rPr lang="ru-RU" sz="1000" dirty="0" err="1" smtClean="0"/>
                        <a:t>інтенсивні</a:t>
                      </a:r>
                      <a:r>
                        <a:rPr lang="ru-RU" sz="1000" dirty="0" smtClean="0"/>
                        <a:t>.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Ca I </a:t>
                      </a:r>
                      <a:r>
                        <a:rPr lang="ru-RU" sz="1000" dirty="0" smtClean="0"/>
                        <a:t>та </a:t>
                      </a:r>
                      <a:r>
                        <a:rPr lang="ru-RU" sz="1000" dirty="0" err="1" smtClean="0"/>
                        <a:t>чисельні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металів</a:t>
                      </a:r>
                      <a:r>
                        <a:rPr lang="ru-RU" sz="1000" dirty="0" smtClean="0"/>
                        <a:t>.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водню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продовжують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слабнути</a:t>
                      </a:r>
                      <a:r>
                        <a:rPr lang="ru-RU" sz="1000" dirty="0" smtClean="0"/>
                        <a:t>. </a:t>
                      </a:r>
                      <a:r>
                        <a:rPr lang="ru-RU" sz="1000" dirty="0" err="1" smtClean="0"/>
                        <a:t>З'являються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смуги</a:t>
                      </a:r>
                      <a:r>
                        <a:rPr lang="ru-RU" sz="1000" dirty="0" smtClean="0"/>
                        <a:t> молекул </a:t>
                      </a:r>
                      <a:r>
                        <a:rPr lang="en-US" sz="1000" dirty="0" smtClean="0"/>
                        <a:t>CH </a:t>
                      </a:r>
                      <a:r>
                        <a:rPr lang="ru-RU" sz="1000" dirty="0" smtClean="0"/>
                        <a:t>и </a:t>
                      </a:r>
                      <a:r>
                        <a:rPr lang="en-US" sz="1000" dirty="0" smtClean="0"/>
                        <a:t>CN.</a:t>
                      </a:r>
                      <a:endParaRPr lang="ru-RU" sz="1000" dirty="0"/>
                    </a:p>
                  </a:txBody>
                  <a:tcPr/>
                </a:tc>
              </a:tr>
              <a:tr h="69652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2000 - 3500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червоний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оранжево-червоний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err="1" smtClean="0"/>
                        <a:t>Інтенсивні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смуги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err="1" smtClean="0"/>
                        <a:t>TiO</a:t>
                      </a:r>
                      <a:r>
                        <a:rPr lang="en-US" sz="1000" dirty="0" smtClean="0"/>
                        <a:t> </a:t>
                      </a:r>
                      <a:r>
                        <a:rPr lang="ru-RU" sz="1000" dirty="0" smtClean="0"/>
                        <a:t>та </a:t>
                      </a:r>
                      <a:r>
                        <a:rPr lang="ru-RU" sz="1000" dirty="0" err="1" smtClean="0"/>
                        <a:t>інших</a:t>
                      </a:r>
                      <a:r>
                        <a:rPr lang="ru-RU" sz="1000" dirty="0" smtClean="0"/>
                        <a:t> молекул. </a:t>
                      </a:r>
                      <a:r>
                        <a:rPr lang="ru-RU" sz="1000" dirty="0" err="1" smtClean="0"/>
                        <a:t>Смуга</a:t>
                      </a:r>
                      <a:r>
                        <a:rPr lang="ru-RU" sz="1000" dirty="0" smtClean="0"/>
                        <a:t> </a:t>
                      </a:r>
                      <a:r>
                        <a:rPr lang="en-US" sz="1000" dirty="0" smtClean="0"/>
                        <a:t>G </a:t>
                      </a:r>
                      <a:r>
                        <a:rPr lang="ru-RU" sz="1000" dirty="0" err="1" smtClean="0"/>
                        <a:t>слабне</a:t>
                      </a:r>
                      <a:r>
                        <a:rPr lang="ru-RU" sz="1000" dirty="0" smtClean="0"/>
                        <a:t>. Все </a:t>
                      </a:r>
                      <a:r>
                        <a:rPr lang="ru-RU" sz="1000" dirty="0" err="1" smtClean="0"/>
                        <a:t>ще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помітні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лінії</a:t>
                      </a:r>
                      <a:r>
                        <a:rPr lang="ru-RU" sz="1000" dirty="0" smtClean="0"/>
                        <a:t> </a:t>
                      </a:r>
                      <a:r>
                        <a:rPr lang="ru-RU" sz="1000" dirty="0" err="1" smtClean="0"/>
                        <a:t>металів</a:t>
                      </a:r>
                      <a:r>
                        <a:rPr lang="ru-RU" sz="1000" dirty="0" smtClean="0"/>
                        <a:t>.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74638"/>
            <a:ext cx="3638552" cy="1143000"/>
          </a:xfrm>
        </p:spPr>
        <p:txBody>
          <a:bodyPr>
            <a:normAutofit/>
          </a:bodyPr>
          <a:lstStyle/>
          <a:p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6248" y="1600200"/>
            <a:ext cx="3638552" cy="4873752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/>
              <a:t>Змінна</a:t>
            </a:r>
            <a:r>
              <a:rPr lang="ru-RU" dirty="0" smtClean="0"/>
              <a:t> зоря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зоря</a:t>
            </a:r>
            <a:r>
              <a:rPr lang="ru-RU" dirty="0" smtClean="0"/>
              <a:t>, за всю </a:t>
            </a:r>
            <a:r>
              <a:rPr lang="ru-RU" dirty="0" err="1" smtClean="0"/>
              <a:t>історію</a:t>
            </a:r>
            <a:r>
              <a:rPr lang="ru-RU" dirty="0" smtClean="0"/>
              <a:t> </a:t>
            </a:r>
            <a:r>
              <a:rPr lang="ru-RU" dirty="0" err="1" smtClean="0"/>
              <a:t>спостереження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хоч</a:t>
            </a:r>
            <a:r>
              <a:rPr lang="ru-RU" dirty="0" smtClean="0"/>
              <a:t> один раз </a:t>
            </a:r>
            <a:r>
              <a:rPr lang="ru-RU" dirty="0" err="1" smtClean="0"/>
              <a:t>зафіксовано</a:t>
            </a:r>
            <a:r>
              <a:rPr lang="ru-RU" dirty="0" smtClean="0"/>
              <a:t> </a:t>
            </a:r>
            <a:r>
              <a:rPr lang="ru-RU" dirty="0" err="1" smtClean="0"/>
              <a:t>зміну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блиску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якщо</a:t>
            </a:r>
            <a:r>
              <a:rPr lang="ru-RU" dirty="0" smtClean="0"/>
              <a:t> зоря </a:t>
            </a:r>
            <a:r>
              <a:rPr lang="ru-RU" dirty="0" err="1" smtClean="0"/>
              <a:t>подвійна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промінь</a:t>
            </a:r>
            <a:r>
              <a:rPr lang="ru-RU" dirty="0" smtClean="0"/>
              <a:t> </a:t>
            </a:r>
            <a:r>
              <a:rPr lang="ru-RU" dirty="0" err="1" smtClean="0"/>
              <a:t>зору</a:t>
            </a:r>
            <a:r>
              <a:rPr lang="ru-RU" dirty="0" smtClean="0"/>
              <a:t> </a:t>
            </a:r>
            <a:r>
              <a:rPr lang="ru-RU" dirty="0" err="1" smtClean="0"/>
              <a:t>лежить</a:t>
            </a:r>
            <a:r>
              <a:rPr lang="ru-RU" dirty="0" smtClean="0"/>
              <a:t> у </a:t>
            </a:r>
            <a:r>
              <a:rPr lang="ru-RU" dirty="0" err="1" smtClean="0"/>
              <a:t>площині</a:t>
            </a:r>
            <a:r>
              <a:rPr lang="ru-RU" dirty="0" smtClean="0"/>
              <a:t> </a:t>
            </a:r>
            <a:r>
              <a:rPr lang="ru-RU" dirty="0" err="1" smtClean="0"/>
              <a:t>обертання</a:t>
            </a:r>
            <a:r>
              <a:rPr lang="ru-RU" dirty="0" smtClean="0"/>
              <a:t> </a:t>
            </a:r>
            <a:r>
              <a:rPr lang="ru-RU" dirty="0" err="1" smtClean="0"/>
              <a:t>компонентів</a:t>
            </a:r>
            <a:r>
              <a:rPr lang="ru-RU" dirty="0" smtClean="0"/>
              <a:t> (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невеликим кутом до </a:t>
            </a:r>
            <a:r>
              <a:rPr lang="ru-RU" dirty="0" err="1" smtClean="0"/>
              <a:t>нього</a:t>
            </a:r>
            <a:r>
              <a:rPr lang="ru-RU" dirty="0" smtClean="0"/>
              <a:t>), то час </a:t>
            </a:r>
            <a:r>
              <a:rPr lang="ru-RU" dirty="0" err="1" smtClean="0"/>
              <a:t>від</a:t>
            </a:r>
            <a:r>
              <a:rPr lang="ru-RU" dirty="0" smtClean="0"/>
              <a:t> часу одна зоря </a:t>
            </a:r>
            <a:r>
              <a:rPr lang="ru-RU" dirty="0" err="1" smtClean="0"/>
              <a:t>закриватиме</a:t>
            </a:r>
            <a:r>
              <a:rPr lang="ru-RU" dirty="0" smtClean="0"/>
              <a:t> </a:t>
            </a:r>
            <a:r>
              <a:rPr lang="ru-RU" dirty="0" err="1" smtClean="0"/>
              <a:t>іншу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спостерігача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спостерігається</a:t>
            </a:r>
            <a:r>
              <a:rPr lang="ru-RU" dirty="0" smtClean="0"/>
              <a:t> як </a:t>
            </a: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блиску</a:t>
            </a:r>
            <a:r>
              <a:rPr lang="ru-RU" dirty="0" smtClean="0"/>
              <a:t>;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блиск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змінитися</a:t>
            </a:r>
            <a:r>
              <a:rPr lang="ru-RU" dirty="0" smtClean="0"/>
              <a:t> 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світло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 </a:t>
            </a:r>
            <a:r>
              <a:rPr lang="ru-RU" dirty="0" err="1" smtClean="0"/>
              <a:t>пройде</a:t>
            </a:r>
            <a:r>
              <a:rPr lang="ru-RU" dirty="0" smtClean="0"/>
              <a:t> </a:t>
            </a:r>
            <a:r>
              <a:rPr lang="ru-RU" dirty="0" err="1" smtClean="0"/>
              <a:t>крізь</a:t>
            </a:r>
            <a:r>
              <a:rPr lang="ru-RU" dirty="0" smtClean="0"/>
              <a:t> </a:t>
            </a:r>
            <a:r>
              <a:rPr lang="ru-RU" dirty="0" err="1" smtClean="0"/>
              <a:t>сильне</a:t>
            </a:r>
            <a:r>
              <a:rPr lang="ru-RU" dirty="0" smtClean="0"/>
              <a:t> </a:t>
            </a:r>
            <a:r>
              <a:rPr lang="ru-RU" dirty="0" err="1" smtClean="0"/>
              <a:t>гравітаційне</a:t>
            </a:r>
            <a:r>
              <a:rPr lang="ru-RU" dirty="0" smtClean="0"/>
              <a:t> </a:t>
            </a:r>
            <a:r>
              <a:rPr lang="ru-RU" dirty="0" smtClean="0"/>
              <a:t>поле.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4086225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7158" y="428604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Крива </a:t>
            </a:r>
            <a:r>
              <a:rPr lang="uk-UA" dirty="0" smtClean="0"/>
              <a:t>зміни блиску Ліри за 14 діб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86172" cy="1143000"/>
          </a:xfrm>
        </p:spPr>
        <p:txBody>
          <a:bodyPr/>
          <a:lstStyle/>
          <a:p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86172" cy="4873752"/>
          </a:xfrm>
        </p:spPr>
        <p:txBody>
          <a:bodyPr>
            <a:normAutofit fontScale="92500" lnSpcReduction="10000"/>
          </a:bodyPr>
          <a:lstStyle/>
          <a:p>
            <a:r>
              <a:rPr lang="ru-RU" dirty="0" err="1" smtClean="0"/>
              <a:t>Еруптивні</a:t>
            </a:r>
            <a:r>
              <a:rPr lang="ru-RU" dirty="0" smtClean="0"/>
              <a:t> </a:t>
            </a:r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Пульсуючі</a:t>
            </a:r>
            <a:r>
              <a:rPr lang="ru-RU" dirty="0" smtClean="0"/>
              <a:t> </a:t>
            </a:r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Обертові</a:t>
            </a:r>
            <a:r>
              <a:rPr lang="ru-RU" dirty="0" smtClean="0"/>
              <a:t> </a:t>
            </a:r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Катаклізмічні</a:t>
            </a:r>
            <a:r>
              <a:rPr lang="ru-RU" dirty="0" smtClean="0"/>
              <a:t> (</a:t>
            </a:r>
            <a:r>
              <a:rPr lang="ru-RU" dirty="0" err="1" smtClean="0"/>
              <a:t>вибухові</a:t>
            </a:r>
            <a:r>
              <a:rPr lang="ru-RU" dirty="0" smtClean="0"/>
              <a:t> та </a:t>
            </a:r>
            <a:r>
              <a:rPr lang="ru-RU" dirty="0" err="1" smtClean="0"/>
              <a:t>новоподібні</a:t>
            </a:r>
            <a:r>
              <a:rPr lang="ru-RU" dirty="0" smtClean="0"/>
              <a:t>) </a:t>
            </a:r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 smtClean="0"/>
              <a:t>зорі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Затемнено-подвійні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;</a:t>
            </a:r>
          </a:p>
          <a:p>
            <a:r>
              <a:rPr lang="ru-RU" dirty="0" err="1" smtClean="0"/>
              <a:t>Оптичні</a:t>
            </a:r>
            <a:r>
              <a:rPr lang="ru-RU" dirty="0" smtClean="0"/>
              <a:t> </a:t>
            </a:r>
            <a:r>
              <a:rPr lang="ru-RU" dirty="0" err="1" smtClean="0"/>
              <a:t>змінні</a:t>
            </a:r>
            <a:r>
              <a:rPr lang="ru-RU" dirty="0" smtClean="0"/>
              <a:t> </a:t>
            </a:r>
            <a:r>
              <a:rPr lang="ru-RU" dirty="0" err="1" smtClean="0"/>
              <a:t>подвійні</a:t>
            </a:r>
            <a:r>
              <a:rPr lang="ru-RU" dirty="0" smtClean="0"/>
              <a:t> </a:t>
            </a:r>
            <a:r>
              <a:rPr lang="ru-RU" dirty="0" err="1" smtClean="0"/>
              <a:t>системи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жорстким</a:t>
            </a:r>
            <a:r>
              <a:rPr lang="ru-RU" dirty="0" smtClean="0"/>
              <a:t> </a:t>
            </a:r>
            <a:r>
              <a:rPr lang="ru-RU" dirty="0" err="1" smtClean="0"/>
              <a:t>рентгенівським</a:t>
            </a:r>
            <a:r>
              <a:rPr lang="ru-RU" dirty="0" smtClean="0"/>
              <a:t> </a:t>
            </a:r>
            <a:r>
              <a:rPr lang="ru-RU" dirty="0" err="1" smtClean="0"/>
              <a:t>випромінюванням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857232"/>
            <a:ext cx="3629025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643438" y="4929198"/>
            <a:ext cx="3643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Молода </a:t>
            </a:r>
            <a:r>
              <a:rPr lang="ru-RU" dirty="0" err="1" smtClean="0"/>
              <a:t>зірка</a:t>
            </a:r>
            <a:r>
              <a:rPr lang="ru-RU" dirty="0" smtClean="0"/>
              <a:t> </a:t>
            </a:r>
            <a:r>
              <a:rPr lang="en-US" dirty="0" smtClean="0"/>
              <a:t>T </a:t>
            </a:r>
            <a:r>
              <a:rPr lang="en-US" dirty="0" err="1" smtClean="0"/>
              <a:t>Tauri</a:t>
            </a:r>
            <a:r>
              <a:rPr lang="en-US" dirty="0" smtClean="0"/>
              <a:t> — </a:t>
            </a:r>
            <a:r>
              <a:rPr lang="ru-RU" dirty="0" smtClean="0"/>
              <a:t>прототип </a:t>
            </a:r>
            <a:r>
              <a:rPr lang="ru-RU" dirty="0" err="1" smtClean="0"/>
              <a:t>змінної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4F4F4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99</TotalTime>
  <Words>928</Words>
  <Application>Microsoft Office PowerPoint</Application>
  <PresentationFormat>Экран (4:3)</PresentationFormat>
  <Paragraphs>110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Эркер</vt:lpstr>
      <vt:lpstr>Зорі</vt:lpstr>
      <vt:lpstr>Основні положення</vt:lpstr>
      <vt:lpstr>Зоряна величина</vt:lpstr>
      <vt:lpstr>Відстані до найближчих зір</vt:lpstr>
      <vt:lpstr>Одиниці виміру</vt:lpstr>
      <vt:lpstr>Класифікація зір</vt:lpstr>
      <vt:lpstr>Слайд 7</vt:lpstr>
      <vt:lpstr>Змінні зорі</vt:lpstr>
      <vt:lpstr>Змінні зорі</vt:lpstr>
      <vt:lpstr>Зоряні системи</vt:lpstr>
      <vt:lpstr>Подвійна зоря</vt:lpstr>
      <vt:lpstr>Зоряні скупчення</vt:lpstr>
      <vt:lpstr>Білі карлики</vt:lpstr>
      <vt:lpstr>Змінні зорі типу T Тельця</vt:lpstr>
      <vt:lpstr>Наднові</vt:lpstr>
      <vt:lpstr>Нейтронні зорі</vt:lpstr>
      <vt:lpstr>Зорі у міфології</vt:lpstr>
    </vt:vector>
  </TitlesOfParts>
  <Company>WareZ Provider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Зорі</dc:title>
  <dc:creator>www.PHILka.RU</dc:creator>
  <cp:lastModifiedBy>www.PHILka.RU</cp:lastModifiedBy>
  <cp:revision>10</cp:revision>
  <dcterms:created xsi:type="dcterms:W3CDTF">2013-11-20T22:15:38Z</dcterms:created>
  <dcterms:modified xsi:type="dcterms:W3CDTF">2013-11-20T23:55:28Z</dcterms:modified>
</cp:coreProperties>
</file>