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66"/>
    <a:srgbClr val="0033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Фінляндія</c:v>
                </c:pt>
                <c:pt idx="1">
                  <c:v>Україна </c:v>
                </c:pt>
                <c:pt idx="2">
                  <c:v>Німеччина </c:v>
                </c:pt>
                <c:pt idx="3">
                  <c:v>Інші країни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Україна </c:v>
                </c:pt>
                <c:pt idx="1">
                  <c:v>Інші</c:v>
                </c:pt>
                <c:pt idx="2">
                  <c:v>Фінляндія</c:v>
                </c:pt>
                <c:pt idx="3">
                  <c:v>Киргистан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72.599999999999994</c:v>
                </c:pt>
                <c:pt idx="1">
                  <c:v>15</c:v>
                </c:pt>
                <c:pt idx="2">
                  <c:v>5.6</c:v>
                </c:pt>
                <c:pt idx="3">
                  <c:v>4.9000000000000004</c:v>
                </c:pt>
                <c:pt idx="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Азербайжан </c:v>
                </c:pt>
                <c:pt idx="1">
                  <c:v>Киргистан</c:v>
                </c:pt>
                <c:pt idx="2">
                  <c:v>Монголія</c:v>
                </c:pt>
                <c:pt idx="3">
                  <c:v>Інші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7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0.4055</cdr:x>
      <cdr:y>0.58859</cdr:y>
    </cdr:from>
    <cdr:to>
      <cdr:x>0.51181</cdr:x>
      <cdr:y>0.59984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936" y="2392040"/>
          <a:ext cx="64807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 smtClean="0"/>
            <a:t>94%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0.48819</cdr:x>
      <cdr:y>0.18107</cdr:y>
    </cdr:from>
    <cdr:to>
      <cdr:x>0.63819</cdr:x>
      <cdr:y>0.40607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75992" y="7358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0.35437</cdr:x>
      <cdr:y>0.58471</cdr:y>
    </cdr:from>
    <cdr:to>
      <cdr:x>0.64968</cdr:x>
      <cdr:y>0.6733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2376264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 smtClean="0"/>
            <a:t>94%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0.2835</cdr:x>
      <cdr:y>0.14175</cdr:y>
    </cdr:from>
    <cdr:to>
      <cdr:x>0.34256</cdr:x>
      <cdr:y>0.33665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576064"/>
          <a:ext cx="36004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 smtClean="0"/>
            <a:t>3%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0.30712</cdr:x>
      <cdr:y>0.03544</cdr:y>
    </cdr:from>
    <cdr:to>
      <cdr:x>0.40162</cdr:x>
      <cdr:y>0.15947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72208" y="144016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dirty="0" smtClean="0"/>
            <a:t>2</a:t>
          </a:r>
          <a:r>
            <a:rPr lang="uk-UA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0.34256</cdr:x>
      <cdr:y>0.12403</cdr:y>
    </cdr:from>
    <cdr:to>
      <cdr:x>0.36618</cdr:x>
      <cdr:y>0.2835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88232" y="504056"/>
          <a:ext cx="1440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100" dirty="0" smtClean="0"/>
            <a:t>1%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0.77961</cdr:x>
      <cdr:y>0.63579</cdr:y>
    </cdr:from>
    <cdr:to>
      <cdr:x>0.96861</cdr:x>
      <cdr:y>0.70667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528" y="2583864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Монгол</a:t>
          </a:r>
          <a:r>
            <a:rPr lang="uk-UA" sz="1600" dirty="0" smtClean="0"/>
            <a:t>і</a:t>
          </a:r>
          <a:r>
            <a:rPr lang="ru-RU" sz="1600" dirty="0" smtClean="0"/>
            <a:t>я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0.34481</cdr:x>
      <cdr:y>0.0688</cdr:y>
    </cdr:from>
    <cdr:to>
      <cdr:x>0.38981</cdr:x>
      <cdr:y>0.08652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01976" y="279608"/>
          <a:ext cx="27428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0.32839</cdr:x>
      <cdr:y>0</cdr:y>
    </cdr:from>
    <cdr:to>
      <cdr:x>0.44652</cdr:x>
      <cdr:y>0.21262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01880" y="-1484784"/>
          <a:ext cx="720121" cy="864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 smtClean="0">
              <a:latin typeface="Comic Sans MS" panose="030F0702030302020204" pitchFamily="66" charset="0"/>
            </a:rPr>
            <a:t>1,9%</a:t>
          </a:r>
          <a:endParaRPr lang="ru-RU" sz="1100" dirty="0">
            <a:latin typeface="Comic Sans MS" panose="030F0702030302020204" pitchFamily="66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0D9C-37C1-4D95-AFC0-3067638B76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5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6AADE-C81E-4A9B-A21B-2FEB2AB1A0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A7B6-594D-48AA-8CD2-92953CC4A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F38E-1F51-46D8-AE31-BC42D7EBC9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3A4DB-C1CC-49F8-B8EE-05C41305F9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0FF9-1859-44C1-AE95-D47F066493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CFBB-B8B5-4FD7-B17D-F72CD03EDC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4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04A7-3ADD-4748-AD51-001EDB88FE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9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8348-4454-40A1-BA9F-17DEEEA56F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3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40E18-156E-461B-B8E4-E3203C847A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6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7866-DCC8-4E67-BCC9-3B0C81AF43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8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DFB0E2-53A5-4C03-ABF4-2275A46EB8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377"/>
            <a:ext cx="6985000" cy="147002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Органічна хімія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48880"/>
            <a:ext cx="6119813" cy="841375"/>
          </a:xfrm>
        </p:spPr>
        <p:txBody>
          <a:bodyPr/>
          <a:lstStyle/>
          <a:p>
            <a:r>
              <a:rPr lang="uk-UA" dirty="0" smtClean="0">
                <a:solidFill>
                  <a:srgbClr val="003366"/>
                </a:solidFill>
              </a:rPr>
              <a:t>Виробництво лугів та кислот 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1123950"/>
            <a:ext cx="61198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7200" y="1752600"/>
          <a:ext cx="5105400" cy="488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3" imgW="3467584" imgH="3315163" progId="Paint.Picture">
                  <p:embed/>
                </p:oleObj>
              </mc:Choice>
              <mc:Fallback>
                <p:oleObj r:id="rId3" imgW="3467584" imgH="331516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5105400" cy="488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05572"/>
              </p:ext>
            </p:extLst>
          </p:nvPr>
        </p:nvGraphicFramePr>
        <p:xfrm>
          <a:off x="5562600" y="1371600"/>
          <a:ext cx="276225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5" imgW="1848108" imgH="3543795" progId="Paint.Picture">
                  <p:embed/>
                </p:oleObj>
              </mc:Choice>
              <mc:Fallback>
                <p:oleObj r:id="rId5" imgW="1848108" imgH="354379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276225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79712" y="476672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Очищення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пічного</a:t>
            </a:r>
            <a:r>
              <a:rPr lang="ru-RU" sz="2800" dirty="0" smtClean="0">
                <a:solidFill>
                  <a:schemeClr val="bg1"/>
                </a:solidFill>
              </a:rPr>
              <a:t> газу 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Теплообмін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endParaRPr lang="ru-RU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r"/>
            <a:r>
              <a:rPr lang="ru-RU" sz="4000" b="1" dirty="0" err="1" smtClean="0">
                <a:solidFill>
                  <a:schemeClr val="bg1"/>
                </a:solidFill>
              </a:rPr>
              <a:t>Теплообмінник</a:t>
            </a:r>
            <a:r>
              <a:rPr lang="ru-RU" sz="4000" b="1" dirty="0" smtClean="0">
                <a:solidFill>
                  <a:schemeClr val="bg1"/>
                </a:solidFill>
              </a:rPr>
              <a:t> і </a:t>
            </a:r>
            <a:r>
              <a:rPr lang="ru-RU" sz="4000" b="1" dirty="0" err="1" smtClean="0">
                <a:solidFill>
                  <a:schemeClr val="bg1"/>
                </a:solidFill>
              </a:rPr>
              <a:t>контактний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апарат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31817"/>
              </p:ext>
            </p:extLst>
          </p:nvPr>
        </p:nvGraphicFramePr>
        <p:xfrm>
          <a:off x="609600" y="1143000"/>
          <a:ext cx="421005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3" imgW="2828571" imgH="3685714" progId="Paint.Picture">
                  <p:embed/>
                </p:oleObj>
              </mc:Choice>
              <mc:Fallback>
                <p:oleObj r:id="rId3" imgW="2828571" imgH="3685714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4210050" cy="54864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867400" y="2590800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SO</a:t>
            </a:r>
            <a:r>
              <a:rPr lang="en-US" b="1" baseline="-30000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– Q</a:t>
            </a:r>
          </a:p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SO</a:t>
            </a:r>
            <a:r>
              <a:rPr lang="en-US" b="1" baseline="-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 + Q</a:t>
            </a:r>
          </a:p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05400" y="3581400"/>
            <a:ext cx="3581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У контактному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itchFamily="18" charset="0"/>
              </a:rPr>
              <a:t>апараті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 полки з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itchFamily="18" charset="0"/>
              </a:rPr>
              <a:t>каталізатором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V</a:t>
            </a:r>
            <a:r>
              <a:rPr lang="ru-RU" sz="2800" b="1" baseline="-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O</a:t>
            </a:r>
            <a:r>
              <a:rPr lang="ru-RU" sz="2800" b="1" baseline="-30000" dirty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1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31479"/>
              </p:ext>
            </p:extLst>
          </p:nvPr>
        </p:nvGraphicFramePr>
        <p:xfrm>
          <a:off x="838200" y="304800"/>
          <a:ext cx="356076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2066667" imgH="3715269" progId="Paint.Picture">
                  <p:embed/>
                </p:oleObj>
              </mc:Choice>
              <mc:Fallback>
                <p:oleObj r:id="rId3" imgW="2066667" imgH="371526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3560763" cy="64008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Керамічні</a:t>
            </a:r>
            <a:r>
              <a:rPr lang="ru-RU" sz="2800" b="1" dirty="0" smtClean="0">
                <a:solidFill>
                  <a:schemeClr val="bg1"/>
                </a:solidFill>
              </a:rPr>
              <a:t> трубки - </a:t>
            </a:r>
            <a:r>
              <a:rPr lang="ru-RU" sz="2800" b="1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площі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зіткнення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Сірчана</a:t>
            </a:r>
            <a:r>
              <a:rPr lang="ru-RU" sz="2800" b="1" dirty="0" smtClean="0">
                <a:solidFill>
                  <a:schemeClr val="bg1"/>
                </a:solidFill>
              </a:rPr>
              <a:t> кислота </a:t>
            </a:r>
            <a:r>
              <a:rPr lang="ru-RU" sz="2800" b="1" dirty="0" err="1" smtClean="0">
                <a:solidFill>
                  <a:schemeClr val="bg1"/>
                </a:solidFill>
              </a:rPr>
              <a:t>зверху</a:t>
            </a:r>
            <a:r>
              <a:rPr lang="ru-RU" sz="2800" b="1" dirty="0" smtClean="0">
                <a:solidFill>
                  <a:schemeClr val="bg1"/>
                </a:solidFill>
              </a:rPr>
              <a:t>, оксид </a:t>
            </a:r>
            <a:r>
              <a:rPr lang="ru-RU" sz="2800" b="1" dirty="0" err="1" smtClean="0">
                <a:solidFill>
                  <a:schemeClr val="bg1"/>
                </a:solidFill>
              </a:rPr>
              <a:t>сірки</a:t>
            </a:r>
            <a:r>
              <a:rPr lang="ru-RU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</a:rPr>
              <a:t>VI) </a:t>
            </a:r>
            <a:r>
              <a:rPr lang="ru-RU" sz="2800" b="1" dirty="0" err="1" smtClean="0">
                <a:solidFill>
                  <a:schemeClr val="bg1"/>
                </a:solidFill>
              </a:rPr>
              <a:t>знизу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      Принцип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протитоку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772400" cy="1143000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                </a:t>
            </a:r>
            <a:r>
              <a:rPr lang="ru-RU" sz="4000" b="1" dirty="0" err="1" smtClean="0">
                <a:solidFill>
                  <a:schemeClr val="bg1"/>
                </a:solidFill>
              </a:rPr>
              <a:t>Поглинювальна</a:t>
            </a:r>
            <a:r>
              <a:rPr lang="ru-RU" sz="4000" b="1" dirty="0" smtClean="0">
                <a:solidFill>
                  <a:schemeClr val="bg1"/>
                </a:solidFill>
              </a:rPr>
              <a:t> вежа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91575" cy="609600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Повний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процес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en-US" sz="3600" b="1" baseline="-30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SO</a:t>
            </a:r>
            <a:r>
              <a:rPr lang="en-US" sz="3600" b="1" baseline="-30000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81000" y="1219200"/>
          <a:ext cx="8534400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4361905" imgH="2781688" progId="Paint.Picture">
                  <p:embed/>
                </p:oleObj>
              </mc:Choice>
              <mc:Fallback>
                <p:oleObj r:id="rId3" imgW="4361905" imgH="278168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8534400" cy="544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72400" cy="1143000"/>
          </a:xfrm>
        </p:spPr>
        <p:txBody>
          <a:bodyPr/>
          <a:lstStyle/>
          <a:p>
            <a:pPr algn="ctr" eaLnBrk="1" hangingPunct="1"/>
            <a:r>
              <a:rPr lang="uk-UA" b="1" dirty="0" smtClean="0">
                <a:solidFill>
                  <a:schemeClr val="bg1"/>
                </a:solidFill>
              </a:rPr>
              <a:t>Принципи виробництва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Механізація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процесу</a:t>
            </a:r>
            <a:r>
              <a:rPr lang="ru-RU" sz="2800" b="1" dirty="0" smtClean="0">
                <a:solidFill>
                  <a:schemeClr val="bg1"/>
                </a:solidFill>
              </a:rPr>
              <a:t>;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Автоматизація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процесу</a:t>
            </a:r>
            <a:r>
              <a:rPr lang="ru-RU" sz="2800" b="1" dirty="0" smtClean="0">
                <a:solidFill>
                  <a:schemeClr val="bg1"/>
                </a:solidFill>
              </a:rPr>
              <a:t>;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Оптимальні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умови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реакцій</a:t>
            </a:r>
            <a:r>
              <a:rPr lang="ru-RU" sz="2800" b="1" dirty="0" smtClean="0">
                <a:solidFill>
                  <a:schemeClr val="bg1"/>
                </a:solidFill>
              </a:rPr>
              <a:t> (800</a:t>
            </a:r>
            <a:r>
              <a:rPr lang="en-US" sz="2800" b="1" dirty="0" smtClean="0">
                <a:solidFill>
                  <a:schemeClr val="bg1"/>
                </a:solidFill>
              </a:rPr>
              <a:t>C, </a:t>
            </a:r>
            <a:r>
              <a:rPr lang="ru-RU" sz="2800" b="1" dirty="0" err="1" smtClean="0">
                <a:solidFill>
                  <a:schemeClr val="bg1"/>
                </a:solidFill>
              </a:rPr>
              <a:t>тиск</a:t>
            </a:r>
            <a:r>
              <a:rPr lang="ru-RU" sz="2800" b="1" dirty="0" smtClean="0">
                <a:solidFill>
                  <a:schemeClr val="bg1"/>
                </a:solidFill>
              </a:rPr>
              <a:t>, «</a:t>
            </a:r>
            <a:r>
              <a:rPr lang="ru-RU" sz="2800" b="1" dirty="0" err="1" smtClean="0">
                <a:solidFill>
                  <a:schemeClr val="bg1"/>
                </a:solidFill>
              </a:rPr>
              <a:t>киплячий</a:t>
            </a:r>
            <a:r>
              <a:rPr lang="ru-RU" sz="2800" b="1" dirty="0" smtClean="0">
                <a:solidFill>
                  <a:schemeClr val="bg1"/>
                </a:solidFill>
              </a:rPr>
              <a:t> шар», </a:t>
            </a:r>
            <a:r>
              <a:rPr lang="ru-RU" sz="2800" b="1" dirty="0" err="1" smtClean="0">
                <a:solidFill>
                  <a:schemeClr val="bg1"/>
                </a:solidFill>
              </a:rPr>
              <a:t>каталізатор</a:t>
            </a:r>
            <a:r>
              <a:rPr lang="ru-RU" sz="2800" b="1" dirty="0" smtClean="0">
                <a:solidFill>
                  <a:schemeClr val="bg1"/>
                </a:solidFill>
              </a:rPr>
              <a:t>);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теплоти</a:t>
            </a:r>
            <a:r>
              <a:rPr lang="ru-RU" sz="2800" b="1" dirty="0" smtClean="0">
                <a:solidFill>
                  <a:schemeClr val="bg1"/>
                </a:solidFill>
              </a:rPr>
              <a:t>;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Противоток;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Збагачення</a:t>
            </a:r>
            <a:r>
              <a:rPr lang="ru-RU" sz="2800" b="1" dirty="0" smtClean="0">
                <a:solidFill>
                  <a:schemeClr val="bg1"/>
                </a:solidFill>
              </a:rPr>
              <a:t> киснем </a:t>
            </a:r>
            <a:r>
              <a:rPr lang="ru-RU" sz="2800" b="1" dirty="0" err="1" smtClean="0">
                <a:solidFill>
                  <a:schemeClr val="bg1"/>
                </a:solidFill>
              </a:rPr>
              <a:t>повітря</a:t>
            </a:r>
            <a:r>
              <a:rPr lang="ru-RU" sz="2800" b="1" dirty="0" smtClean="0">
                <a:solidFill>
                  <a:schemeClr val="bg1"/>
                </a:solidFill>
              </a:rPr>
              <a:t>; 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Герметизація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апаратури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1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937091"/>
              </p:ext>
            </p:extLst>
          </p:nvPr>
        </p:nvGraphicFramePr>
        <p:xfrm>
          <a:off x="2420913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C:\Users\Zlata\Desktop\424px-Sulphuric_acid_96_percent_extra_p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3905"/>
          <a:stretch/>
        </p:blipFill>
        <p:spPr bwMode="auto">
          <a:xfrm>
            <a:off x="-29680" y="1961099"/>
            <a:ext cx="2450593" cy="48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7647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Країни-лідери по виробництву сірчаної кислоти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5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9104" y="75167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Країни-лідери по виробництву нітратної кислоти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20649547"/>
              </p:ext>
            </p:extLst>
          </p:nvPr>
        </p:nvGraphicFramePr>
        <p:xfrm>
          <a:off x="1431736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5896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72,6%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1448" y="2723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15,0%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0213" y="213169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Comic Sans MS" panose="030F0702030302020204" pitchFamily="66" charset="0"/>
              </a:rPr>
              <a:t>5,6%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133" y="1461843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omic Sans MS" panose="030F0702030302020204" pitchFamily="66" charset="0"/>
              </a:rPr>
              <a:t>4,3%</a:t>
            </a:r>
            <a:endParaRPr lang="ru-RU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7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264" y="836712"/>
            <a:ext cx="780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Країни-лідери по виробництву </a:t>
            </a:r>
            <a:r>
              <a:rPr lang="uk-UA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хлоридної</a:t>
            </a:r>
            <a:r>
              <a:rPr lang="uk-UA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кислоти.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57044815"/>
              </p:ext>
            </p:extLst>
          </p:nvPr>
        </p:nvGraphicFramePr>
        <p:xfrm>
          <a:off x="1475656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4005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86%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06084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7%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1660158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24843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3%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693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Виробництво </a:t>
            </a:r>
            <a:r>
              <a:rPr lang="uk-UA" dirty="0" smtClean="0">
                <a:solidFill>
                  <a:schemeClr val="bg1"/>
                </a:solidFill>
              </a:rPr>
              <a:t>лугів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електроліз солей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proiz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1529252"/>
            <a:ext cx="59769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124075" y="4365625"/>
            <a:ext cx="1008063" cy="650875"/>
            <a:chOff x="204" y="2795"/>
            <a:chExt cx="635" cy="410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521" y="2795"/>
              <a:ext cx="27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sz="3200" baseline="30000">
                <a:solidFill>
                  <a:srgbClr val="0000FF"/>
                </a:solidFill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204" y="2840"/>
              <a:ext cx="63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6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 err="1">
                  <a:solidFill>
                    <a:srgbClr val="0000FF"/>
                  </a:solidFill>
                </a:rPr>
                <a:t>Cl</a:t>
              </a:r>
              <a:r>
                <a:rPr lang="ru-RU" sz="3200" baseline="30000" dirty="0">
                  <a:solidFill>
                    <a:srgbClr val="0000FF"/>
                  </a:solidFill>
                </a:rPr>
                <a:t>-</a:t>
              </a:r>
              <a:endParaRPr lang="ru-RU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859338" y="4797425"/>
            <a:ext cx="1223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</a:rPr>
              <a:t>Na</a:t>
            </a:r>
            <a:r>
              <a:rPr lang="en-US" sz="3200" baseline="30000" dirty="0">
                <a:solidFill>
                  <a:srgbClr val="FF3300"/>
                </a:solidFill>
              </a:rPr>
              <a:t>+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75656" y="6156325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FF66"/>
                </a:solidFill>
              </a:rPr>
              <a:t>2NaCl=2Na+Cl</a:t>
            </a:r>
            <a:r>
              <a:rPr lang="en-US" sz="4000" baseline="-25000" dirty="0">
                <a:solidFill>
                  <a:srgbClr val="FFFF66"/>
                </a:solidFill>
              </a:rPr>
              <a:t>2</a:t>
            </a:r>
            <a:endParaRPr lang="ru-RU" sz="4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Виробництво кислот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4084" y="1428736"/>
            <a:ext cx="4214842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>
                <a:solidFill>
                  <a:srgbClr val="002060"/>
                </a:solidFill>
              </a:rPr>
              <a:t>Виробництво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сірчаної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кислоти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286000" y="2071688"/>
            <a:ext cx="4500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Сірчану</a:t>
            </a:r>
            <a:r>
              <a:rPr lang="ru-RU" sz="1600" dirty="0" smtClean="0">
                <a:solidFill>
                  <a:schemeClr val="bg1"/>
                </a:solidFill>
              </a:rPr>
              <a:t> кислоту </a:t>
            </a:r>
            <a:r>
              <a:rPr lang="ru-RU" sz="1600" dirty="0" err="1" smtClean="0">
                <a:solidFill>
                  <a:schemeClr val="bg1"/>
                </a:solidFill>
              </a:rPr>
              <a:t>застосовують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  у </a:t>
            </a:r>
            <a:r>
              <a:rPr lang="ru-RU" sz="1600" dirty="0" err="1" smtClean="0">
                <a:solidFill>
                  <a:schemeClr val="bg1"/>
                </a:solidFill>
              </a:rPr>
              <a:t>виробництві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мінеральних</a:t>
            </a:r>
            <a:r>
              <a:rPr lang="ru-RU" sz="1600" dirty="0" smtClean="0">
                <a:solidFill>
                  <a:schemeClr val="bg1"/>
                </a:solidFill>
              </a:rPr>
              <a:t> добрив;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  як </a:t>
            </a:r>
            <a:r>
              <a:rPr lang="ru-RU" sz="1600" dirty="0" err="1" smtClean="0">
                <a:solidFill>
                  <a:schemeClr val="bg1"/>
                </a:solidFill>
              </a:rPr>
              <a:t>електроліт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свинцевих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акумуляторах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  <a:endParaRPr lang="ru-RU" sz="1600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57188" y="2857500"/>
            <a:ext cx="8358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 err="1" smtClean="0">
                <a:solidFill>
                  <a:schemeClr val="bg1"/>
                </a:solidFill>
              </a:rPr>
              <a:t>отримання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різних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мінеральних</a:t>
            </a:r>
            <a:r>
              <a:rPr lang="ru-RU" sz="1600" dirty="0" smtClean="0">
                <a:solidFill>
                  <a:schemeClr val="bg1"/>
                </a:solidFill>
              </a:rPr>
              <a:t> кислот і солей; 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  у </a:t>
            </a:r>
            <a:r>
              <a:rPr lang="ru-RU" sz="1600" dirty="0" err="1" smtClean="0">
                <a:solidFill>
                  <a:schemeClr val="bg1"/>
                </a:solidFill>
              </a:rPr>
              <a:t>виробництві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хімічних</a:t>
            </a:r>
            <a:r>
              <a:rPr lang="ru-RU" sz="1600" dirty="0" smtClean="0">
                <a:solidFill>
                  <a:schemeClr val="bg1"/>
                </a:solidFill>
              </a:rPr>
              <a:t> волокон, </a:t>
            </a:r>
            <a:r>
              <a:rPr lang="ru-RU" sz="1600" dirty="0" err="1" smtClean="0">
                <a:solidFill>
                  <a:schemeClr val="bg1"/>
                </a:solidFill>
              </a:rPr>
              <a:t>барвників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димоутворювальних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речовин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вибухових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речовин</a:t>
            </a:r>
            <a:r>
              <a:rPr lang="ru-RU" sz="1600" dirty="0" smtClean="0">
                <a:solidFill>
                  <a:schemeClr val="bg1"/>
                </a:solidFill>
              </a:rPr>
              <a:t>; </a:t>
            </a:r>
          </a:p>
          <a:p>
            <a:pPr algn="just"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  в </a:t>
            </a:r>
            <a:r>
              <a:rPr lang="ru-RU" sz="1600" dirty="0" err="1" smtClean="0">
                <a:solidFill>
                  <a:schemeClr val="bg1"/>
                </a:solidFill>
              </a:rPr>
              <a:t>нафтовій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металообробній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текстильній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шкіряній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ін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галузях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428625" y="4143375"/>
            <a:ext cx="8215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Найбільший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споживач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сірчаної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кислоти</a:t>
            </a:r>
            <a:r>
              <a:rPr lang="ru-RU" sz="1600" b="1" dirty="0" smtClean="0">
                <a:solidFill>
                  <a:schemeClr val="bg1"/>
                </a:solidFill>
              </a:rPr>
              <a:t> - </a:t>
            </a:r>
            <a:r>
              <a:rPr lang="ru-RU" sz="1600" b="1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мінеральних</a:t>
            </a:r>
            <a:r>
              <a:rPr lang="ru-RU" sz="1600" b="1" dirty="0" smtClean="0">
                <a:solidFill>
                  <a:schemeClr val="bg1"/>
                </a:solidFill>
              </a:rPr>
              <a:t> добрив.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28750"/>
            <a:ext cx="19002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18573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714875"/>
            <a:ext cx="3800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8596" y="4857760"/>
            <a:ext cx="435771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</a:rPr>
              <a:t>На 1 т </a:t>
            </a:r>
            <a:r>
              <a:rPr lang="ru-RU" sz="1600" dirty="0" err="1">
                <a:solidFill>
                  <a:srgbClr val="002060"/>
                </a:solidFill>
              </a:rPr>
              <a:t>фосфорних</a:t>
            </a:r>
            <a:r>
              <a:rPr lang="ru-RU" sz="1600" dirty="0">
                <a:solidFill>
                  <a:srgbClr val="002060"/>
                </a:solidFill>
              </a:rPr>
              <a:t> добрив </a:t>
            </a:r>
            <a:r>
              <a:rPr lang="ru-RU" sz="1600" dirty="0" err="1">
                <a:solidFill>
                  <a:srgbClr val="002060"/>
                </a:solidFill>
              </a:rPr>
              <a:t>витрачається</a:t>
            </a:r>
            <a:r>
              <a:rPr lang="ru-RU" sz="1600" dirty="0">
                <a:solidFill>
                  <a:srgbClr val="002060"/>
                </a:solidFill>
              </a:rPr>
              <a:t> 2,2-3,4 т </a:t>
            </a:r>
            <a:r>
              <a:rPr lang="ru-RU" sz="1600" dirty="0" err="1">
                <a:solidFill>
                  <a:srgbClr val="002060"/>
                </a:solidFill>
              </a:rPr>
              <a:t>сірчаної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кислоти</a:t>
            </a:r>
            <a:r>
              <a:rPr lang="ru-RU" sz="1600" dirty="0">
                <a:solidFill>
                  <a:srgbClr val="002060"/>
                </a:solidFill>
              </a:rPr>
              <a:t>, а на 1 т </a:t>
            </a:r>
            <a:r>
              <a:rPr lang="ru-RU" sz="1600" dirty="0" err="1">
                <a:solidFill>
                  <a:srgbClr val="002060"/>
                </a:solidFill>
              </a:rPr>
              <a:t>азотних</a:t>
            </a:r>
            <a:r>
              <a:rPr lang="ru-RU" sz="1600" dirty="0">
                <a:solidFill>
                  <a:srgbClr val="002060"/>
                </a:solidFill>
              </a:rPr>
              <a:t> добрив - 0,75 т </a:t>
            </a:r>
            <a:r>
              <a:rPr lang="ru-RU" sz="1600" dirty="0" err="1">
                <a:solidFill>
                  <a:srgbClr val="002060"/>
                </a:solidFill>
              </a:rPr>
              <a:t>сірчаної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кислоти</a:t>
            </a:r>
            <a:r>
              <a:rPr lang="ru-RU" sz="1600" dirty="0">
                <a:solidFill>
                  <a:srgbClr val="002060"/>
                </a:solidFill>
              </a:rPr>
              <a:t>. Тому </a:t>
            </a:r>
            <a:r>
              <a:rPr lang="ru-RU" sz="1600" dirty="0" err="1">
                <a:solidFill>
                  <a:srgbClr val="002060"/>
                </a:solidFill>
              </a:rPr>
              <a:t>сірчанокислотні</a:t>
            </a:r>
            <a:r>
              <a:rPr lang="ru-RU" sz="1600" dirty="0">
                <a:solidFill>
                  <a:srgbClr val="002060"/>
                </a:solidFill>
              </a:rPr>
              <a:t> заводи </a:t>
            </a:r>
            <a:r>
              <a:rPr lang="ru-RU" sz="1600" dirty="0" err="1">
                <a:solidFill>
                  <a:srgbClr val="002060"/>
                </a:solidFill>
              </a:rPr>
              <a:t>прагнуть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будувати</a:t>
            </a:r>
            <a:r>
              <a:rPr lang="ru-RU" sz="1600" dirty="0">
                <a:solidFill>
                  <a:srgbClr val="002060"/>
                </a:solidFill>
              </a:rPr>
              <a:t> в </a:t>
            </a:r>
            <a:r>
              <a:rPr lang="ru-RU" sz="1600" dirty="0" err="1">
                <a:solidFill>
                  <a:srgbClr val="002060"/>
                </a:solidFill>
              </a:rPr>
              <a:t>комплексі</a:t>
            </a:r>
            <a:r>
              <a:rPr lang="ru-RU" sz="1600" dirty="0">
                <a:solidFill>
                  <a:srgbClr val="002060"/>
                </a:solidFill>
              </a:rPr>
              <a:t> з заводами з </a:t>
            </a:r>
            <a:r>
              <a:rPr lang="ru-RU" sz="1600" dirty="0" err="1">
                <a:solidFill>
                  <a:srgbClr val="002060"/>
                </a:solidFill>
              </a:rPr>
              <a:t>виробництва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мінеральних</a:t>
            </a:r>
            <a:r>
              <a:rPr lang="ru-RU" sz="1600" dirty="0">
                <a:solidFill>
                  <a:srgbClr val="002060"/>
                </a:solidFill>
              </a:rPr>
              <a:t> добрив..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>
                <a:solidFill>
                  <a:schemeClr val="bg1"/>
                </a:solidFill>
              </a:rPr>
              <a:t>Сировина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1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uk-UA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r>
              <a:rPr lang="en-US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FeS</a:t>
            </a: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(залізний, або сірчаний, колчедан)</a:t>
            </a:r>
          </a:p>
          <a:p>
            <a:pPr>
              <a:buFontTx/>
              <a:buChar char="-"/>
              <a:defRPr/>
            </a:pP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гази, які утворюються в якості відходів при відновленні кольорових металів із їх руд</a:t>
            </a:r>
          </a:p>
          <a:p>
            <a:pPr>
              <a:buFontTx/>
              <a:buNone/>
              <a:defRPr/>
            </a:pP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	сірководень 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, який міститься в газах при коксуванні вугілля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None/>
              <a:defRPr/>
            </a:pPr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	вільна сірка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ТЕХНОЛОГІЯ ВИРОБНИЦТВА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CCFFCC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28600" y="1371600"/>
          <a:ext cx="8610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6380952" imgH="3638095" progId="Paint.Picture">
                  <p:embed/>
                </p:oleObj>
              </mc:Choice>
              <mc:Fallback>
                <p:oleObj r:id="rId3" imgW="6380952" imgH="3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10600" cy="5334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</a:rPr>
              <a:t>Великі</a:t>
            </a:r>
            <a:r>
              <a:rPr lang="ru-RU" sz="2400" b="1" dirty="0" smtClean="0">
                <a:solidFill>
                  <a:schemeClr val="bg1"/>
                </a:solidFill>
              </a:rPr>
              <a:t> шматки </a:t>
            </a:r>
            <a:r>
              <a:rPr lang="ru-RU" sz="2400" b="1" dirty="0" err="1" smtClean="0">
                <a:solidFill>
                  <a:schemeClr val="bg1"/>
                </a:solidFill>
              </a:rPr>
              <a:t>піриту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дроблять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дрібні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спікають</a:t>
            </a:r>
            <a:r>
              <a:rPr lang="ru-RU" sz="24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Збагачують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повітря</a:t>
            </a:r>
            <a:r>
              <a:rPr lang="ru-RU" sz="2400" b="1" dirty="0" smtClean="0">
                <a:solidFill>
                  <a:schemeClr val="bg1"/>
                </a:solidFill>
              </a:rPr>
              <a:t> киснем;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err="1" smtClean="0">
                <a:solidFill>
                  <a:schemeClr val="bg1"/>
                </a:solidFill>
              </a:rPr>
              <a:t>Теплообмін</a:t>
            </a:r>
            <a:r>
              <a:rPr lang="ru-RU" sz="2400" b="1" dirty="0" smtClean="0">
                <a:solidFill>
                  <a:schemeClr val="bg1"/>
                </a:solidFill>
              </a:rPr>
              <a:t>, тому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температура </a:t>
            </a:r>
            <a:r>
              <a:rPr lang="ru-RU" sz="2400" b="1" dirty="0" err="1" smtClean="0">
                <a:solidFill>
                  <a:schemeClr val="bg1"/>
                </a:solidFill>
              </a:rPr>
              <a:t>вище</a:t>
            </a:r>
            <a:r>
              <a:rPr lang="ru-RU" sz="2400" b="1" dirty="0" smtClean="0">
                <a:solidFill>
                  <a:schemeClr val="bg1"/>
                </a:solidFill>
              </a:rPr>
              <a:t> 800</a:t>
            </a:r>
            <a:r>
              <a:rPr lang="en-US" sz="2400" b="1" dirty="0" smtClean="0">
                <a:solidFill>
                  <a:schemeClr val="bg1"/>
                </a:solidFill>
              </a:rPr>
              <a:t>C;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4. </a:t>
            </a:r>
            <a:r>
              <a:rPr lang="ru-RU" sz="2400" b="1" dirty="0" err="1" smtClean="0">
                <a:solidFill>
                  <a:schemeClr val="bg1"/>
                </a:solidFill>
              </a:rPr>
              <a:t>Товсті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стіни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печі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обшиті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сталлю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95800" y="5334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dirty="0" err="1" smtClean="0">
                <a:solidFill>
                  <a:schemeClr val="bg1"/>
                </a:solidFill>
              </a:rPr>
              <a:t>Піч</a:t>
            </a:r>
            <a:r>
              <a:rPr lang="ru-RU" sz="3600" b="1" dirty="0" smtClean="0">
                <a:solidFill>
                  <a:schemeClr val="bg1"/>
                </a:solidFill>
              </a:rPr>
              <a:t> для </a:t>
            </a:r>
            <a:r>
              <a:rPr lang="ru-RU" sz="3600" b="1" dirty="0" err="1" smtClean="0">
                <a:solidFill>
                  <a:schemeClr val="bg1"/>
                </a:solidFill>
              </a:rPr>
              <a:t>випалу</a:t>
            </a:r>
            <a:r>
              <a:rPr lang="ru-RU" sz="3600" b="1" dirty="0" smtClean="0">
                <a:solidFill>
                  <a:schemeClr val="bg1"/>
                </a:solidFill>
              </a:rPr>
              <a:t> в «</a:t>
            </a:r>
            <a:r>
              <a:rPr lang="ru-RU" sz="3600" b="1" dirty="0" err="1" smtClean="0">
                <a:solidFill>
                  <a:schemeClr val="bg1"/>
                </a:solidFill>
              </a:rPr>
              <a:t>Киплячому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прошарку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52400" y="1219200"/>
          <a:ext cx="446246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3" imgW="2962689" imgH="3591426" progId="Paint.Picture">
                  <p:embed/>
                </p:oleObj>
              </mc:Choice>
              <mc:Fallback>
                <p:oleObj r:id="rId3" imgW="2962689" imgH="3591426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4462463" cy="541020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066800" y="2743200"/>
            <a:ext cx="670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257175">
              <a:tabLst>
                <a:tab pos="48577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12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indent="-257175" eaLnBrk="0" hangingPunct="0">
              <a:tabLst>
                <a:tab pos="485775" algn="l"/>
              </a:tabLst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1. 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горіння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indent="-257175" eaLnBrk="0" hangingPunct="0">
              <a:tabLst>
                <a:tab pos="485775" algn="l"/>
              </a:tabLst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екзотермічна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indent="-257175" eaLnBrk="0" hangingPunct="0">
              <a:tabLst>
                <a:tab pos="485775" algn="l"/>
              </a:tabLst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3. гетерогенна </a:t>
            </a:r>
          </a:p>
          <a:p>
            <a:pPr indent="-257175" eaLnBrk="0" hangingPunct="0">
              <a:tabLst>
                <a:tab pos="485775" algn="l"/>
              </a:tabLst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4. 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некаталітичного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indent="-257175" eaLnBrk="0" hangingPunct="0">
              <a:tabLst>
                <a:tab pos="485775" algn="l"/>
              </a:tabLst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5. 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необоротна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indent="-257175" eaLnBrk="0" hangingPunct="0">
              <a:tabLst>
                <a:tab pos="485775" algn="l"/>
              </a:tabLst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6. 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Окислювально-відновна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457200" y="1981200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4 FeS</a:t>
            </a:r>
            <a:r>
              <a:rPr lang="en-US" sz="2800" b="1" baseline="-30000" dirty="0">
                <a:solidFill>
                  <a:schemeClr val="bg1"/>
                </a:solidFill>
                <a:cs typeface="Times New Roman" pitchFamily="18" charset="0"/>
              </a:rPr>
              <a:t>2(т)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+ 11 O</a:t>
            </a:r>
            <a:r>
              <a:rPr lang="en-US" sz="2800" b="1" baseline="-30000" dirty="0">
                <a:solidFill>
                  <a:schemeClr val="bg1"/>
                </a:solidFill>
                <a:cs typeface="Times New Roman" pitchFamily="18" charset="0"/>
              </a:rPr>
              <a:t>2(г)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Fe</a:t>
            </a:r>
            <a:r>
              <a:rPr lang="en-US" sz="2800" b="1" baseline="-300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800" b="1" baseline="-300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3(т)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+ 8 SO</a:t>
            </a:r>
            <a:r>
              <a:rPr lang="en-US" sz="2800" b="1" baseline="-300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2(г)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+ Q</a:t>
            </a:r>
          </a:p>
          <a:p>
            <a:pPr eaLnBrk="0" hangingPunct="0"/>
            <a:endParaRPr lang="en-US" sz="3200" b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533400" y="6206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ru-RU" b="1" dirty="0" err="1" smtClean="0">
                <a:solidFill>
                  <a:schemeClr val="bg1"/>
                </a:solidFill>
              </a:rPr>
              <a:t>стадія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Випал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піриту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8913" y="2057400"/>
            <a:ext cx="4459287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b="1" dirty="0" err="1">
                <a:solidFill>
                  <a:schemeClr val="bg1"/>
                </a:solidFill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</a:rPr>
              <a:t>чищення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крупного пилу.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Подвійний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циліндр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відцентрова</a:t>
            </a:r>
            <a:r>
              <a:rPr lang="ru-RU" b="1" dirty="0" smtClean="0">
                <a:solidFill>
                  <a:schemeClr val="bg1"/>
                </a:solidFill>
              </a:rPr>
              <a:t> сила, сила </a:t>
            </a:r>
            <a:r>
              <a:rPr lang="ru-RU" b="1" dirty="0" err="1" smtClean="0">
                <a:solidFill>
                  <a:schemeClr val="bg1"/>
                </a:solidFill>
              </a:rPr>
              <a:t>гравітаційного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тяжіння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99324"/>
              </p:ext>
            </p:extLst>
          </p:nvPr>
        </p:nvGraphicFramePr>
        <p:xfrm>
          <a:off x="631825" y="476250"/>
          <a:ext cx="3201988" cy="61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1467055" imgH="3076190" progId="Paint.Picture">
                  <p:embed/>
                </p:oleObj>
              </mc:Choice>
              <mc:Fallback>
                <p:oleObj r:id="rId3" imgW="1467055" imgH="30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76250"/>
                        <a:ext cx="3201988" cy="6110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62068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II </a:t>
            </a:r>
            <a:r>
              <a:rPr lang="ru-RU" sz="2400" b="1" dirty="0" err="1" smtClean="0">
                <a:solidFill>
                  <a:schemeClr val="bg1"/>
                </a:solidFill>
              </a:rPr>
              <a:t>стадія</a:t>
            </a:r>
            <a:r>
              <a:rPr lang="ru-RU" sz="2400" b="1" dirty="0" smtClean="0">
                <a:solidFill>
                  <a:schemeClr val="bg1"/>
                </a:solidFill>
              </a:rPr>
              <a:t>. Циклон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30657"/>
              </p:ext>
            </p:extLst>
          </p:nvPr>
        </p:nvGraphicFramePr>
        <p:xfrm>
          <a:off x="838200" y="762000"/>
          <a:ext cx="32543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1752381" imgH="3200000" progId="Paint.Picture">
                  <p:embed/>
                </p:oleObj>
              </mc:Choice>
              <mc:Fallback>
                <p:oleObj r:id="rId3" imgW="1752381" imgH="32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3254375" cy="5943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b="1" dirty="0" err="1">
                <a:solidFill>
                  <a:schemeClr val="bg1"/>
                </a:solidFill>
              </a:rPr>
              <a:t>О</a:t>
            </a:r>
            <a:r>
              <a:rPr lang="ru-RU" b="1" dirty="0" err="1" smtClean="0">
                <a:solidFill>
                  <a:schemeClr val="bg1"/>
                </a:solidFill>
              </a:rPr>
              <a:t>чищення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дрібного</a:t>
            </a:r>
            <a:r>
              <a:rPr lang="ru-RU" b="1" dirty="0" smtClean="0">
                <a:solidFill>
                  <a:schemeClr val="bg1"/>
                </a:solidFill>
              </a:rPr>
              <a:t> пилу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     </a:t>
            </a:r>
            <a:r>
              <a:rPr lang="ru-RU" b="1" dirty="0" err="1" smtClean="0">
                <a:solidFill>
                  <a:schemeClr val="bg1"/>
                </a:solidFill>
              </a:rPr>
              <a:t>Сітка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заряджена</a:t>
            </a:r>
            <a:r>
              <a:rPr lang="ru-RU" b="1" dirty="0" smtClean="0">
                <a:solidFill>
                  <a:schemeClr val="bg1"/>
                </a:solidFill>
              </a:rPr>
              <a:t> позитивно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</a:rPr>
              <a:t>    </a:t>
            </a:r>
            <a:r>
              <a:rPr lang="ru-RU" b="1" dirty="0" err="1" smtClean="0">
                <a:solidFill>
                  <a:schemeClr val="bg1"/>
                </a:solidFill>
              </a:rPr>
              <a:t>Дріт</a:t>
            </a:r>
            <a:r>
              <a:rPr lang="ru-RU" b="1" dirty="0" smtClean="0">
                <a:solidFill>
                  <a:schemeClr val="bg1"/>
                </a:solidFill>
              </a:rPr>
              <a:t> негативно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533400"/>
            <a:ext cx="4572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II </a:t>
            </a:r>
            <a:r>
              <a:rPr lang="ru-RU" sz="3600" b="1" dirty="0" err="1" smtClean="0">
                <a:solidFill>
                  <a:schemeClr val="bg1"/>
                </a:solidFill>
              </a:rPr>
              <a:t>стадія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Е</a:t>
            </a:r>
            <a:r>
              <a:rPr lang="ru-RU" sz="3600" b="1" dirty="0" err="1" smtClean="0">
                <a:solidFill>
                  <a:schemeClr val="bg1"/>
                </a:solidFill>
              </a:rPr>
              <a:t>лектрофільтр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27983" y="2060848"/>
            <a:ext cx="4306887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Керамічні</a:t>
            </a:r>
            <a:r>
              <a:rPr lang="ru-RU" b="1" dirty="0" smtClean="0">
                <a:solidFill>
                  <a:schemeClr val="bg1"/>
                </a:solidFill>
              </a:rPr>
              <a:t> трубки - «насадка», </a:t>
            </a:r>
            <a:r>
              <a:rPr lang="ru-RU" b="1" dirty="0" err="1" smtClean="0">
                <a:solidFill>
                  <a:schemeClr val="bg1"/>
                </a:solidFill>
              </a:rPr>
              <a:t>збільшують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площу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зіткнення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bg1"/>
                </a:solidFill>
              </a:rPr>
              <a:t>Концентрована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сірчана</a:t>
            </a:r>
            <a:r>
              <a:rPr lang="ru-RU" b="1" dirty="0" smtClean="0">
                <a:solidFill>
                  <a:schemeClr val="bg1"/>
                </a:solidFill>
              </a:rPr>
              <a:t> кислота </a:t>
            </a:r>
            <a:r>
              <a:rPr lang="ru-RU" b="1" dirty="0" err="1" smtClean="0">
                <a:solidFill>
                  <a:schemeClr val="bg1"/>
                </a:solidFill>
              </a:rPr>
              <a:t>зверху</a:t>
            </a:r>
            <a:r>
              <a:rPr lang="ru-RU" b="1" dirty="0" smtClean="0">
                <a:solidFill>
                  <a:schemeClr val="bg1"/>
                </a:solidFill>
              </a:rPr>
              <a:t>, «</a:t>
            </a:r>
            <a:r>
              <a:rPr lang="ru-RU" b="1" dirty="0" err="1" smtClean="0">
                <a:solidFill>
                  <a:schemeClr val="bg1"/>
                </a:solidFill>
              </a:rPr>
              <a:t>пічний</a:t>
            </a:r>
            <a:r>
              <a:rPr lang="ru-RU" b="1" dirty="0" smtClean="0">
                <a:solidFill>
                  <a:schemeClr val="bg1"/>
                </a:solidFill>
              </a:rPr>
              <a:t> газ» </a:t>
            </a:r>
            <a:r>
              <a:rPr lang="ru-RU" b="1" dirty="0" err="1" smtClean="0">
                <a:solidFill>
                  <a:schemeClr val="bg1"/>
                </a:solidFill>
              </a:rPr>
              <a:t>знизу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896" y="116632"/>
            <a:ext cx="45720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II </a:t>
            </a:r>
            <a:r>
              <a:rPr lang="ru-RU" sz="3600" b="1" dirty="0" err="1" smtClean="0">
                <a:solidFill>
                  <a:schemeClr val="bg1"/>
                </a:solidFill>
              </a:rPr>
              <a:t>стадія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 err="1">
                <a:solidFill>
                  <a:schemeClr val="bg1"/>
                </a:solidFill>
              </a:rPr>
              <a:t>С</a:t>
            </a:r>
            <a:r>
              <a:rPr lang="ru-RU" sz="3600" b="1" dirty="0" err="1" smtClean="0">
                <a:solidFill>
                  <a:schemeClr val="bg1"/>
                </a:solidFill>
              </a:rPr>
              <a:t>ушильна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башта</a:t>
            </a:r>
            <a:endParaRPr lang="ru-RU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62000" y="304800"/>
          <a:ext cx="333851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1848108" imgH="3543795" progId="Paint.Picture">
                  <p:embed/>
                </p:oleObj>
              </mc:Choice>
              <mc:Fallback>
                <p:oleObj r:id="rId3" imgW="1848108" imgH="354379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3338513" cy="6400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7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ya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Himiya4</Template>
  <TotalTime>50</TotalTime>
  <Words>355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Comic Sans MS</vt:lpstr>
      <vt:lpstr>Symbol</vt:lpstr>
      <vt:lpstr>Times New Roman</vt:lpstr>
      <vt:lpstr>Wingdings</vt:lpstr>
      <vt:lpstr>Himiya4</vt:lpstr>
      <vt:lpstr>Bitmap Image</vt:lpstr>
      <vt:lpstr>Органічна хімія</vt:lpstr>
      <vt:lpstr>Виробництво кислот </vt:lpstr>
      <vt:lpstr> Сировина </vt:lpstr>
      <vt:lpstr>ТЕХНОЛОГІЯ ВИРОБНИЦТВА</vt:lpstr>
      <vt:lpstr>Презентация PowerPoint</vt:lpstr>
      <vt:lpstr>Презентация PowerPoint</vt:lpstr>
      <vt:lpstr>Презентация PowerPoint</vt:lpstr>
      <vt:lpstr>II стадія. Електрофільтр</vt:lpstr>
      <vt:lpstr> II стадія. Сушильна башта</vt:lpstr>
      <vt:lpstr>Презентация PowerPoint</vt:lpstr>
      <vt:lpstr>Теплообмінник і контактний апарат</vt:lpstr>
      <vt:lpstr>                Поглинювальна вежа</vt:lpstr>
      <vt:lpstr>Повний процес виробництва H2SO4</vt:lpstr>
      <vt:lpstr>Принципи виробництва</vt:lpstr>
      <vt:lpstr>Презентация PowerPoint</vt:lpstr>
      <vt:lpstr>Презентация PowerPoint</vt:lpstr>
      <vt:lpstr>Презентация PowerPoint</vt:lpstr>
      <vt:lpstr>Виробництво лугів електроліз солей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Органічна хімія</dc:title>
  <dc:creator>1</dc:creator>
  <cp:lastModifiedBy>natcy</cp:lastModifiedBy>
  <cp:revision>6</cp:revision>
  <dcterms:created xsi:type="dcterms:W3CDTF">2014-02-13T17:29:16Z</dcterms:created>
  <dcterms:modified xsi:type="dcterms:W3CDTF">2014-02-14T10:31:01Z</dcterms:modified>
</cp:coreProperties>
</file>