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Раздел по умолчанию" id="{AD9F4F3E-801D-4A31-9BC2-B61C95F84F60}">
          <p14:sldIdLst>
            <p14:sldId id="256"/>
            <p14:sldId id="257"/>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FF00"/>
    <a:srgbClr val="006666"/>
    <a:srgbClr val="0033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992BE2-3222-40DE-890D-6BE0566C308A}" type="datetimeFigureOut">
              <a:rPr lang="ru-RU" smtClean="0"/>
              <a:t>26.11.2014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6788C2-126D-47B6-ABF3-10AD3D6C075F}" type="slidenum">
              <a:rPr lang="ru-RU" smtClean="0"/>
              <a:t>‹#›</a:t>
            </a:fld>
            <a:endParaRPr lang="ru-RU"/>
          </a:p>
        </p:txBody>
      </p:sp>
    </p:spTree>
    <p:extLst>
      <p:ext uri="{BB962C8B-B14F-4D97-AF65-F5344CB8AC3E}">
        <p14:creationId xmlns:p14="http://schemas.microsoft.com/office/powerpoint/2010/main" val="2668851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B6788C2-126D-47B6-ABF3-10AD3D6C075F}" type="slidenum">
              <a:rPr lang="ru-RU" smtClean="0"/>
              <a:t>1</a:t>
            </a:fld>
            <a:endParaRPr lang="ru-RU"/>
          </a:p>
        </p:txBody>
      </p:sp>
    </p:spTree>
    <p:extLst>
      <p:ext uri="{BB962C8B-B14F-4D97-AF65-F5344CB8AC3E}">
        <p14:creationId xmlns:p14="http://schemas.microsoft.com/office/powerpoint/2010/main" val="1745313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7685B81-EBBF-4B6B-96EF-67C4945E0A83}" type="slidenum">
              <a:rPr lang="ru-RU"/>
              <a:pPr/>
              <a:t>‹#›</a:t>
            </a:fld>
            <a:endParaRPr lang="ru-RU"/>
          </a:p>
        </p:txBody>
      </p:sp>
    </p:spTree>
    <p:extLst>
      <p:ext uri="{BB962C8B-B14F-4D97-AF65-F5344CB8AC3E}">
        <p14:creationId xmlns:p14="http://schemas.microsoft.com/office/powerpoint/2010/main" val="33819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7E2BB38-FB79-43BF-887D-0C688387DE60}" type="slidenum">
              <a:rPr lang="ru-RU"/>
              <a:pPr/>
              <a:t>‹#›</a:t>
            </a:fld>
            <a:endParaRPr lang="ru-RU"/>
          </a:p>
        </p:txBody>
      </p:sp>
    </p:spTree>
    <p:extLst>
      <p:ext uri="{BB962C8B-B14F-4D97-AF65-F5344CB8AC3E}">
        <p14:creationId xmlns:p14="http://schemas.microsoft.com/office/powerpoint/2010/main" val="49841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EB6DDF35-33FD-45C3-9422-2BF8A1716081}" type="slidenum">
              <a:rPr lang="ru-RU"/>
              <a:pPr/>
              <a:t>‹#›</a:t>
            </a:fld>
            <a:endParaRPr lang="ru-RU"/>
          </a:p>
        </p:txBody>
      </p:sp>
    </p:spTree>
    <p:extLst>
      <p:ext uri="{BB962C8B-B14F-4D97-AF65-F5344CB8AC3E}">
        <p14:creationId xmlns:p14="http://schemas.microsoft.com/office/powerpoint/2010/main" val="178500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FAB053D-05D6-4E4C-8E55-EB70281A7A4C}" type="slidenum">
              <a:rPr lang="ru-RU"/>
              <a:pPr/>
              <a:t>‹#›</a:t>
            </a:fld>
            <a:endParaRPr lang="ru-RU"/>
          </a:p>
        </p:txBody>
      </p:sp>
    </p:spTree>
    <p:extLst>
      <p:ext uri="{BB962C8B-B14F-4D97-AF65-F5344CB8AC3E}">
        <p14:creationId xmlns:p14="http://schemas.microsoft.com/office/powerpoint/2010/main" val="226037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FDCCE89-1714-4E60-ADEB-2A33F35BD0A7}" type="slidenum">
              <a:rPr lang="ru-RU"/>
              <a:pPr/>
              <a:t>‹#›</a:t>
            </a:fld>
            <a:endParaRPr lang="ru-RU"/>
          </a:p>
        </p:txBody>
      </p:sp>
    </p:spTree>
    <p:extLst>
      <p:ext uri="{BB962C8B-B14F-4D97-AF65-F5344CB8AC3E}">
        <p14:creationId xmlns:p14="http://schemas.microsoft.com/office/powerpoint/2010/main" val="124959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C95FCB8-76E1-49E8-A390-E90E47F18938}" type="slidenum">
              <a:rPr lang="ru-RU"/>
              <a:pPr/>
              <a:t>‹#›</a:t>
            </a:fld>
            <a:endParaRPr lang="ru-RU"/>
          </a:p>
        </p:txBody>
      </p:sp>
    </p:spTree>
    <p:extLst>
      <p:ext uri="{BB962C8B-B14F-4D97-AF65-F5344CB8AC3E}">
        <p14:creationId xmlns:p14="http://schemas.microsoft.com/office/powerpoint/2010/main" val="393644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0D31F56-AF6C-4E0D-A7B3-AE4663126F83}" type="slidenum">
              <a:rPr lang="ru-RU"/>
              <a:pPr/>
              <a:t>‹#›</a:t>
            </a:fld>
            <a:endParaRPr lang="ru-RU"/>
          </a:p>
        </p:txBody>
      </p:sp>
    </p:spTree>
    <p:extLst>
      <p:ext uri="{BB962C8B-B14F-4D97-AF65-F5344CB8AC3E}">
        <p14:creationId xmlns:p14="http://schemas.microsoft.com/office/powerpoint/2010/main" val="427756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AC600D03-BE4D-4766-91BF-64B1E1989529}" type="slidenum">
              <a:rPr lang="ru-RU"/>
              <a:pPr/>
              <a:t>‹#›</a:t>
            </a:fld>
            <a:endParaRPr lang="ru-RU"/>
          </a:p>
        </p:txBody>
      </p:sp>
    </p:spTree>
    <p:extLst>
      <p:ext uri="{BB962C8B-B14F-4D97-AF65-F5344CB8AC3E}">
        <p14:creationId xmlns:p14="http://schemas.microsoft.com/office/powerpoint/2010/main" val="254880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557BC7BF-C8B7-4045-8B50-5F07A9DC4370}" type="slidenum">
              <a:rPr lang="ru-RU"/>
              <a:pPr/>
              <a:t>‹#›</a:t>
            </a:fld>
            <a:endParaRPr lang="ru-RU"/>
          </a:p>
        </p:txBody>
      </p:sp>
    </p:spTree>
    <p:extLst>
      <p:ext uri="{BB962C8B-B14F-4D97-AF65-F5344CB8AC3E}">
        <p14:creationId xmlns:p14="http://schemas.microsoft.com/office/powerpoint/2010/main" val="160892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EAD95A2-BB9E-48D2-8447-80BC9D5B7A43}" type="slidenum">
              <a:rPr lang="ru-RU"/>
              <a:pPr/>
              <a:t>‹#›</a:t>
            </a:fld>
            <a:endParaRPr lang="ru-RU"/>
          </a:p>
        </p:txBody>
      </p:sp>
    </p:spTree>
    <p:extLst>
      <p:ext uri="{BB962C8B-B14F-4D97-AF65-F5344CB8AC3E}">
        <p14:creationId xmlns:p14="http://schemas.microsoft.com/office/powerpoint/2010/main" val="3108768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5783DC7F-DA9C-4717-ACDE-0AC0D3A23113}" type="slidenum">
              <a:rPr lang="ru-RU"/>
              <a:pPr/>
              <a:t>‹#›</a:t>
            </a:fld>
            <a:endParaRPr lang="ru-RU"/>
          </a:p>
        </p:txBody>
      </p:sp>
    </p:spTree>
    <p:extLst>
      <p:ext uri="{BB962C8B-B14F-4D97-AF65-F5344CB8AC3E}">
        <p14:creationId xmlns:p14="http://schemas.microsoft.com/office/powerpoint/2010/main" val="14021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4B3435B-5099-4E8E-8E27-A1BFB3423B1D}"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6903" y="1844824"/>
            <a:ext cx="6985000" cy="3096344"/>
          </a:xfrm>
        </p:spPr>
        <p:txBody>
          <a:bodyPr/>
          <a:lstStyle/>
          <a:p>
            <a:r>
              <a:rPr lang="uk-UA" i="1" dirty="0" smtClean="0">
                <a:solidFill>
                  <a:srgbClr val="CC0066"/>
                </a:solidFill>
              </a:rPr>
              <a:t>Охорона довкілля від забруднення під час переробки</a:t>
            </a:r>
            <a:r>
              <a:rPr lang="uk-UA" i="1" dirty="0" smtClean="0">
                <a:solidFill>
                  <a:srgbClr val="003366"/>
                </a:solidFill>
              </a:rPr>
              <a:t> </a:t>
            </a:r>
            <a:r>
              <a:rPr lang="uk-UA" i="1" u="sng" dirty="0" smtClean="0">
                <a:solidFill>
                  <a:srgbClr val="003366"/>
                </a:solidFill>
                <a:effectLst>
                  <a:outerShdw blurRad="38100" dist="38100" dir="2700000" algn="tl">
                    <a:srgbClr val="000000">
                      <a:alpha val="43137"/>
                    </a:srgbClr>
                  </a:outerShdw>
                </a:effectLst>
              </a:rPr>
              <a:t>нафти</a:t>
            </a:r>
            <a:r>
              <a:rPr lang="uk-UA" i="1" dirty="0" smtClean="0">
                <a:solidFill>
                  <a:srgbClr val="003366"/>
                </a:solidFill>
              </a:rPr>
              <a:t> </a:t>
            </a:r>
            <a:r>
              <a:rPr lang="uk-UA" i="1" dirty="0" smtClean="0">
                <a:solidFill>
                  <a:srgbClr val="CC0066"/>
                </a:solidFill>
              </a:rPr>
              <a:t>та </a:t>
            </a:r>
            <a:r>
              <a:rPr lang="uk-UA" i="1" u="sng" dirty="0" smtClean="0">
                <a:solidFill>
                  <a:srgbClr val="003366"/>
                </a:solidFill>
                <a:effectLst>
                  <a:outerShdw blurRad="38100" dist="38100" dir="2700000" algn="tl">
                    <a:srgbClr val="000000">
                      <a:alpha val="43137"/>
                    </a:srgbClr>
                  </a:outerShdw>
                </a:effectLst>
              </a:rPr>
              <a:t>кам</a:t>
            </a:r>
            <a:r>
              <a:rPr lang="en-US" i="1" u="sng" dirty="0" smtClean="0">
                <a:solidFill>
                  <a:srgbClr val="003366"/>
                </a:solidFill>
                <a:effectLst>
                  <a:outerShdw blurRad="38100" dist="38100" dir="2700000" algn="tl">
                    <a:srgbClr val="000000">
                      <a:alpha val="43137"/>
                    </a:srgbClr>
                  </a:outerShdw>
                </a:effectLst>
              </a:rPr>
              <a:t>’</a:t>
            </a:r>
            <a:r>
              <a:rPr lang="uk-UA" i="1" u="sng" dirty="0" smtClean="0">
                <a:solidFill>
                  <a:srgbClr val="003366"/>
                </a:solidFill>
                <a:effectLst>
                  <a:outerShdw blurRad="38100" dist="38100" dir="2700000" algn="tl">
                    <a:srgbClr val="000000">
                      <a:alpha val="43137"/>
                    </a:srgbClr>
                  </a:outerShdw>
                </a:effectLst>
              </a:rPr>
              <a:t>яного вугілля</a:t>
            </a:r>
            <a:r>
              <a:rPr lang="uk-UA" dirty="0" smtClean="0">
                <a:solidFill>
                  <a:srgbClr val="003366"/>
                </a:solidFill>
              </a:rPr>
              <a:t/>
            </a:r>
            <a:br>
              <a:rPr lang="uk-UA" dirty="0" smtClean="0">
                <a:solidFill>
                  <a:srgbClr val="003366"/>
                </a:solidFill>
              </a:rPr>
            </a:br>
            <a:endParaRPr lang="ru-RU" dirty="0">
              <a:solidFill>
                <a:srgbClr val="003366"/>
              </a:solidFill>
            </a:endParaRPr>
          </a:p>
        </p:txBody>
      </p:sp>
      <p:sp>
        <p:nvSpPr>
          <p:cNvPr id="2052" name="Rectangle 4"/>
          <p:cNvSpPr>
            <a:spLocks noChangeArrowheads="1"/>
          </p:cNvSpPr>
          <p:nvPr/>
        </p:nvSpPr>
        <p:spPr bwMode="auto">
          <a:xfrm>
            <a:off x="539750" y="1123950"/>
            <a:ext cx="611981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20000"/>
              </a:spcBef>
            </a:pPr>
            <a:endParaRPr lang="ru-RU" sz="32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67544" y="2286000"/>
            <a:ext cx="8229600" cy="4525963"/>
          </a:xfrm>
        </p:spPr>
        <p:txBody>
          <a:bodyPr/>
          <a:lstStyle/>
          <a:p>
            <a:pPr marL="0" indent="0">
              <a:buNone/>
            </a:pPr>
            <a:r>
              <a:rPr lang="ru-RU" sz="1800" dirty="0">
                <a:solidFill>
                  <a:schemeClr val="bg1"/>
                </a:solidFill>
              </a:rPr>
              <a:t>Охорона довкілля від забруднень під час переробки вуглеводневої сиро­вини - одна з необхідних умов сталого розвитку країни. Проблема відхо­дів, що утворюються внаслідок переробки вуглеводневої сировини, акту­альна не лише в природоохоронному аспекті. Адже ці речовини здебільшого є цінними матеріальними ресурсами. Їхнє комплексне використання спри­ятиме істотному зниженню темпів споживання первинних природних ресурсів, передусім невідновлюваних. Саме до таких, як вам уже відомо, належать природний і супутній нафтові гази, нафта й вугілля.</a:t>
            </a:r>
          </a:p>
          <a:p>
            <a:pPr marL="0" indent="0">
              <a:buNone/>
            </a:pPr>
            <a:endParaRPr lang="ru-RU" dirty="0">
              <a:solidFill>
                <a:srgbClr val="CCFFCC"/>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18" y="0"/>
            <a:ext cx="2345032" cy="2286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3474"/>
            <a:ext cx="2286000" cy="2286000"/>
          </a:xfrm>
          <a:prstGeom prst="ellipse">
            <a:avLst/>
          </a:prstGeom>
          <a:ln>
            <a:noFill/>
          </a:ln>
          <a:effectLst>
            <a:softEdge rad="112500"/>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8842" y="4570846"/>
            <a:ext cx="2147003" cy="222453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7" presetClass="emph" presetSubtype="0" fill="remove" nodeType="clickEffect">
                                  <p:stCondLst>
                                    <p:cond delay="0"/>
                                  </p:stCondLst>
                                  <p:childTnLst>
                                    <p:animClr clrSpc="rgb" dir="cw">
                                      <p:cBhvr override="childStyle">
                                        <p:cTn id="30" dur="250" autoRev="1" fill="remove"/>
                                        <p:tgtEl>
                                          <p:spTgt spid="6"/>
                                        </p:tgtEl>
                                        <p:attrNameLst>
                                          <p:attrName>style.color</p:attrName>
                                        </p:attrNameLst>
                                      </p:cBhvr>
                                      <p:to>
                                        <a:schemeClr val="bg1"/>
                                      </p:to>
                                    </p:animClr>
                                    <p:animClr clrSpc="rgb" dir="cw">
                                      <p:cBhvr>
                                        <p:cTn id="31" dur="250" autoRev="1" fill="remove"/>
                                        <p:tgtEl>
                                          <p:spTgt spid="6"/>
                                        </p:tgtEl>
                                        <p:attrNameLst>
                                          <p:attrName>fillcolor</p:attrName>
                                        </p:attrNameLst>
                                      </p:cBhvr>
                                      <p:to>
                                        <a:schemeClr val="bg1"/>
                                      </p:to>
                                    </p:animClr>
                                    <p:set>
                                      <p:cBhvr>
                                        <p:cTn id="32" dur="250" autoRev="1" fill="remove"/>
                                        <p:tgtEl>
                                          <p:spTgt spid="6"/>
                                        </p:tgtEl>
                                        <p:attrNameLst>
                                          <p:attrName>fill.type</p:attrName>
                                        </p:attrNameLst>
                                      </p:cBhvr>
                                      <p:to>
                                        <p:strVal val="solid"/>
                                      </p:to>
                                    </p:set>
                                    <p:set>
                                      <p:cBhvr>
                                        <p:cTn id="33"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39"/>
            <a:ext cx="8229600" cy="3024337"/>
          </a:xfrm>
        </p:spPr>
        <p:txBody>
          <a:bodyPr/>
          <a:lstStyle/>
          <a:p>
            <a:pPr>
              <a:buFont typeface="Wingdings" panose="05000000000000000000" pitchFamily="2" charset="2"/>
              <a:buChar char="v"/>
            </a:pPr>
            <a:r>
              <a:rPr lang="ru-RU" sz="1800" dirty="0" smtClean="0">
                <a:solidFill>
                  <a:schemeClr val="bg1"/>
                </a:solidFill>
              </a:rPr>
              <a:t>Нафтогазовидобувну </a:t>
            </a:r>
            <a:r>
              <a:rPr lang="ru-RU" sz="1800" dirty="0">
                <a:solidFill>
                  <a:schemeClr val="bg1"/>
                </a:solidFill>
              </a:rPr>
              <a:t>промисловість, а також підприємства геологорозвідувальної галузі варто розглядати як джерела комплексного і концентрованого впливу на навколишнє середовище. Цей вплив зумовлений токсичністю природних вуглеводнів і супутніх ресурсів, різноманітністю хімічних речовин, що використовуються у технологічних процесах, а також специфікою видобування, підготовки, транспортування, збереження, переробки і використання нафти і газу.</a:t>
            </a:r>
          </a:p>
          <a:p>
            <a:pPr marL="0" indent="0">
              <a:buNone/>
            </a:pPr>
            <a:endParaRPr lang="ru-RU" sz="1800" dirty="0">
              <a:solidFill>
                <a:schemeClr val="bg1"/>
              </a:solidFill>
            </a:endParaRPr>
          </a:p>
          <a:p>
            <a:pPr>
              <a:buFont typeface="Wingdings" panose="05000000000000000000" pitchFamily="2" charset="2"/>
              <a:buChar char="v"/>
            </a:pPr>
            <a:r>
              <a:rPr lang="ru-RU" sz="1800" dirty="0">
                <a:solidFill>
                  <a:schemeClr val="bg1"/>
                </a:solidFill>
              </a:rPr>
              <a:t>При експлуатації свердловин для ґрунтів і рослинності найнебезпечніші є газ і нафтопродукти, що потрапляють на землю в результаті аварій і втрат під час збирання і транспортування, а також в промислові стічні воді.</a:t>
            </a:r>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501008"/>
            <a:ext cx="3183843" cy="31683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69516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88641"/>
            <a:ext cx="9144000" cy="2160240"/>
          </a:xfrm>
        </p:spPr>
        <p:txBody>
          <a:bodyPr/>
          <a:lstStyle/>
          <a:p>
            <a:pPr>
              <a:buFont typeface="Wingdings" panose="05000000000000000000" pitchFamily="2" charset="2"/>
              <a:buChar char="v"/>
            </a:pPr>
            <a:r>
              <a:rPr lang="ru-RU" sz="1800" dirty="0">
                <a:solidFill>
                  <a:schemeClr val="bg1"/>
                </a:solidFill>
              </a:rPr>
              <a:t>Експлуатація технологічних установок та агрегатів підприємств нафтогазового комплексу супроводжується неминучими викидами шкідливих речовин в атмосферу. Одним з основних показників ступеня забруднення атмосфери є об'єми викиду забруднюючих речовин з окремого або декількох джерел.</a:t>
            </a:r>
          </a:p>
          <a:p>
            <a:pPr>
              <a:buFont typeface="Wingdings" panose="05000000000000000000" pitchFamily="2" charset="2"/>
              <a:buChar char="v"/>
            </a:pPr>
            <a:endParaRPr lang="ru-RU" sz="1800" dirty="0">
              <a:solidFill>
                <a:schemeClr val="bg1"/>
              </a:solidFill>
            </a:endParaRPr>
          </a:p>
          <a:p>
            <a:pPr>
              <a:buFont typeface="Wingdings" panose="05000000000000000000" pitchFamily="2" charset="2"/>
              <a:buChar char="v"/>
            </a:pPr>
            <a:r>
              <a:rPr lang="ru-RU" sz="1800" dirty="0">
                <a:solidFill>
                  <a:schemeClr val="bg1"/>
                </a:solidFill>
              </a:rPr>
              <a:t>Забруднення атмосфери шкідливими викидами підприємств нафтогазового комплексу зумовлено складом сировини і характером технологічних процесів.</a:t>
            </a:r>
          </a:p>
          <a:p>
            <a:pPr marL="0" indent="0">
              <a:buNone/>
            </a:pP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3356992"/>
            <a:ext cx="2880320" cy="2664296"/>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9596" y="2769734"/>
            <a:ext cx="3390836" cy="281950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75186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mph" presetSubtype="0" fill="hold" nodeType="clickEffect">
                                  <p:stCondLst>
                                    <p:cond delay="0"/>
                                  </p:stCondLst>
                                  <p:childTnLst>
                                    <p:animClr clrSpc="hsl" dir="cw">
                                      <p:cBhvr override="childStyle">
                                        <p:cTn id="6" dur="500" fill="hold"/>
                                        <p:tgtEl>
                                          <p:spTgt spid="5"/>
                                        </p:tgtEl>
                                        <p:attrNameLst>
                                          <p:attrName>style.color</p:attrName>
                                        </p:attrNameLst>
                                      </p:cBhvr>
                                      <p:by>
                                        <p:hsl h="0" s="-70588" l="0"/>
                                      </p:by>
                                    </p:animClr>
                                    <p:animClr clrSpc="hsl" dir="cw">
                                      <p:cBhvr>
                                        <p:cTn id="7" dur="500" fill="hold"/>
                                        <p:tgtEl>
                                          <p:spTgt spid="5"/>
                                        </p:tgtEl>
                                        <p:attrNameLst>
                                          <p:attrName>fillcolor</p:attrName>
                                        </p:attrNameLst>
                                      </p:cBhvr>
                                      <p:by>
                                        <p:hsl h="0" s="-70588" l="0"/>
                                      </p:by>
                                    </p:animClr>
                                    <p:animClr clrSpc="hsl" dir="cw">
                                      <p:cBhvr>
                                        <p:cTn id="8" dur="500" fill="hold"/>
                                        <p:tgtEl>
                                          <p:spTgt spid="5"/>
                                        </p:tgtEl>
                                        <p:attrNameLst>
                                          <p:attrName>stroke.color</p:attrName>
                                        </p:attrNameLst>
                                      </p:cBhvr>
                                      <p:by>
                                        <p:hsl h="0" s="-70588" l="0"/>
                                      </p:by>
                                    </p:animClr>
                                    <p:set>
                                      <p:cBhvr>
                                        <p:cTn id="9" dur="500" fill="hold"/>
                                        <p:tgtEl>
                                          <p:spTgt spid="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Rot by="120000">
                                      <p:cBhvr>
                                        <p:cTn id="13" dur="100" fill="hold">
                                          <p:stCondLst>
                                            <p:cond delay="0"/>
                                          </p:stCondLst>
                                        </p:cTn>
                                        <p:tgtEl>
                                          <p:spTgt spid="6"/>
                                        </p:tgtEl>
                                        <p:attrNameLst>
                                          <p:attrName>r</p:attrName>
                                        </p:attrNameLst>
                                      </p:cBhvr>
                                    </p:animRot>
                                    <p:animRot by="-240000">
                                      <p:cBhvr>
                                        <p:cTn id="14" dur="200" fill="hold">
                                          <p:stCondLst>
                                            <p:cond delay="200"/>
                                          </p:stCondLst>
                                        </p:cTn>
                                        <p:tgtEl>
                                          <p:spTgt spid="6"/>
                                        </p:tgtEl>
                                        <p:attrNameLst>
                                          <p:attrName>r</p:attrName>
                                        </p:attrNameLst>
                                      </p:cBhvr>
                                    </p:animRot>
                                    <p:animRot by="240000">
                                      <p:cBhvr>
                                        <p:cTn id="15" dur="200" fill="hold">
                                          <p:stCondLst>
                                            <p:cond delay="400"/>
                                          </p:stCondLst>
                                        </p:cTn>
                                        <p:tgtEl>
                                          <p:spTgt spid="6"/>
                                        </p:tgtEl>
                                        <p:attrNameLst>
                                          <p:attrName>r</p:attrName>
                                        </p:attrNameLst>
                                      </p:cBhvr>
                                    </p:animRot>
                                    <p:animRot by="-240000">
                                      <p:cBhvr>
                                        <p:cTn id="16" dur="200" fill="hold">
                                          <p:stCondLst>
                                            <p:cond delay="600"/>
                                          </p:stCondLst>
                                        </p:cTn>
                                        <p:tgtEl>
                                          <p:spTgt spid="6"/>
                                        </p:tgtEl>
                                        <p:attrNameLst>
                                          <p:attrName>r</p:attrName>
                                        </p:attrNameLst>
                                      </p:cBhvr>
                                    </p:animRot>
                                    <p:animRot by="120000">
                                      <p:cBhvr>
                                        <p:cTn id="17"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151386"/>
            <a:ext cx="8686800" cy="1972816"/>
          </a:xfrm>
        </p:spPr>
        <p:txBody>
          <a:bodyPr/>
          <a:lstStyle/>
          <a:p>
            <a:pPr>
              <a:buFont typeface="Wingdings" panose="05000000000000000000" pitchFamily="2" charset="2"/>
              <a:buChar char="v"/>
            </a:pPr>
            <a:r>
              <a:rPr lang="ru-RU" sz="1800" dirty="0">
                <a:solidFill>
                  <a:schemeClr val="bg1"/>
                </a:solidFill>
              </a:rPr>
              <a:t>Джерела забруднення атмосферного повітря підрозділяються на джерела виділення і викиду забруднюючої речовини. Джерело виділення забруднюючих речовин – об’єкт (технологічні установки, агрегати, машини або технологічні процеси), в якому виникає і виділяється забруднююча речовина, але не потрапляє на цій стадії в атмосферу. Джерело викиду - об’єкт (пристрої, механізми, установки), від якого забруднююча речовина потрапляє в атмосферу.</a:t>
            </a:r>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0"/>
            <a:ext cx="3333750" cy="20611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5398" y="4086970"/>
            <a:ext cx="3241402" cy="273596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2242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229600" cy="4525963"/>
          </a:xfrm>
        </p:spPr>
        <p:txBody>
          <a:bodyPr/>
          <a:lstStyle/>
          <a:p>
            <a:pPr>
              <a:buFont typeface="Wingdings" panose="05000000000000000000" pitchFamily="2" charset="2"/>
              <a:buChar char="v"/>
            </a:pPr>
            <a:r>
              <a:rPr lang="ru-RU" sz="1800" dirty="0">
                <a:solidFill>
                  <a:schemeClr val="bg1"/>
                </a:solidFill>
              </a:rPr>
              <a:t>Всі об’єкти в нафтогазовій галузі за відповідних умов в тій або інший степені забруднюють навколишнє середовище небезпечними забруднюючими речовинами. Крім природних вуглеводнів, їхніх супутників, продуктів переробки, у складі забруднювачів присутні численні реагенти, каталізатори, інгібітори, луги, кислоти, речовини, що утворюються при спалюванні, хімічному перетворенні тощо. Основними забруднювачами атмосферного повітря від підприємств нафтогазової галузі є:</a:t>
            </a:r>
          </a:p>
          <a:p>
            <a:endParaRPr lang="ru-RU" sz="1800" dirty="0">
              <a:solidFill>
                <a:schemeClr val="bg1"/>
              </a:solidFill>
            </a:endParaRPr>
          </a:p>
          <a:p>
            <a:r>
              <a:rPr lang="ru-RU" sz="1800" dirty="0">
                <a:solidFill>
                  <a:schemeClr val="bg1"/>
                </a:solidFill>
              </a:rPr>
              <a:t>- компоненти нафти і природного газу, вуглеводні, сірководень,</a:t>
            </a:r>
          </a:p>
          <a:p>
            <a:r>
              <a:rPr lang="ru-RU" sz="1800" dirty="0">
                <a:solidFill>
                  <a:schemeClr val="bg1"/>
                </a:solidFill>
              </a:rPr>
              <a:t>діоксид вуглецю, меркаптани, сіркоокис вуглецю, що виділяються</a:t>
            </a:r>
          </a:p>
          <a:p>
            <a:r>
              <a:rPr lang="ru-RU" sz="1800" dirty="0">
                <a:solidFill>
                  <a:schemeClr val="bg1"/>
                </a:solidFill>
              </a:rPr>
              <a:t>в повітряний басейн при витоках через нещільності при видобуванні,</a:t>
            </a:r>
          </a:p>
          <a:p>
            <a:r>
              <a:rPr lang="ru-RU" sz="1800" dirty="0">
                <a:solidFill>
                  <a:schemeClr val="bg1"/>
                </a:solidFill>
              </a:rPr>
              <a:t>переробці і транспортуванні нафти і газу;</a:t>
            </a:r>
          </a:p>
          <a:p>
            <a:r>
              <a:rPr lang="ru-RU" sz="1800" dirty="0">
                <a:solidFill>
                  <a:schemeClr val="bg1"/>
                </a:solidFill>
              </a:rPr>
              <a:t>- оксиди вуглецю, азоту, сірки, пара води, що утворюються при</a:t>
            </a:r>
          </a:p>
          <a:p>
            <a:r>
              <a:rPr lang="ru-RU" sz="1800" dirty="0">
                <a:solidFill>
                  <a:schemeClr val="bg1"/>
                </a:solidFill>
              </a:rPr>
              <a:t>експлуатації устаткування;</a:t>
            </a:r>
          </a:p>
          <a:p>
            <a:endParaRPr lang="ru-RU" dirty="0"/>
          </a:p>
        </p:txBody>
      </p:sp>
    </p:spTree>
    <p:extLst>
      <p:ext uri="{BB962C8B-B14F-4D97-AF65-F5344CB8AC3E}">
        <p14:creationId xmlns:p14="http://schemas.microsoft.com/office/powerpoint/2010/main" val="2231986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836712"/>
            <a:ext cx="8229600" cy="5040560"/>
          </a:xfrm>
        </p:spPr>
        <p:txBody>
          <a:bodyPr/>
          <a:lstStyle/>
          <a:p>
            <a:pPr>
              <a:buFont typeface="Wingdings" panose="05000000000000000000" pitchFamily="2" charset="2"/>
              <a:buChar char="v"/>
            </a:pPr>
            <a:r>
              <a:rPr lang="ru-RU" sz="1800" dirty="0">
                <a:solidFill>
                  <a:schemeClr val="bg1"/>
                </a:solidFill>
              </a:rPr>
              <a:t>За характером отруйної дії на людину промислові речовини розділені на групи</a:t>
            </a:r>
            <a:r>
              <a:rPr lang="ru-RU" sz="1800" dirty="0" smtClean="0">
                <a:solidFill>
                  <a:schemeClr val="bg1"/>
                </a:solidFill>
              </a:rPr>
              <a:t>:</a:t>
            </a:r>
            <a:br>
              <a:rPr lang="ru-RU" sz="1800" dirty="0" smtClean="0">
                <a:solidFill>
                  <a:schemeClr val="bg1"/>
                </a:solidFill>
              </a:rPr>
            </a:br>
            <a:endParaRPr lang="ru-RU" sz="1800" dirty="0">
              <a:solidFill>
                <a:schemeClr val="bg1"/>
              </a:solidFill>
            </a:endParaRPr>
          </a:p>
          <a:p>
            <a:pPr marL="0" indent="0">
              <a:buNone/>
            </a:pPr>
            <a:r>
              <a:rPr lang="ru-RU" sz="1800" dirty="0" smtClean="0">
                <a:solidFill>
                  <a:schemeClr val="bg1"/>
                </a:solidFill>
              </a:rPr>
              <a:t>   - </a:t>
            </a:r>
            <a:r>
              <a:rPr lang="ru-RU" sz="1800" dirty="0">
                <a:solidFill>
                  <a:schemeClr val="bg1"/>
                </a:solidFill>
              </a:rPr>
              <a:t>нервові: важкі вуглеводні, сірководень, метанол, меркаптани,</a:t>
            </a:r>
          </a:p>
          <a:p>
            <a:pPr marL="0" indent="0">
              <a:buNone/>
            </a:pPr>
            <a:r>
              <a:rPr lang="ru-RU" sz="1800" dirty="0">
                <a:solidFill>
                  <a:schemeClr val="bg1"/>
                </a:solidFill>
              </a:rPr>
              <a:t>тетраетилсвинець</a:t>
            </a:r>
            <a:r>
              <a:rPr lang="ru-RU" sz="1800" dirty="0" smtClean="0">
                <a:solidFill>
                  <a:schemeClr val="bg1"/>
                </a:solidFill>
              </a:rPr>
              <a:t>;</a:t>
            </a:r>
            <a:br>
              <a:rPr lang="ru-RU" sz="1800" dirty="0" smtClean="0">
                <a:solidFill>
                  <a:schemeClr val="bg1"/>
                </a:solidFill>
              </a:rPr>
            </a:br>
            <a:endParaRPr lang="ru-RU" sz="1800" dirty="0">
              <a:solidFill>
                <a:schemeClr val="bg1"/>
              </a:solidFill>
            </a:endParaRPr>
          </a:p>
          <a:p>
            <a:pPr marL="0" indent="0">
              <a:buNone/>
            </a:pPr>
            <a:r>
              <a:rPr lang="ru-RU" sz="1800" dirty="0" smtClean="0">
                <a:solidFill>
                  <a:schemeClr val="bg1"/>
                </a:solidFill>
              </a:rPr>
              <a:t>   - </a:t>
            </a:r>
            <a:r>
              <a:rPr lang="ru-RU" sz="1800" dirty="0">
                <a:solidFill>
                  <a:schemeClr val="bg1"/>
                </a:solidFill>
              </a:rPr>
              <a:t>подразнюючі: оксиди азоту, оксид сірки, хлор, аміак</a:t>
            </a:r>
            <a:r>
              <a:rPr lang="ru-RU" sz="1800" dirty="0" smtClean="0">
                <a:solidFill>
                  <a:schemeClr val="bg1"/>
                </a:solidFill>
              </a:rPr>
              <a:t>;</a:t>
            </a:r>
            <a:br>
              <a:rPr lang="ru-RU" sz="1800" dirty="0" smtClean="0">
                <a:solidFill>
                  <a:schemeClr val="bg1"/>
                </a:solidFill>
              </a:rPr>
            </a:br>
            <a:endParaRPr lang="ru-RU" sz="1800" dirty="0">
              <a:solidFill>
                <a:schemeClr val="bg1"/>
              </a:solidFill>
            </a:endParaRPr>
          </a:p>
          <a:p>
            <a:pPr marL="0" indent="0">
              <a:buNone/>
            </a:pPr>
            <a:r>
              <a:rPr lang="ru-RU" sz="1800" dirty="0" smtClean="0">
                <a:solidFill>
                  <a:schemeClr val="bg1"/>
                </a:solidFill>
              </a:rPr>
              <a:t>   - </a:t>
            </a:r>
            <a:r>
              <a:rPr lang="ru-RU" sz="1800" dirty="0">
                <a:solidFill>
                  <a:schemeClr val="bg1"/>
                </a:solidFill>
              </a:rPr>
              <a:t>кров'яні: оксид вуглецю (утворює стійкий карбоксигемоглобін,</a:t>
            </a:r>
          </a:p>
          <a:p>
            <a:pPr marL="0" indent="0">
              <a:buNone/>
            </a:pPr>
            <a:r>
              <a:rPr lang="ru-RU" sz="1800" dirty="0">
                <a:solidFill>
                  <a:schemeClr val="bg1"/>
                </a:solidFill>
              </a:rPr>
              <a:t>що спричиняє кисневе голодування органів</a:t>
            </a:r>
            <a:r>
              <a:rPr lang="ru-RU" sz="1800" dirty="0" smtClean="0">
                <a:solidFill>
                  <a:schemeClr val="bg1"/>
                </a:solidFill>
              </a:rPr>
              <a:t>);</a:t>
            </a:r>
            <a:br>
              <a:rPr lang="ru-RU" sz="1800" dirty="0" smtClean="0">
                <a:solidFill>
                  <a:schemeClr val="bg1"/>
                </a:solidFill>
              </a:rPr>
            </a:br>
            <a:endParaRPr lang="ru-RU" sz="1800" dirty="0">
              <a:solidFill>
                <a:schemeClr val="bg1"/>
              </a:solidFill>
            </a:endParaRPr>
          </a:p>
          <a:p>
            <a:pPr marL="0" indent="0">
              <a:buNone/>
            </a:pPr>
            <a:r>
              <a:rPr lang="ru-RU" sz="1800" dirty="0" smtClean="0">
                <a:solidFill>
                  <a:schemeClr val="bg1"/>
                </a:solidFill>
              </a:rPr>
              <a:t>   - </a:t>
            </a:r>
            <a:r>
              <a:rPr lang="ru-RU" sz="1800" dirty="0">
                <a:solidFill>
                  <a:schemeClr val="bg1"/>
                </a:solidFill>
              </a:rPr>
              <a:t>задушливі: метан, пропан (небезпечні при максимальних</a:t>
            </a:r>
          </a:p>
          <a:p>
            <a:pPr marL="0" indent="0">
              <a:buNone/>
            </a:pPr>
            <a:r>
              <a:rPr lang="ru-RU" sz="1800" dirty="0" smtClean="0">
                <a:solidFill>
                  <a:schemeClr val="bg1"/>
                </a:solidFill>
              </a:rPr>
              <a:t>залпових </a:t>
            </a:r>
            <a:r>
              <a:rPr lang="ru-RU" sz="1800" dirty="0">
                <a:solidFill>
                  <a:schemeClr val="bg1"/>
                </a:solidFill>
              </a:rPr>
              <a:t>витоках вуглеводнів); азот, інертні гази (зменшують</a:t>
            </a:r>
          </a:p>
          <a:p>
            <a:pPr marL="0" indent="0">
              <a:buNone/>
            </a:pPr>
            <a:r>
              <a:rPr lang="ru-RU" sz="1800" dirty="0">
                <a:solidFill>
                  <a:schemeClr val="bg1"/>
                </a:solidFill>
              </a:rPr>
              <a:t>вміст і парціальний тиск кисню в повітрі); людина гине при вмісті в</a:t>
            </a:r>
          </a:p>
          <a:p>
            <a:pPr marL="0" indent="0">
              <a:buNone/>
            </a:pPr>
            <a:r>
              <a:rPr lang="ru-RU" sz="1800" dirty="0">
                <a:solidFill>
                  <a:schemeClr val="bg1"/>
                </a:solidFill>
              </a:rPr>
              <a:t>атмосфері 16 % кисню і парціальному тиску 118 мм.рт.ст. від кисневої</a:t>
            </a:r>
          </a:p>
          <a:p>
            <a:pPr marL="0" indent="0">
              <a:buNone/>
            </a:pPr>
            <a:r>
              <a:rPr lang="ru-RU" sz="1800" dirty="0">
                <a:solidFill>
                  <a:schemeClr val="bg1"/>
                </a:solidFill>
              </a:rPr>
              <a:t>недостатності.</a:t>
            </a:r>
          </a:p>
          <a:p>
            <a:endParaRPr lang="ru-RU" dirty="0"/>
          </a:p>
        </p:txBody>
      </p:sp>
    </p:spTree>
    <p:extLst>
      <p:ext uri="{BB962C8B-B14F-4D97-AF65-F5344CB8AC3E}">
        <p14:creationId xmlns:p14="http://schemas.microsoft.com/office/powerpoint/2010/main" val="839975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29600" cy="4525963"/>
          </a:xfrm>
        </p:spPr>
        <p:txBody>
          <a:bodyPr/>
          <a:lstStyle/>
          <a:p>
            <a:pPr>
              <a:buFont typeface="Wingdings" panose="05000000000000000000" pitchFamily="2" charset="2"/>
              <a:buChar char="v"/>
            </a:pPr>
            <a:r>
              <a:rPr lang="ru-RU" sz="1800" dirty="0">
                <a:solidFill>
                  <a:schemeClr val="bg1"/>
                </a:solidFill>
              </a:rPr>
              <a:t>Основними заходами щодо зниження забруднення атмосферного повітря підприємствами нафтогазового комплексу є планувальні, технологічні і спеціальні. Технологічні заходи включають:</a:t>
            </a:r>
          </a:p>
          <a:p>
            <a:pPr>
              <a:buFont typeface="Wingdings" panose="05000000000000000000" pitchFamily="2" charset="2"/>
              <a:buChar char="v"/>
            </a:pPr>
            <a:endParaRPr lang="ru-RU" sz="1800" dirty="0">
              <a:solidFill>
                <a:schemeClr val="bg1"/>
              </a:solidFill>
            </a:endParaRPr>
          </a:p>
          <a:p>
            <a:pPr marL="0" indent="0">
              <a:buNone/>
            </a:pPr>
            <a:r>
              <a:rPr lang="ru-RU" sz="1800" dirty="0" smtClean="0">
                <a:solidFill>
                  <a:schemeClr val="bg1"/>
                </a:solidFill>
              </a:rPr>
              <a:t>- створення </a:t>
            </a:r>
            <a:r>
              <a:rPr lang="ru-RU" sz="1800" dirty="0">
                <a:solidFill>
                  <a:schemeClr val="bg1"/>
                </a:solidFill>
              </a:rPr>
              <a:t>більш прогресивних технологій щодо зменшення забруднень      зовнішнього </a:t>
            </a:r>
            <a:r>
              <a:rPr lang="ru-RU" sz="1800" dirty="0" smtClean="0">
                <a:solidFill>
                  <a:schemeClr val="bg1"/>
                </a:solidFill>
              </a:rPr>
              <a:t>середовища;</a:t>
            </a:r>
            <a:br>
              <a:rPr lang="ru-RU" sz="1800" dirty="0" smtClean="0">
                <a:solidFill>
                  <a:schemeClr val="bg1"/>
                </a:solidFill>
              </a:rPr>
            </a:br>
            <a:r>
              <a:rPr lang="ru-RU" sz="1800" dirty="0" smtClean="0">
                <a:solidFill>
                  <a:schemeClr val="bg1"/>
                </a:solidFill>
              </a:rPr>
              <a:t/>
            </a:r>
            <a:br>
              <a:rPr lang="ru-RU" sz="1800" dirty="0" smtClean="0">
                <a:solidFill>
                  <a:schemeClr val="bg1"/>
                </a:solidFill>
              </a:rPr>
            </a:br>
            <a:r>
              <a:rPr lang="ru-RU" sz="1800" dirty="0" smtClean="0">
                <a:solidFill>
                  <a:schemeClr val="bg1"/>
                </a:solidFill>
              </a:rPr>
              <a:t> - заміна </a:t>
            </a:r>
            <a:r>
              <a:rPr lang="ru-RU" sz="1800" dirty="0">
                <a:solidFill>
                  <a:schemeClr val="bg1"/>
                </a:solidFill>
              </a:rPr>
              <a:t>шкідливих речовин у виробництві нешкідливими або менш шкідливими;</a:t>
            </a:r>
          </a:p>
          <a:p>
            <a:pPr marL="0" indent="0">
              <a:buNone/>
            </a:pPr>
            <a:r>
              <a:rPr lang="ru-RU" sz="1800" dirty="0">
                <a:solidFill>
                  <a:schemeClr val="bg1"/>
                </a:solidFill>
              </a:rPr>
              <a:t>- перепрофілювання або ліквідація виробництва;</a:t>
            </a:r>
          </a:p>
          <a:p>
            <a:pPr>
              <a:buFont typeface="Wingdings" panose="05000000000000000000" pitchFamily="2" charset="2"/>
              <a:buChar char="v"/>
            </a:pPr>
            <a:endParaRPr lang="ru-RU" sz="1800" dirty="0" smtClean="0">
              <a:solidFill>
                <a:schemeClr val="bg1"/>
              </a:solidFill>
            </a:endParaRPr>
          </a:p>
          <a:p>
            <a:pPr marL="0" indent="0">
              <a:buNone/>
            </a:pPr>
            <a:r>
              <a:rPr lang="ru-RU" sz="1800" dirty="0" smtClean="0">
                <a:solidFill>
                  <a:schemeClr val="bg1"/>
                </a:solidFill>
              </a:rPr>
              <a:t>- </a:t>
            </a:r>
            <a:r>
              <a:rPr lang="ru-RU" sz="1800" dirty="0">
                <a:solidFill>
                  <a:schemeClr val="bg1"/>
                </a:solidFill>
              </a:rPr>
              <a:t>очищення сировини від шкідливих домішок;</a:t>
            </a:r>
          </a:p>
          <a:p>
            <a:pPr>
              <a:buFont typeface="Wingdings" panose="05000000000000000000" pitchFamily="2" charset="2"/>
              <a:buChar char="v"/>
            </a:pPr>
            <a:endParaRPr lang="ru-RU" sz="1800" dirty="0">
              <a:solidFill>
                <a:schemeClr val="bg1"/>
              </a:solidFill>
            </a:endParaRPr>
          </a:p>
          <a:p>
            <a:pPr marL="0" indent="0">
              <a:buNone/>
            </a:pPr>
            <a:r>
              <a:rPr lang="ru-RU" sz="1800" dirty="0">
                <a:solidFill>
                  <a:schemeClr val="bg1"/>
                </a:solidFill>
              </a:rPr>
              <a:t>- заміна періодичних процесів безперервними і т. д.</a:t>
            </a:r>
          </a:p>
          <a:p>
            <a:pPr>
              <a:buFont typeface="Wingdings" panose="05000000000000000000" pitchFamily="2" charset="2"/>
              <a:buChar char="v"/>
            </a:pPr>
            <a:endParaRPr lang="ru-RU" dirty="0"/>
          </a:p>
        </p:txBody>
      </p:sp>
    </p:spTree>
    <p:extLst>
      <p:ext uri="{BB962C8B-B14F-4D97-AF65-F5344CB8AC3E}">
        <p14:creationId xmlns:p14="http://schemas.microsoft.com/office/powerpoint/2010/main" val="3632205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buFont typeface="Wingdings" panose="05000000000000000000" pitchFamily="2" charset="2"/>
              <a:buChar char="v"/>
            </a:pPr>
            <a:r>
              <a:rPr lang="ru-RU" sz="1800" dirty="0">
                <a:solidFill>
                  <a:schemeClr val="bg1"/>
                </a:solidFill>
              </a:rPr>
              <a:t>Найбільш активною формою захисту навколишнього середовища від шкідливого впливу викидів промислових підприємств є повний перехід до безвідходних та маловідходних технологій і виробництв.</a:t>
            </a:r>
          </a:p>
          <a:p>
            <a:pPr marL="0" indent="0">
              <a:buNone/>
            </a:pPr>
            <a:endParaRPr lang="ru-RU" sz="1800" dirty="0">
              <a:solidFill>
                <a:schemeClr val="bg1"/>
              </a:solidFill>
            </a:endParaRPr>
          </a:p>
          <a:p>
            <a:pPr marL="0" indent="0">
              <a:buNone/>
            </a:pPr>
            <a:r>
              <a:rPr lang="ru-RU" sz="1800" dirty="0">
                <a:solidFill>
                  <a:schemeClr val="bg1"/>
                </a:solidFill>
              </a:rPr>
              <a:t>Згідно природоохоронної законодавчо-нормативної бази України кожне підприємство повинно мати пакет документів щодо впливу його діяльності на навколишнє середовище. Стосовно забруднення атмосфери це проекти нормативів ГДВ, технічні звіти інвентаризації видів та обсягів забруднюючих речовин, щорічний контроль за дотриманням нормативів викидів тощо. Підприємствам не вигідно перевищувати встановлені норми викидів шкідливих речовин</a:t>
            </a:r>
          </a:p>
          <a:p>
            <a:pPr marL="0" indent="0">
              <a:buNone/>
            </a:pPr>
            <a:endParaRPr lang="ru-RU" dirty="0"/>
          </a:p>
        </p:txBody>
      </p:sp>
    </p:spTree>
    <p:extLst>
      <p:ext uri="{BB962C8B-B14F-4D97-AF65-F5344CB8AC3E}">
        <p14:creationId xmlns:p14="http://schemas.microsoft.com/office/powerpoint/2010/main" val="2720054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hablon_3">
  <a:themeElements>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Тема Offic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shablon_3</Template>
  <TotalTime>66</TotalTime>
  <Words>542</Words>
  <Application>Microsoft Office PowerPoint</Application>
  <PresentationFormat>Экран (4:3)</PresentationFormat>
  <Paragraphs>40</Paragraphs>
  <Slides>9</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Wingdings</vt:lpstr>
      <vt:lpstr>shablon_3</vt:lpstr>
      <vt:lpstr>Охорона довкілля від забруднення під час переробки нафти та кам’яного вугілля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dc:title>
  <dc:creator>admin</dc:creator>
  <cp:lastModifiedBy>Prodavatel</cp:lastModifiedBy>
  <cp:revision>8</cp:revision>
  <dcterms:created xsi:type="dcterms:W3CDTF">2014-01-29T16:26:32Z</dcterms:created>
  <dcterms:modified xsi:type="dcterms:W3CDTF">2014-11-26T15:47:21Z</dcterms:modified>
</cp:coreProperties>
</file>