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1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532411-B969-4DA5-9B41-3FAE5093672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BF4BF66-EB6C-439F-B4E8-FFA84938EF0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280920" cy="256564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Карбон</a:t>
            </a:r>
            <a:endParaRPr lang="ru-RU" sz="13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5904656" cy="9997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Колооб</a:t>
            </a:r>
            <a:r>
              <a:rPr lang="uk-UA" sz="48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іг</a:t>
            </a:r>
            <a:r>
              <a:rPr lang="uk-UA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природі</a:t>
            </a:r>
            <a:endParaRPr lang="ru-RU" sz="4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58772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9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54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Карбон у доломітах</a:t>
            </a:r>
            <a:endParaRPr lang="ru-RU" sz="54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3502880" cy="27840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72816"/>
            <a:ext cx="3630836" cy="27840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49080"/>
            <a:ext cx="3384376" cy="260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56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99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Карбон у крейді</a:t>
            </a:r>
            <a:endParaRPr lang="ru-RU" sz="66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3552834" cy="26524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844824"/>
            <a:ext cx="3631656" cy="26524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3312368" cy="269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5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Карбон у мармурі</a:t>
            </a:r>
            <a:endParaRPr lang="ru-RU" sz="60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494496" cy="2773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29893"/>
            <a:ext cx="3566504" cy="2773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4149080"/>
            <a:ext cx="3384376" cy="26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56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17" y="332656"/>
            <a:ext cx="7488832" cy="1243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6000" b="1" i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C00000"/>
                </a:solidFill>
              </a:rPr>
              <a:t>Що таке карбон?</a:t>
            </a:r>
            <a:endParaRPr lang="ru-RU" sz="6000" b="1" i="1" dirty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65412"/>
            <a:ext cx="4392488" cy="45039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Карбон (лат. </a:t>
            </a:r>
            <a:r>
              <a:rPr lang="ru-RU" dirty="0" err="1"/>
              <a:t>Carboneum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- 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2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/>
              <a:t>IV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підгрупи</a:t>
            </a:r>
            <a:r>
              <a:rPr lang="ru-RU" dirty="0" smtClean="0"/>
              <a:t> </a:t>
            </a:r>
            <a:r>
              <a:rPr lang="ru-RU" dirty="0" err="1" smtClean="0"/>
              <a:t>періодичної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Менделєєва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Карбон-найважливіший </a:t>
            </a:r>
            <a:r>
              <a:rPr lang="uk-UA" dirty="0" err="1" smtClean="0"/>
              <a:t>біоелемент</a:t>
            </a:r>
            <a:r>
              <a:rPr lang="uk-UA" dirty="0" smtClean="0"/>
              <a:t> Землі. </a:t>
            </a:r>
            <a:endParaRPr lang="ru-RU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724128" y="2492896"/>
            <a:ext cx="1440160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 spc="960" dirty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с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19006" y="2231286"/>
            <a:ext cx="72008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800" b="1" dirty="0" smtClean="0">
                <a:latin typeface="Arial Black" pitchFamily="34" charset="0"/>
              </a:rPr>
              <a:t>12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46923" y="3903097"/>
            <a:ext cx="792163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   </a:t>
            </a:r>
            <a:r>
              <a:rPr lang="uk-UA" sz="2800" b="1" dirty="0" smtClean="0">
                <a:latin typeface="Arial Black" pitchFamily="34" charset="0"/>
              </a:rPr>
              <a:t>6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64288" y="2231286"/>
            <a:ext cx="504825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Black" pitchFamily="34" charset="0"/>
              </a:rPr>
              <a:t>0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9" name="Arc 11"/>
          <p:cNvSpPr>
            <a:spLocks/>
          </p:cNvSpPr>
          <p:nvPr/>
        </p:nvSpPr>
        <p:spPr bwMode="auto">
          <a:xfrm rot="19449621" flipV="1">
            <a:off x="6926644" y="2922681"/>
            <a:ext cx="1306618" cy="1277069"/>
          </a:xfrm>
          <a:custGeom>
            <a:avLst/>
            <a:gdLst>
              <a:gd name="T0" fmla="*/ 431335 w 21600"/>
              <a:gd name="T1" fmla="*/ 0 h 20026"/>
              <a:gd name="T2" fmla="*/ 1150938 w 21600"/>
              <a:gd name="T3" fmla="*/ 1066800 h 20026"/>
              <a:gd name="T4" fmla="*/ 0 w 21600"/>
              <a:gd name="T5" fmla="*/ 1066800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10" name="Arc 11"/>
          <p:cNvSpPr>
            <a:spLocks/>
          </p:cNvSpPr>
          <p:nvPr/>
        </p:nvSpPr>
        <p:spPr bwMode="auto">
          <a:xfrm rot="19595853" flipV="1">
            <a:off x="7317013" y="2856049"/>
            <a:ext cx="1231813" cy="1356468"/>
          </a:xfrm>
          <a:custGeom>
            <a:avLst/>
            <a:gdLst>
              <a:gd name="T0" fmla="*/ 431335 w 21600"/>
              <a:gd name="T1" fmla="*/ 0 h 20026"/>
              <a:gd name="T2" fmla="*/ 1150938 w 21600"/>
              <a:gd name="T3" fmla="*/ 1066800 h 20026"/>
              <a:gd name="T4" fmla="*/ 0 w 21600"/>
              <a:gd name="T5" fmla="*/ 1066800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ysClr val="windowText" lastClr="000000"/>
                </a:solidFill>
              </a:ln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662989" y="4221088"/>
            <a:ext cx="360363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 Black" pitchFamily="34" charset="0"/>
              </a:rPr>
              <a:t>2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8017673" y="4221088"/>
            <a:ext cx="360362" cy="396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000" b="1" dirty="0" smtClean="0">
                <a:latin typeface="Arial Black" pitchFamily="34" charset="0"/>
              </a:rPr>
              <a:t>4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261148" y="6082506"/>
            <a:ext cx="360363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810436" y="5802313"/>
            <a:ext cx="360363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170799" y="5443538"/>
            <a:ext cx="360362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7529574" y="5443538"/>
            <a:ext cx="360362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>
            <a:off x="6486984" y="6121400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Line 36"/>
          <p:cNvSpPr>
            <a:spLocks noChangeShapeType="1"/>
          </p:cNvSpPr>
          <p:nvPr/>
        </p:nvSpPr>
        <p:spPr bwMode="auto">
          <a:xfrm flipV="1">
            <a:off x="6398942" y="6118225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Line 37"/>
          <p:cNvSpPr>
            <a:spLocks noChangeShapeType="1"/>
          </p:cNvSpPr>
          <p:nvPr/>
        </p:nvSpPr>
        <p:spPr bwMode="auto">
          <a:xfrm flipV="1">
            <a:off x="6939024" y="5832475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7710549" y="5486400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7019986" y="5840413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6246874" y="57181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Baskerville Old Face" pitchFamily="18" charset="0"/>
            </a:endParaRP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6080738" y="5656560"/>
            <a:ext cx="71333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s²</a:t>
            </a:r>
            <a:endParaRPr lang="ru-RU" sz="2400" b="1" dirty="0">
              <a:latin typeface="+mn-lt"/>
            </a:endParaRPr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 flipV="1">
            <a:off x="7305736" y="5481638"/>
            <a:ext cx="0" cy="2889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6942199" y="540067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Baskerville Old Face" pitchFamily="18" charset="0"/>
            </a:endParaRPr>
          </a:p>
        </p:txBody>
      </p:sp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7104124" y="5051425"/>
            <a:ext cx="8509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2p</a:t>
            </a:r>
            <a:r>
              <a:rPr lang="uk-UA" sz="2000" b="1" baseline="30000" dirty="0" smtClean="0">
                <a:latin typeface="+mn-lt"/>
              </a:rPr>
              <a:t>2</a:t>
            </a:r>
            <a:endParaRPr lang="ru-RU" sz="2400" b="1" baseline="30000" dirty="0">
              <a:latin typeface="+mn-lt"/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6594536" y="5407767"/>
            <a:ext cx="576263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2s²</a:t>
            </a:r>
            <a:endParaRPr lang="ru-RU" sz="2400" b="1" dirty="0">
              <a:latin typeface="+mn-lt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7889936" y="5445919"/>
            <a:ext cx="360363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932040" y="2132856"/>
            <a:ext cx="4032448" cy="4464496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9986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7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 err="1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Кругообіг</a:t>
            </a:r>
            <a:r>
              <a:rPr lang="ru-RU" sz="5400" b="1" dirty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та </a:t>
            </a:r>
            <a:r>
              <a:rPr lang="ru-RU" sz="5400" b="1" dirty="0" err="1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поширення</a:t>
            </a:r>
            <a:r>
              <a:rPr lang="ru-RU" sz="5400" b="1" dirty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в </a:t>
            </a:r>
            <a:r>
              <a:rPr lang="ru-RU" sz="5400" b="1" dirty="0" err="1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природі</a:t>
            </a:r>
            <a:endParaRPr lang="ru-RU" sz="54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4536504" cy="508518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Карбон </a:t>
            </a:r>
            <a:r>
              <a:rPr lang="ru-RU" sz="2800" dirty="0" err="1"/>
              <a:t>нагромаджується</a:t>
            </a:r>
            <a:r>
              <a:rPr lang="ru-RU" sz="2800" dirty="0"/>
              <a:t> у </a:t>
            </a:r>
            <a:r>
              <a:rPr lang="ru-RU" sz="2800" dirty="0" err="1"/>
              <a:t>верхній</a:t>
            </a:r>
            <a:r>
              <a:rPr lang="ru-RU" sz="2800" dirty="0"/>
              <a:t> </a:t>
            </a:r>
            <a:r>
              <a:rPr lang="ru-RU" sz="2800" dirty="0" err="1"/>
              <a:t>частині</a:t>
            </a:r>
            <a:r>
              <a:rPr lang="ru-RU" sz="2800" dirty="0"/>
              <a:t> </a:t>
            </a:r>
            <a:r>
              <a:rPr lang="ru-RU" sz="2800" dirty="0" err="1"/>
              <a:t>земної</a:t>
            </a:r>
            <a:r>
              <a:rPr lang="ru-RU" sz="2800" dirty="0"/>
              <a:t> кори (</a:t>
            </a:r>
            <a:r>
              <a:rPr lang="ru-RU" sz="2800" dirty="0" err="1"/>
              <a:t>біосфері</a:t>
            </a:r>
            <a:r>
              <a:rPr lang="ru-RU" sz="2800" dirty="0"/>
              <a:t>): в </a:t>
            </a:r>
            <a:r>
              <a:rPr lang="ru-RU" sz="2800" dirty="0" err="1"/>
              <a:t>живій</a:t>
            </a:r>
            <a:r>
              <a:rPr lang="ru-RU" sz="2800" dirty="0"/>
              <a:t> </a:t>
            </a:r>
            <a:r>
              <a:rPr lang="ru-RU" sz="2800" dirty="0" err="1"/>
              <a:t>речовині</a:t>
            </a:r>
            <a:r>
              <a:rPr lang="ru-RU" sz="2800" dirty="0"/>
              <a:t> 18 % карбону, в </a:t>
            </a:r>
            <a:r>
              <a:rPr lang="ru-RU" sz="2800" dirty="0" err="1"/>
              <a:t>деревині</a:t>
            </a:r>
            <a:r>
              <a:rPr lang="ru-RU" sz="2800" dirty="0"/>
              <a:t> 50 %, в </a:t>
            </a:r>
            <a:r>
              <a:rPr lang="ru-RU" sz="2800" dirty="0" err="1"/>
              <a:t>кам'яному</a:t>
            </a:r>
            <a:r>
              <a:rPr lang="ru-RU" sz="2800" dirty="0"/>
              <a:t> </a:t>
            </a:r>
            <a:r>
              <a:rPr lang="ru-RU" sz="2800" dirty="0" err="1"/>
              <a:t>вугіллі</a:t>
            </a:r>
            <a:r>
              <a:rPr lang="ru-RU" sz="2800" dirty="0"/>
              <a:t> 80 %, в </a:t>
            </a:r>
            <a:r>
              <a:rPr lang="ru-RU" sz="2800" dirty="0" err="1"/>
              <a:t>нафті</a:t>
            </a:r>
            <a:r>
              <a:rPr lang="ru-RU" sz="2800" dirty="0"/>
              <a:t> 85 %, </a:t>
            </a:r>
            <a:r>
              <a:rPr lang="ru-RU" sz="2800" dirty="0" err="1"/>
              <a:t>антрациті</a:t>
            </a:r>
            <a:r>
              <a:rPr lang="ru-RU" sz="2800" dirty="0"/>
              <a:t> 96 </a:t>
            </a:r>
            <a:r>
              <a:rPr lang="ru-RU" sz="2800" dirty="0" smtClean="0"/>
              <a:t>%.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Карбон </a:t>
            </a:r>
            <a:r>
              <a:rPr lang="ru-RU" sz="2800" dirty="0"/>
              <a:t>широко </a:t>
            </a:r>
            <a:r>
              <a:rPr lang="ru-RU" sz="2800" dirty="0" err="1"/>
              <a:t>поширений</a:t>
            </a:r>
            <a:r>
              <a:rPr lang="ru-RU" sz="2800" dirty="0"/>
              <a:t> </a:t>
            </a:r>
            <a:r>
              <a:rPr lang="ru-RU" sz="2800" dirty="0" err="1"/>
              <a:t>також</a:t>
            </a:r>
            <a:r>
              <a:rPr lang="ru-RU" sz="2800" dirty="0"/>
              <a:t> в </a:t>
            </a:r>
            <a:r>
              <a:rPr lang="ru-RU" sz="2800" dirty="0" err="1"/>
              <a:t>космосі</a:t>
            </a:r>
            <a:r>
              <a:rPr lang="ru-RU" sz="2800" dirty="0"/>
              <a:t>. На </a:t>
            </a:r>
            <a:r>
              <a:rPr lang="ru-RU" sz="2800" dirty="0" err="1"/>
              <a:t>Сонці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займає</a:t>
            </a:r>
            <a:r>
              <a:rPr lang="ru-RU" sz="2800" dirty="0"/>
              <a:t> 4-е </a:t>
            </a: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гідрогену</a:t>
            </a:r>
            <a:r>
              <a:rPr lang="ru-RU" sz="2800" dirty="0"/>
              <a:t>, </a:t>
            </a:r>
            <a:r>
              <a:rPr lang="ru-RU" sz="2800" dirty="0" err="1"/>
              <a:t>гелію</a:t>
            </a:r>
            <a:r>
              <a:rPr lang="ru-RU" sz="2800" dirty="0"/>
              <a:t> і оксигену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08920"/>
            <a:ext cx="414046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83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dirty="0" err="1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Відомі</a:t>
            </a:r>
            <a:r>
              <a:rPr lang="ru-RU" sz="4400" b="1" dirty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4400" b="1" dirty="0" err="1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чотири</a:t>
            </a:r>
            <a:r>
              <a:rPr lang="uk-UA" sz="44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4400" b="1" dirty="0" err="1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кристалічні</a:t>
            </a:r>
            <a:r>
              <a:rPr lang="ru-RU" sz="44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4400" b="1" dirty="0" err="1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модифікації</a:t>
            </a:r>
            <a:r>
              <a:rPr lang="ru-RU" sz="4400" b="1" dirty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44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карбону</a:t>
            </a:r>
            <a:endParaRPr lang="ru-RU" sz="44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2880320" cy="2227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16830"/>
            <a:ext cx="3168352" cy="22272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414715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Графіт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79266" y="422473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5400" b="1" dirty="0" smtClean="0"/>
              <a:t>Алмаз</a:t>
            </a:r>
            <a:endParaRPr lang="ru-RU" sz="5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76333"/>
            <a:ext cx="2736304" cy="22587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95835" y="4683189"/>
            <a:ext cx="2664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err="1" smtClean="0"/>
              <a:t>Карбін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80526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/>
              <a:t>Та </a:t>
            </a:r>
            <a:r>
              <a:rPr lang="uk-UA" sz="4800" b="1" dirty="0" err="1" smtClean="0"/>
              <a:t>лонсдейліт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4850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6600" b="1" dirty="0" smtClean="0">
                <a:ln w="6350">
                  <a:solidFill>
                    <a:schemeClr val="bg2"/>
                  </a:solidFill>
                </a:ln>
                <a:solidFill>
                  <a:srgbClr val="C00000"/>
                </a:solidFill>
              </a:rPr>
              <a:t>Графіт</a:t>
            </a:r>
            <a:endParaRPr lang="ru-RU" sz="6600" b="1" dirty="0">
              <a:ln w="6350">
                <a:solidFill>
                  <a:schemeClr val="bg2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4330824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Графіт</a:t>
            </a:r>
            <a:r>
              <a:rPr lang="ru-RU" dirty="0"/>
              <a:t> - </a:t>
            </a:r>
            <a:r>
              <a:rPr lang="ru-RU" dirty="0" err="1"/>
              <a:t>сіро-чорна</a:t>
            </a:r>
            <a:r>
              <a:rPr lang="ru-RU" dirty="0"/>
              <a:t>, </a:t>
            </a:r>
            <a:r>
              <a:rPr lang="ru-RU" dirty="0" err="1"/>
              <a:t>непрозора</a:t>
            </a:r>
            <a:r>
              <a:rPr lang="ru-RU" dirty="0"/>
              <a:t>, жирна на </a:t>
            </a:r>
            <a:r>
              <a:rPr lang="ru-RU" dirty="0" err="1"/>
              <a:t>дотик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м'яка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з </a:t>
            </a:r>
            <a:r>
              <a:rPr lang="ru-RU" dirty="0" err="1"/>
              <a:t>металевим</a:t>
            </a:r>
            <a:r>
              <a:rPr lang="ru-RU" dirty="0"/>
              <a:t> </a:t>
            </a:r>
            <a:r>
              <a:rPr lang="ru-RU" dirty="0" err="1"/>
              <a:t>блиском</a:t>
            </a:r>
            <a:r>
              <a:rPr lang="ru-RU" dirty="0"/>
              <a:t>. При </a:t>
            </a:r>
            <a:r>
              <a:rPr lang="ru-RU" dirty="0" err="1"/>
              <a:t>кімнатній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і нормальному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графіт</a:t>
            </a:r>
            <a:r>
              <a:rPr lang="ru-RU" dirty="0" smtClean="0"/>
              <a:t> </a:t>
            </a:r>
            <a:r>
              <a:rPr lang="ru-RU" dirty="0" err="1"/>
              <a:t>термодинамично</a:t>
            </a:r>
            <a:r>
              <a:rPr lang="ru-RU" dirty="0"/>
              <a:t> </a:t>
            </a:r>
            <a:r>
              <a:rPr lang="ru-RU" dirty="0" err="1"/>
              <a:t>стабільний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98358"/>
            <a:ext cx="4038469" cy="31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8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6600" b="1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Алмаз</a:t>
            </a:r>
            <a:endParaRPr lang="ru-RU" sz="6600" b="1" dirty="0">
              <a:ln w="635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4546848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Алмаз - </a:t>
            </a:r>
            <a:r>
              <a:rPr lang="ru-RU" dirty="0" err="1"/>
              <a:t>дуже</a:t>
            </a:r>
            <a:r>
              <a:rPr lang="ru-RU" dirty="0"/>
              <a:t> тверда, </a:t>
            </a:r>
            <a:r>
              <a:rPr lang="ru-RU" dirty="0" err="1"/>
              <a:t>кристалічна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. При </a:t>
            </a:r>
            <a:r>
              <a:rPr lang="ru-RU" dirty="0" err="1"/>
              <a:t>кімнатній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і нормальному </a:t>
            </a:r>
            <a:r>
              <a:rPr lang="ru-RU" dirty="0" err="1"/>
              <a:t>тиску</a:t>
            </a:r>
            <a:r>
              <a:rPr lang="ru-RU" dirty="0"/>
              <a:t> алмаз </a:t>
            </a:r>
            <a:r>
              <a:rPr lang="ru-RU" dirty="0" err="1"/>
              <a:t>метастабільний</a:t>
            </a:r>
            <a:r>
              <a:rPr lang="ru-RU" dirty="0"/>
              <a:t>. </a:t>
            </a:r>
            <a:r>
              <a:rPr lang="ru-RU" dirty="0" err="1"/>
              <a:t>Помітне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алмаза в </a:t>
            </a:r>
            <a:r>
              <a:rPr lang="ru-RU" dirty="0" err="1"/>
              <a:t>графіт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при температурах </a:t>
            </a:r>
            <a:r>
              <a:rPr lang="ru-RU" dirty="0" err="1"/>
              <a:t>вище</a:t>
            </a:r>
            <a:r>
              <a:rPr lang="ru-RU" dirty="0"/>
              <a:t> за 1400°С у </a:t>
            </a:r>
            <a:r>
              <a:rPr lang="ru-RU" dirty="0" err="1"/>
              <a:t>вакуумі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інертній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20887"/>
            <a:ext cx="3937620" cy="350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7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6600" b="1" dirty="0" err="1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Карбін</a:t>
            </a:r>
            <a:r>
              <a:rPr lang="uk-UA" sz="66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 і </a:t>
            </a:r>
            <a:r>
              <a:rPr lang="uk-UA" sz="6600" b="1" dirty="0" err="1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лонсдейліт</a:t>
            </a:r>
            <a:endParaRPr lang="ru-RU" sz="66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4330824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Карб</a:t>
            </a:r>
            <a:r>
              <a:rPr lang="uk-UA" dirty="0"/>
              <a:t>і</a:t>
            </a:r>
            <a:r>
              <a:rPr lang="ru-RU" dirty="0"/>
              <a:t>н </a:t>
            </a:r>
            <a:r>
              <a:rPr lang="ru-RU" dirty="0" err="1"/>
              <a:t>отриманий</a:t>
            </a:r>
            <a:r>
              <a:rPr lang="ru-RU" dirty="0"/>
              <a:t> штучно.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мелкокристаллический порошок </a:t>
            </a:r>
            <a:r>
              <a:rPr lang="ru-RU" dirty="0" err="1"/>
              <a:t>чорного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.</a:t>
            </a:r>
            <a:r>
              <a:rPr lang="ru-RU" dirty="0" err="1"/>
              <a:t>Побудований</a:t>
            </a:r>
            <a:r>
              <a:rPr lang="ru-RU" dirty="0"/>
              <a:t> з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ланцюжків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С,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один одному. </a:t>
            </a:r>
            <a:endParaRPr lang="ru-RU" dirty="0" smtClean="0"/>
          </a:p>
          <a:p>
            <a:r>
              <a:rPr lang="ru-RU" dirty="0" err="1" smtClean="0"/>
              <a:t>Лонсдейліт</a:t>
            </a:r>
            <a:r>
              <a:rPr lang="ru-RU" dirty="0" smtClean="0"/>
              <a:t> </a:t>
            </a:r>
            <a:r>
              <a:rPr lang="ru-RU" dirty="0" err="1"/>
              <a:t>знайдений</a:t>
            </a:r>
            <a:r>
              <a:rPr lang="ru-RU" dirty="0"/>
              <a:t> в метеоритах і </a:t>
            </a:r>
            <a:r>
              <a:rPr lang="ru-RU" dirty="0" err="1"/>
              <a:t>отриманий</a:t>
            </a:r>
            <a:r>
              <a:rPr lang="ru-RU" dirty="0"/>
              <a:t> штучно; </a:t>
            </a:r>
            <a:r>
              <a:rPr lang="ru-RU" dirty="0" err="1"/>
              <a:t>його</a:t>
            </a:r>
            <a:r>
              <a:rPr lang="ru-RU" dirty="0"/>
              <a:t> структура і </a:t>
            </a:r>
            <a:r>
              <a:rPr lang="ru-RU" dirty="0" err="1"/>
              <a:t>властивості</a:t>
            </a:r>
            <a:r>
              <a:rPr lang="ru-RU" dirty="0"/>
              <a:t> остаточно не </a:t>
            </a:r>
            <a:r>
              <a:rPr lang="ru-RU" dirty="0" err="1"/>
              <a:t>встановлені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996952"/>
            <a:ext cx="3523456" cy="196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92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err="1" smtClean="0">
                <a:solidFill>
                  <a:srgbClr val="C00000"/>
                </a:solidFill>
              </a:rPr>
              <a:t>Колообіг</a:t>
            </a:r>
            <a:r>
              <a:rPr lang="uk-UA" sz="6600" b="1" dirty="0" smtClean="0">
                <a:solidFill>
                  <a:srgbClr val="C00000"/>
                </a:solidFill>
              </a:rPr>
              <a:t> карбону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1" y="1841717"/>
            <a:ext cx="8208912" cy="4824536"/>
          </a:xfrm>
          <a:prstGeom prst="rect">
            <a:avLst/>
          </a:prstGeom>
        </p:spPr>
      </p:pic>
      <p:sp>
        <p:nvSpPr>
          <p:cNvPr id="5" name="Дуга 4"/>
          <p:cNvSpPr/>
          <p:nvPr/>
        </p:nvSpPr>
        <p:spPr>
          <a:xfrm rot="11181267">
            <a:off x="3811589" y="1808634"/>
            <a:ext cx="2092863" cy="2601956"/>
          </a:xfrm>
          <a:prstGeom prst="arc">
            <a:avLst>
              <a:gd name="adj1" fmla="val 16935451"/>
              <a:gd name="adj2" fmla="val 1758642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1734845">
            <a:off x="3783626" y="2380467"/>
            <a:ext cx="288032" cy="386180"/>
          </a:xfrm>
          <a:prstGeom prst="downArrow">
            <a:avLst>
              <a:gd name="adj1" fmla="val 9320"/>
              <a:gd name="adj2" fmla="val 8495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0800000">
            <a:off x="4461310" y="2094788"/>
            <a:ext cx="3082304" cy="1215483"/>
          </a:xfrm>
          <a:prstGeom prst="arc">
            <a:avLst>
              <a:gd name="adj1" fmla="val 16200000"/>
              <a:gd name="adj2" fmla="val 21465135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9804434">
            <a:off x="4308820" y="2387410"/>
            <a:ext cx="216024" cy="392343"/>
          </a:xfrm>
          <a:prstGeom prst="downArrow">
            <a:avLst>
              <a:gd name="adj1" fmla="val 18353"/>
              <a:gd name="adj2" fmla="val 10606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508032">
            <a:off x="2092728" y="2190360"/>
            <a:ext cx="6067280" cy="1224136"/>
          </a:xfrm>
          <a:prstGeom prst="arc">
            <a:avLst>
              <a:gd name="adj1" fmla="val 16200000"/>
              <a:gd name="adj2" fmla="val 21588502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5926410">
            <a:off x="4990246" y="1939729"/>
            <a:ext cx="257971" cy="488794"/>
          </a:xfrm>
          <a:prstGeom prst="downArrow">
            <a:avLst>
              <a:gd name="adj1" fmla="val 18884"/>
              <a:gd name="adj2" fmla="val 9684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5252946">
            <a:off x="1890120" y="680771"/>
            <a:ext cx="2686081" cy="5619120"/>
          </a:xfrm>
          <a:prstGeom prst="arc">
            <a:avLst>
              <a:gd name="adj1" fmla="val 15591102"/>
              <a:gd name="adj2" fmla="val 751136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5778151">
            <a:off x="3311725" y="1782419"/>
            <a:ext cx="194186" cy="624734"/>
          </a:xfrm>
          <a:prstGeom prst="downArrow">
            <a:avLst>
              <a:gd name="adj1" fmla="val 26662"/>
              <a:gd name="adj2" fmla="val 9449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5070906">
            <a:off x="3882487" y="4035506"/>
            <a:ext cx="1872208" cy="1674805"/>
          </a:xfrm>
          <a:prstGeom prst="arc">
            <a:avLst/>
          </a:prstGeom>
          <a:noFill/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1010589">
            <a:off x="5557812" y="4524384"/>
            <a:ext cx="210441" cy="504056"/>
          </a:xfrm>
          <a:prstGeom prst="downArrow">
            <a:avLst>
              <a:gd name="adj1" fmla="val 23895"/>
              <a:gd name="adj2" fmla="val 12559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5858446" y="4725144"/>
            <a:ext cx="288032" cy="1889841"/>
          </a:xfrm>
          <a:prstGeom prst="arc">
            <a:avLst>
              <a:gd name="adj1" fmla="val 16388056"/>
              <a:gd name="adj2" fmla="val 1991373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9742054">
            <a:off x="5899649" y="4419790"/>
            <a:ext cx="216024" cy="392937"/>
          </a:xfrm>
          <a:prstGeom prst="downArrow">
            <a:avLst>
              <a:gd name="adj1" fmla="val 23736"/>
              <a:gd name="adj2" fmla="val 9747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3282883">
            <a:off x="6521499" y="4145913"/>
            <a:ext cx="864096" cy="1776990"/>
          </a:xfrm>
          <a:prstGeom prst="arc">
            <a:avLst>
              <a:gd name="adj1" fmla="val 16658916"/>
              <a:gd name="adj2" fmla="val 98403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3243107">
            <a:off x="6593934" y="4399247"/>
            <a:ext cx="216024" cy="557807"/>
          </a:xfrm>
          <a:prstGeom prst="downArrow">
            <a:avLst>
              <a:gd name="adj1" fmla="val 18353"/>
              <a:gd name="adj2" fmla="val 10538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7383666" y="4693914"/>
            <a:ext cx="319895" cy="266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 rot="7953030">
            <a:off x="7305476" y="4544011"/>
            <a:ext cx="216024" cy="365102"/>
          </a:xfrm>
          <a:prstGeom prst="downArrow">
            <a:avLst>
              <a:gd name="adj1" fmla="val 8462"/>
              <a:gd name="adj2" fmla="val 6780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940179">
            <a:off x="3376528" y="2575579"/>
            <a:ext cx="4160441" cy="1747397"/>
          </a:xfrm>
          <a:prstGeom prst="arc">
            <a:avLst>
              <a:gd name="adj1" fmla="val 13850676"/>
              <a:gd name="adj2" fmla="val 86002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5878901">
            <a:off x="4790727" y="2204908"/>
            <a:ext cx="216024" cy="504056"/>
          </a:xfrm>
          <a:prstGeom prst="downArrow">
            <a:avLst>
              <a:gd name="adj1" fmla="val 26264"/>
              <a:gd name="adj2" fmla="val 10538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4735123">
            <a:off x="2484823" y="469039"/>
            <a:ext cx="2390277" cy="5960475"/>
          </a:xfrm>
          <a:prstGeom prst="arc">
            <a:avLst>
              <a:gd name="adj1" fmla="val 16170680"/>
              <a:gd name="adj2" fmla="val 144313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20875974">
            <a:off x="874775" y="4422830"/>
            <a:ext cx="216024" cy="474298"/>
          </a:xfrm>
          <a:prstGeom prst="downArrow">
            <a:avLst>
              <a:gd name="adj1" fmla="val 0"/>
              <a:gd name="adj2" fmla="val 9747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7001214">
            <a:off x="2171182" y="2551552"/>
            <a:ext cx="2817310" cy="2376481"/>
          </a:xfrm>
          <a:prstGeom prst="arc">
            <a:avLst>
              <a:gd name="adj1" fmla="val 15650398"/>
              <a:gd name="adj2" fmla="val 2103928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rot="21306852">
            <a:off x="2279057" y="3550598"/>
            <a:ext cx="216024" cy="274852"/>
          </a:xfrm>
          <a:prstGeom prst="downArrow">
            <a:avLst>
              <a:gd name="adj1" fmla="val 0"/>
              <a:gd name="adj2" fmla="val 8560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ln w="6350"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Карбон у вапняку</a:t>
            </a:r>
            <a:endParaRPr lang="ru-RU" sz="6600" b="1" dirty="0">
              <a:ln w="635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3456384" cy="2592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881" y="1988840"/>
            <a:ext cx="3737533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3528392" cy="254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46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193</TotalTime>
  <Words>237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Карбон</vt:lpstr>
      <vt:lpstr>Що таке карбон?</vt:lpstr>
      <vt:lpstr>Кругообіг та поширення в природі</vt:lpstr>
      <vt:lpstr>Відомі чотири кристалічні модифікації карбону</vt:lpstr>
      <vt:lpstr>Графіт</vt:lpstr>
      <vt:lpstr>Алмаз</vt:lpstr>
      <vt:lpstr>Карбін і лонсдейліт</vt:lpstr>
      <vt:lpstr>Колообіг карбону</vt:lpstr>
      <vt:lpstr>Карбон у вапняку</vt:lpstr>
      <vt:lpstr>Карбон у доломітах</vt:lpstr>
      <vt:lpstr>Карбон у крейді</vt:lpstr>
      <vt:lpstr>Карбон у мармурі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Карбон</dc:title>
  <dc:creator>Admin</dc:creator>
  <cp:lastModifiedBy>Eliza Bet</cp:lastModifiedBy>
  <cp:revision>24</cp:revision>
  <dcterms:created xsi:type="dcterms:W3CDTF">2013-01-31T14:34:51Z</dcterms:created>
  <dcterms:modified xsi:type="dcterms:W3CDTF">2014-06-04T09:30:23Z</dcterms:modified>
</cp:coreProperties>
</file>