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88" r:id="rId3"/>
    <p:sldMasterId id="2147483701" r:id="rId4"/>
  </p:sldMasterIdLst>
  <p:sldIdLst>
    <p:sldId id="256" r:id="rId5"/>
    <p:sldId id="257" r:id="rId6"/>
    <p:sldId id="258" r:id="rId7"/>
    <p:sldId id="259" r:id="rId8"/>
    <p:sldId id="262" r:id="rId9"/>
    <p:sldId id="261" r:id="rId10"/>
    <p:sldId id="260" r:id="rId11"/>
    <p:sldId id="263" r:id="rId12"/>
    <p:sldId id="266" r:id="rId13"/>
    <p:sldId id="264" r:id="rId14"/>
    <p:sldId id="265" r:id="rId15"/>
    <p:sldId id="267" r:id="rId16"/>
    <p:sldId id="268" r:id="rId17"/>
    <p:sldId id="270" r:id="rId18"/>
    <p:sldId id="271" r:id="rId19"/>
    <p:sldId id="26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strips dir="l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ransition spd="slow">
    <p:strips dir="l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slow">
    <p:strips dir="l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slow">
    <p:strips dir="l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B%D1%8C%D1%86%D0%B8%D0%B9" TargetMode="External"/><Relationship Id="rId3" Type="http://schemas.openxmlformats.org/officeDocument/2006/relationships/hyperlink" Target="http://ru.wikipedia.org/wiki/%D0%A2%D0%B8%D1%82%D0%B0%D0%BD_(%D1%8D%D0%BB%D0%B5%D0%BC%D0%B5%D0%BD%D1%82)" TargetMode="External"/><Relationship Id="rId7" Type="http://schemas.openxmlformats.org/officeDocument/2006/relationships/hyperlink" Target="http://ru.wikipedia.org/wiki/%D0%9C%D0%B0%D0%B3%D0%BD%D0%B8%D0%B9" TargetMode="External"/><Relationship Id="rId2" Type="http://schemas.openxmlformats.org/officeDocument/2006/relationships/hyperlink" Target="http://ru.wikipedia.org/wiki/%D0%9A%D1%80%D0%B5%D0%BC%D0%BD%D0%B8%D0%B9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ru.wikipedia.org/wiki/%D0%96%D0%B5%D0%BB%D0%B5%D0%B7%D0%BE" TargetMode="External"/><Relationship Id="rId5" Type="http://schemas.openxmlformats.org/officeDocument/2006/relationships/hyperlink" Target="http://ru.wikipedia.org/wiki/%D0%A5%D1%80%D0%BE%D0%BC" TargetMode="External"/><Relationship Id="rId10" Type="http://schemas.openxmlformats.org/officeDocument/2006/relationships/hyperlink" Target="http://ru.wikipedia.org/wiki/%D0%9A%D0%B0%D0%BB%D0%B8%D0%B9" TargetMode="External"/><Relationship Id="rId4" Type="http://schemas.openxmlformats.org/officeDocument/2006/relationships/hyperlink" Target="http://ru.wikipedia.org/wiki/%D0%90%D0%BB%D1%8E%D0%BC%D0%B8%D0%BD%D0%B8%D0%B9" TargetMode="External"/><Relationship Id="rId9" Type="http://schemas.openxmlformats.org/officeDocument/2006/relationships/hyperlink" Target="http://ru.wikipedia.org/wiki/%D0%9D%D0%B0%D1%82%D1%80%D0%B8%D0%B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ru/" TargetMode="External"/><Relationship Id="rId2" Type="http://schemas.openxmlformats.org/officeDocument/2006/relationships/hyperlink" Target="http://www.krugosvet.ru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681913" cy="1523495"/>
          </a:xfrm>
        </p:spPr>
        <p:txBody>
          <a:bodyPr/>
          <a:lstStyle/>
          <a:p>
            <a:pPr algn="ctr"/>
            <a:r>
              <a:rPr lang="ru-RU" sz="7200" dirty="0" smtClean="0"/>
              <a:t>Земля. Луна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1028" y="4916468"/>
            <a:ext cx="3482972" cy="1941532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6147" name="Picture 3" descr="http://wiki.iteach.ru/images/c/cb/Earth_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4995">
            <a:off x="505471" y="1952880"/>
            <a:ext cx="4791075" cy="33528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56436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dirty="0" smtClean="0"/>
              <a:t>Лунный ландшафт своеобразен и уникален. Луна вся покрыта кратерами разного размера — от микроскопических до сотен километров. Долгое время учёные не могли заглянуть на обратную сторону Луны, это стало возможно с появлением космических аппаратов.</a:t>
            </a:r>
            <a:endParaRPr lang="ru-RU" sz="2000" dirty="0"/>
          </a:p>
        </p:txBody>
      </p:sp>
      <p:pic>
        <p:nvPicPr>
          <p:cNvPr id="3" name="Picture 6" descr="поверх лу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340173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496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На поверхности Луны различают темные протяженные пятна, которые были приняты за моря. Хотя название и сохранилось, но ничего общего эти моря не имеют с земными. Моря на Луне – это равнины более темного оттенка, чем другие области, на территории которых находятся горы. Всем им присвоили фантастические названия: Океан бурь, Море Кризисов, Залив Радуги…</a:t>
            </a:r>
            <a:endParaRPr lang="ru-RU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0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Карта Луны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5715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Одна из характерных особенностей Луны. Десятки тысяч кратеров можно увидеть в телескоп среднего размера. Крупнейшие из них похожи на ровные площадки, окруженные стеной. Такие кратеры, как </a:t>
            </a:r>
            <a:r>
              <a:rPr lang="ru-RU" dirty="0" err="1" smtClean="0"/>
              <a:t>Гримальди</a:t>
            </a:r>
            <a:r>
              <a:rPr lang="ru-RU" dirty="0" smtClean="0"/>
              <a:t>, </a:t>
            </a:r>
            <a:r>
              <a:rPr lang="ru-RU" dirty="0" err="1" smtClean="0"/>
              <a:t>Шиккард</a:t>
            </a:r>
            <a:r>
              <a:rPr lang="ru-RU" dirty="0" smtClean="0"/>
              <a:t> и Циолковский (на обратной стороне Луны), имеют диаметр около 250 км и гладкое лавовое дно.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6434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Большинство кратеров образовалось вследствие ударов по поверхности Луны метеоритов и ядер комет на раннем этапе ее истории. Более крупные первичные кратеры возникли от прямого попадания космических тел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43182"/>
            <a:ext cx="5715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Некоторые кратеры могут быть результатом вулканической деятельности. Это удивительно правильные воронкообразные ямы с ослепительно белыми стенками при полной Луне.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Кратеры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62" name="Picture 2" descr="http://upload.wikimedia.org/wikipedia/commons/thumb/7/7a/%D0%9A%D1%80%D0%B0%D1%82%D0%B5%D1%802.jpg/300px-%D0%9A%D1%80%D0%B0%D1%82%D0%B5%D1%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71480"/>
            <a:ext cx="2857500" cy="3762376"/>
          </a:xfrm>
          <a:prstGeom prst="rect">
            <a:avLst/>
          </a:prstGeom>
          <a:noFill/>
        </p:spPr>
      </p:pic>
      <p:pic>
        <p:nvPicPr>
          <p:cNvPr id="40964" name="Picture 4" descr="http://www.solarvanir.org/forum/uploads/monthly_11_2010/post-25-1290351847,2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4017241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b="1" u="sng" dirty="0" smtClean="0"/>
              <a:t>Давление</a:t>
            </a:r>
            <a:r>
              <a:rPr lang="ru-RU" sz="2000" dirty="0" smtClean="0"/>
              <a:t> атмосферы на Земле таково, что при разных температурах вода может находится на нашей планете в жидком, твердом и газообразном состоянии.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2571744"/>
            <a:ext cx="3857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Химический состав Земли схож с составом других планет земной группы. Преобладают на нашей планете такие элементы как железо, кислород, кремний. Содержание легких элементов невелико, молекулы водорода и гелия, обладая большими скоростями, довольно легко преодолевают притяжение скромной по сравнению с планетами-гигантами Земли. Атмосфера Земли более чем на три четверти - азот.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00372"/>
            <a:ext cx="466486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u="sng" dirty="0" smtClean="0"/>
              <a:t>Температуры</a:t>
            </a:r>
            <a:r>
              <a:rPr lang="ru-RU" sz="2000" b="1" dirty="0" smtClean="0"/>
              <a:t> </a:t>
            </a:r>
            <a:r>
              <a:rPr lang="ru-RU" sz="2000" dirty="0" smtClean="0"/>
              <a:t>на Земле сильно варьируют</a:t>
            </a:r>
          </a:p>
          <a:p>
            <a:r>
              <a:rPr lang="ru-RU" sz="2000" b="1" dirty="0" smtClean="0"/>
              <a:t>Мин. : </a:t>
            </a:r>
            <a:r>
              <a:rPr lang="en-US" sz="2000" dirty="0" smtClean="0"/>
              <a:t>−89,2 °C</a:t>
            </a:r>
            <a:r>
              <a:rPr lang="ru-RU" sz="2000" dirty="0" smtClean="0"/>
              <a:t> ; сред.:</a:t>
            </a:r>
            <a:r>
              <a:rPr lang="en-US" sz="2000" dirty="0" smtClean="0"/>
              <a:t>14 °C</a:t>
            </a:r>
            <a:r>
              <a:rPr lang="ru-RU" sz="2000" dirty="0" smtClean="0"/>
              <a:t> ; макс.:</a:t>
            </a:r>
            <a:r>
              <a:rPr lang="en-US" sz="2000" dirty="0" smtClean="0"/>
              <a:t>56,7 °C</a:t>
            </a:r>
            <a:endParaRPr lang="ru-RU" sz="2000" dirty="0" smtClean="0"/>
          </a:p>
          <a:p>
            <a:r>
              <a:rPr lang="ru-RU" sz="2000" b="1" dirty="0" smtClean="0"/>
              <a:t>3. </a:t>
            </a:r>
            <a:r>
              <a:rPr lang="ru-RU" sz="2000" b="1" u="sng" dirty="0" smtClean="0"/>
              <a:t>Погода</a:t>
            </a:r>
            <a:r>
              <a:rPr lang="ru-RU" sz="2000" b="1" dirty="0" smtClean="0"/>
              <a:t> </a:t>
            </a:r>
            <a:r>
              <a:rPr lang="ru-RU" sz="2000" dirty="0" smtClean="0"/>
              <a:t>на Земле очень переменчива . Она зависит от того, на какой широте находится данное место, от времени года и времени суток, от перемещения воздушных масс, формирования циклонов, антициклонов и атмосферных фронтов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0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Физические и химические характеристики Земли и Луны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92867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Земля</a:t>
            </a:r>
            <a:endParaRPr lang="ru-RU" sz="2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Луна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4714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Сила тяжести на Луне в шесть раз меньше, чем на Земле. Это обстоятельство послужило причиной того, что Луна не могла удержать частицы газов и водяного пара, составлявших когда-то ее атмосферу. Поэтому Луна практически лишена атмосферы и в ее «морях» нет ни капли воды.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 Луне нет ни зари, ни сумерек и никаких явлений погоды; небо там кажется совершенно черным, и на нем можно одновременно видеть Солнце, Землю и звезды. На Луне никогда не бывает дождя, и мы никогда не видим над ее поверхностью облаков или тумана.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Отсутствие атмосферы, смягчающей колебания температуры, и большая продолжительность дня и ночи вызывает на Луне резкие смены жары и холода. В течение 354-часового лунного дня поверхность Луны накаляется до +120°, затем в течение 354-часовой ночи охлаждается до - 160°.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85728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 лунного грунта существенно отличается в морских и материковых районах Луны. Лунные породы обеднены железом, водой и летучими компонентами.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2071678"/>
          <a:ext cx="3643305" cy="45782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4435"/>
                <a:gridCol w="1214435"/>
                <a:gridCol w="1214435"/>
              </a:tblGrid>
              <a:tr h="18847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Химический состав лунного реголита в </a:t>
                      </a:r>
                      <a:r>
                        <a:rPr lang="ru-RU" sz="1700" dirty="0" smtClean="0"/>
                        <a:t>процентах.</a:t>
                      </a:r>
                      <a:endParaRPr lang="ru-RU" sz="1700" dirty="0"/>
                    </a:p>
                  </a:txBody>
                  <a:tcPr marL="86468" marR="86468" marT="43234" marB="432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93">
                <a:tc>
                  <a:txBody>
                    <a:bodyPr/>
                    <a:lstStyle/>
                    <a:p>
                      <a:r>
                        <a:rPr lang="ru-RU" sz="1700"/>
                        <a:t>Элементы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Доставлен «Луной-20»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Доставлен «Луной-16»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2" tooltip="Кремний"/>
                        </a:rPr>
                        <a:t>Si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20,0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20,0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3" tooltip="Титан (элемент)"/>
                        </a:rPr>
                        <a:t>Ti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0,28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1,9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4" tooltip="Алюминий"/>
                        </a:rPr>
                        <a:t>Al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12,5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8,7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5" tooltip="Хром"/>
                        </a:rPr>
                        <a:t>Cr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0,11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0,20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6" tooltip="Железо"/>
                        </a:rPr>
                        <a:t>Fe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5,1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13,7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7" tooltip="Магний"/>
                        </a:rPr>
                        <a:t>Mg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5,7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5,3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8" tooltip="Кальций"/>
                        </a:rPr>
                        <a:t>Ca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10,3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9,2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9" tooltip="Натрий"/>
                        </a:rPr>
                        <a:t>Na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0,26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0,32</a:t>
                      </a:r>
                    </a:p>
                  </a:txBody>
                  <a:tcPr marL="86468" marR="86468" marT="43234" marB="43234" anchor="ctr"/>
                </a:tc>
              </a:tr>
              <a:tr h="188478"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10" tooltip="Калий"/>
                        </a:rPr>
                        <a:t>K</a:t>
                      </a:r>
                      <a:endParaRPr lang="en-US" sz="1700" dirty="0"/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0,05</a:t>
                      </a: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0,12</a:t>
                      </a:r>
                    </a:p>
                  </a:txBody>
                  <a:tcPr marL="86468" marR="86468" marT="43234" marB="43234" anchor="ctr"/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Луна - 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82000" cy="368408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1800" dirty="0" smtClean="0"/>
              <a:t>Разумеется, не совсем верно говорить о движении Луны вокруг Земли. Точнее, оба эти тела обращаются вокруг их общего центра массы, лежащего ниже поверхности Земли. Анализ колебаний Земли показал, что масса Луны в 81 раз меньше массы Земли.</a:t>
            </a:r>
          </a:p>
          <a:p>
            <a:pPr>
              <a:buNone/>
            </a:pPr>
            <a:r>
              <a:rPr lang="ru-RU" sz="1800" dirty="0" smtClean="0"/>
              <a:t>Гравитационное притяжение Луны вызывает приливы и отливы на Земле. Приливные движения в результате трения замедляют вращение Земли, увеличивая продолжительность земных суток на 0,001 с за столетие. Поскольку момент импульса системы Земля – Луна сохраняется, замедление вращения Земли приводит к медленному удалению Луны от Земли</a:t>
            </a:r>
          </a:p>
          <a:p>
            <a:pPr>
              <a:buNone/>
            </a:pPr>
            <a:r>
              <a:rPr lang="ru-RU" sz="1800" dirty="0" smtClean="0"/>
              <a:t>    Земля и Луна связаны взаимным протяжением. Общий центр тяжести, называемый центром масс, расположен на линии, соединяющей центры Земли и Луны. Поскольку масса Земли почти в 82 раза больше массы Луны, центр масс этой системы расположен на глубине 1600 км от поверхности Земли. И Земля и Луна совершают оборот вокруг этой точки за 27,3 суток.</a:t>
            </a:r>
            <a:endParaRPr lang="ru-RU" sz="1800" dirty="0"/>
          </a:p>
        </p:txBody>
      </p:sp>
      <p:pic>
        <p:nvPicPr>
          <p:cNvPr id="4" name="Picture 1" descr="C:\Documents and Settings\Света\Рабочий стол\космос\5348931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47396"/>
            <a:ext cx="2842279" cy="2110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Наблюдение Луны с Земли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Угловой диаметр Луны очень близок к солнечному и составляет около половины градуса. Луна отражает только 7 % падающего на неё солнечного света. Так как Луна не светится сама, а лишь отражает солнечный свет, с Земли видна только освещённая Солнцем часть лунной поверхности.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Луна обращается по орбите вокруг Земли, и тем самым угол между Землёй, Луной и Солнцем изменяется; мы наблюдаем это явление как цикл лунных фаз. Период времени между последовательными новолуниями в среднем составляет 29,5 дней (709 часов) и называется </a:t>
            </a:r>
            <a:r>
              <a:rPr lang="ru-RU" sz="2000" i="1" dirty="0" smtClean="0"/>
              <a:t>синодический месяц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7106" name="Picture 2" descr="http://upload.wikimedia.org/wikipedia/commons/thumb/f/f2/Moon_phases_ru.jpg/700px-Moon_phases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7422316" cy="28098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Экспедиция на Луну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началом космической эры количество наших знаний о Луне значительно увеличилось. Стал известен состав лунного грунта, учёные получили его образцы, составлена карта обратной стороны.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Впервые Луны достиг советский космический корабль «Луна-2» </a:t>
            </a:r>
            <a:r>
              <a:rPr lang="ru-RU" i="1" u="sng" dirty="0" smtClean="0"/>
              <a:t>13 сентября 1959 года.</a:t>
            </a:r>
            <a:endParaRPr lang="ru-RU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859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1960-х годов было очевидно, что в освоении космоса США отстают от СССР. Дж. Кеннеди заявил — высадка человека на Луну состоится до 1970 года.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Американская программа пилотируемого полёта на Луну называлась «Аполлон». Первая посадка произошла </a:t>
            </a:r>
            <a:r>
              <a:rPr lang="ru-RU" i="1" u="sng" dirty="0" smtClean="0"/>
              <a:t>20 июля 1969 года</a:t>
            </a:r>
            <a:r>
              <a:rPr lang="ru-RU" dirty="0" smtClean="0"/>
              <a:t>; последняя — в декабре 1972 года, первым человеком, ступившим на поверхность Луны, стал американец Нил </a:t>
            </a:r>
            <a:r>
              <a:rPr lang="ru-RU" dirty="0" err="1" smtClean="0"/>
              <a:t>Армстронг</a:t>
            </a:r>
            <a:r>
              <a:rPr lang="ru-RU" dirty="0" smtClean="0"/>
              <a:t> (</a:t>
            </a:r>
            <a:r>
              <a:rPr lang="ru-RU" i="1" u="sng" dirty="0" smtClean="0"/>
              <a:t>21 июля 1969 года</a:t>
            </a:r>
            <a:r>
              <a:rPr lang="ru-RU" dirty="0" smtClean="0"/>
              <a:t>), вторым — Эдвин </a:t>
            </a:r>
            <a:r>
              <a:rPr lang="ru-RU" dirty="0" err="1" smtClean="0"/>
              <a:t>Олдрин</a:t>
            </a:r>
            <a:r>
              <a:rPr lang="ru-RU" dirty="0" smtClean="0"/>
              <a:t> . </a:t>
            </a:r>
            <a:endParaRPr lang="ru-RU" dirty="0"/>
          </a:p>
        </p:txBody>
      </p:sp>
      <p:pic>
        <p:nvPicPr>
          <p:cNvPr id="46082" name="Picture 2" descr="«&amp;Vcy;&amp;ocy;&amp;scy;&amp;khcy;&amp;ocy;&amp;dcy; &amp;Zcy;&amp;iecy;&amp;mcy;&amp;lcy;&amp;icy;», &amp;vcy;&amp;pcy;&amp;iecy;&amp;rcy;&amp;vcy;&amp;ycy;&amp;iecy; &amp;scy;&amp;fcy;&amp;ocy;&amp;tcy;&amp;ocy;&amp;gcy;&amp;rcy;&amp;acy;&amp;fcy;&amp;icy;&amp;rcy;&amp;ocy;&amp;vcy;&amp;acy;&amp;ncy;&amp;ncy;&amp;ycy;&amp;jcy; &amp;scy; &amp;lcy;&amp;ucy;&amp;ncy;&amp;ncy;&amp;ocy;&amp;jcy; &amp;ocy;&amp;rcy;&amp;bcy;&amp;icy;&amp;tcy;&amp;ycy; &amp;Acy;&amp;pcy;&amp;ocy;&amp;lcy;&amp;lcy;&amp;ocy;&amp;ncy;&amp;ocy;&amp;mcy;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107" y="3786190"/>
            <a:ext cx="2862893" cy="2809878"/>
          </a:xfrm>
          <a:prstGeom prst="rect">
            <a:avLst/>
          </a:prstGeom>
          <a:noFill/>
        </p:spPr>
      </p:pic>
      <p:pic>
        <p:nvPicPr>
          <p:cNvPr id="46084" name="Picture 4" descr="http://upload.wikimedia.org/wikipedia/commons/thumb/a/a8/AS11-40-5850HR.jpg/200px-AS11-40-5850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413684" cy="2786082"/>
          </a:xfrm>
          <a:prstGeom prst="rect">
            <a:avLst/>
          </a:prstGeom>
          <a:noFill/>
        </p:spPr>
      </p:pic>
      <p:pic>
        <p:nvPicPr>
          <p:cNvPr id="46086" name="Picture 6" descr="http://bm.img.com.ua/img/prikol/images/large/6/2/143626_245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357189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382000" cy="413651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http://www.krugosvet.ru/</a:t>
            </a:r>
            <a:endParaRPr lang="ru-RU" dirty="0" smtClean="0"/>
          </a:p>
          <a:p>
            <a:r>
              <a:rPr lang="ru-RU" dirty="0" smtClean="0"/>
              <a:t>Л.Э. </a:t>
            </a:r>
            <a:r>
              <a:rPr lang="ru-RU" dirty="0" err="1" smtClean="0"/>
              <a:t>Генденштейн</a:t>
            </a:r>
            <a:r>
              <a:rPr lang="ru-RU" dirty="0" smtClean="0"/>
              <a:t> « Учебник по физике 11 класс»</a:t>
            </a:r>
          </a:p>
          <a:p>
            <a:r>
              <a:rPr lang="en-US" dirty="0" smtClean="0">
                <a:hlinkClick r:id="rId3"/>
              </a:rPr>
              <a:t>www.wikipedia.ru</a:t>
            </a:r>
            <a:endParaRPr lang="en-US" dirty="0" smtClean="0"/>
          </a:p>
          <a:p>
            <a:r>
              <a:rPr lang="ru-RU" dirty="0" smtClean="0"/>
              <a:t>И.Б. </a:t>
            </a:r>
            <a:r>
              <a:rPr lang="ru-RU" dirty="0" err="1" smtClean="0"/>
              <a:t>Кибец</a:t>
            </a:r>
            <a:r>
              <a:rPr lang="ru-RU" dirty="0" smtClean="0"/>
              <a:t> « Физика»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382000" cy="6000792"/>
          </a:xfrm>
        </p:spPr>
        <p:txBody>
          <a:bodyPr/>
          <a:lstStyle/>
          <a:p>
            <a:r>
              <a:rPr lang="ru-RU" sz="2800" dirty="0" smtClean="0"/>
              <a:t>Основные сведения о Земле.</a:t>
            </a:r>
          </a:p>
          <a:p>
            <a:r>
              <a:rPr lang="ru-RU" sz="2800" dirty="0" smtClean="0"/>
              <a:t>Строение Земли.</a:t>
            </a:r>
          </a:p>
          <a:p>
            <a:r>
              <a:rPr lang="ru-RU" sz="2800" dirty="0" smtClean="0"/>
              <a:t>Форма , размеры и движение Земли.</a:t>
            </a:r>
          </a:p>
          <a:p>
            <a:r>
              <a:rPr lang="ru-RU" sz="2800" dirty="0" smtClean="0"/>
              <a:t>Основные сведения о Луне.</a:t>
            </a:r>
          </a:p>
          <a:p>
            <a:r>
              <a:rPr lang="ru-RU" sz="2800" dirty="0" smtClean="0"/>
              <a:t>Строение Луны.</a:t>
            </a:r>
          </a:p>
          <a:p>
            <a:r>
              <a:rPr lang="ru-RU" sz="2800" dirty="0" smtClean="0"/>
              <a:t>Кратеры.</a:t>
            </a:r>
          </a:p>
          <a:p>
            <a:r>
              <a:rPr lang="ru-RU" sz="2800" dirty="0" smtClean="0"/>
              <a:t>Физические и химические характеристики Земли и Луны.</a:t>
            </a:r>
          </a:p>
          <a:p>
            <a:r>
              <a:rPr lang="ru-RU" sz="2800" dirty="0" smtClean="0"/>
              <a:t>Система Луна – Земля.</a:t>
            </a:r>
          </a:p>
          <a:p>
            <a:r>
              <a:rPr lang="ru-RU" sz="2800" dirty="0" smtClean="0"/>
              <a:t>Наблюдение Луны с Земли.</a:t>
            </a:r>
          </a:p>
          <a:p>
            <a:r>
              <a:rPr lang="ru-RU" sz="2800" dirty="0" smtClean="0"/>
              <a:t>Экспедиция на Луну.</a:t>
            </a:r>
          </a:p>
          <a:p>
            <a:r>
              <a:rPr lang="ru-RU" sz="2800" dirty="0" smtClean="0"/>
              <a:t>Список использованной литературы.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сведения о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667752" cy="4447371"/>
          </a:xfrm>
        </p:spPr>
        <p:txBody>
          <a:bodyPr/>
          <a:lstStyle/>
          <a:p>
            <a:r>
              <a:rPr lang="ru-RU" sz="1800" b="1" i="1" u="sng" dirty="0" smtClean="0"/>
              <a:t>Земля́ </a:t>
            </a:r>
            <a:r>
              <a:rPr lang="ru-RU" sz="1800" dirty="0" smtClean="0"/>
              <a:t>— третья от Солнца планета и пятая по размеру среди всех планет Солнечной системы. Она является также крупнейшей по диаметру, массе и плотности среди планет земной группы.</a:t>
            </a:r>
          </a:p>
          <a:p>
            <a:r>
              <a:rPr lang="ru-RU" sz="1800" dirty="0" smtClean="0"/>
              <a:t>Единственное известное человеку на данный момент тело Солнечной системы в частности и Вселенной вообще, населённое живыми организмами.</a:t>
            </a:r>
          </a:p>
          <a:p>
            <a:r>
              <a:rPr lang="ru-RU" sz="1800" dirty="0" smtClean="0"/>
              <a:t>Научные данные указывают на то, что Земля образовалась из солнечной туманности около 4,54 миллиардов лет назад, и вскоре после этого приобрела свой единственный естественный спутник — Луну. Жизнь появилась на Земле около 3,5 миллиардов лет назад, то есть в течение 1 миллиарда после её возникновения. </a:t>
            </a:r>
          </a:p>
          <a:p>
            <a:r>
              <a:rPr lang="ru-RU" sz="1800" dirty="0" smtClean="0"/>
              <a:t>Земля взаимодействует (притягивается гравитационными силами) с другими объектами в космосе, включая Солнце и Луну. Земля обращается вокруг Солнца и делает вокруг него полный оборот примерно за 365,26 солнечных суток — сидерический год. Ось вращения Земли наклонена на 23,44° относительно перпендикуляра к её орбитальной плоскости. Луна начала своё обращение на орбите вокруг Земли примерно 4,53 миллиарда лет назад.</a:t>
            </a:r>
          </a:p>
          <a:p>
            <a:endParaRPr lang="ru-RU" dirty="0"/>
          </a:p>
        </p:txBody>
      </p:sp>
      <p:pic>
        <p:nvPicPr>
          <p:cNvPr id="1026" name="Picture 2" descr="NASA Earth America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309" y="4643446"/>
            <a:ext cx="2362691" cy="2214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Света\Рабочий стол\1001983_1293_0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649338" cy="3143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1571604" y="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Земли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1000108"/>
            <a:ext cx="5572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Земля, как и другие планеты земной группы, имеет слоистое внутреннее строение. Она состоит из твёрдых силикатных оболочек (коры, крайне вязкой мантии), и металлического ядра.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4744" y="2500306"/>
          <a:ext cx="5286411" cy="412845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62137"/>
                <a:gridCol w="1762137"/>
                <a:gridCol w="1762137"/>
              </a:tblGrid>
              <a:tr h="470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Толщина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35км. В океанических</a:t>
                      </a:r>
                      <a:r>
                        <a:rPr lang="ru-RU" baseline="0" dirty="0" smtClean="0"/>
                        <a:t> областях меньше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Гранит и базальт</a:t>
                      </a:r>
                      <a:endParaRPr lang="ru-RU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ru-RU" dirty="0" smtClean="0"/>
                        <a:t>Мантия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2900км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Твердые кремниевые</a:t>
                      </a:r>
                      <a:r>
                        <a:rPr lang="ru-RU" baseline="0" dirty="0" smtClean="0"/>
                        <a:t> породы</a:t>
                      </a:r>
                      <a:endParaRPr lang="ru-RU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Внешнее ядро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2250км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 состояние вещества</a:t>
                      </a:r>
                      <a:endParaRPr lang="ru-RU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Внутреннее</a:t>
                      </a:r>
                      <a:r>
                        <a:rPr lang="ru-RU" baseline="0" dirty="0" smtClean="0"/>
                        <a:t> ядро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1220км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Железо и никель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4214818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Земля представляет собой сферу, состоящую из трех слоев – твердого (литосферы), жидкого (гидросферы) и газообразного (атмосферы). Плотность пород, слагающих литосферу, увеличивается по направлению к центру.</a:t>
            </a:r>
            <a:endParaRPr lang="ru-RU" sz="16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858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Гидросфера</a:t>
            </a:r>
          </a:p>
          <a:p>
            <a:r>
              <a:rPr lang="ru-RU" sz="1600" dirty="0" smtClean="0"/>
              <a:t>представляет собой совокупность всех природных вод на земной поверхности и вблизи нее. Ее масса – менее 0,03% массы всей Земли. Почти 98% гидросферы составляют соленые воды океанов и морей, покрывающих </a:t>
            </a:r>
            <a:r>
              <a:rPr lang="ru-RU" sz="1600" dirty="0" err="1" smtClean="0"/>
              <a:t>ок</a:t>
            </a:r>
            <a:r>
              <a:rPr lang="ru-RU" sz="1600" dirty="0" smtClean="0"/>
              <a:t>. 71% земной поверхности. Около 4% приходится на материковые льды, озерные, речные и подземные воды, немного воды содержится в минералах и в живой природе.</a:t>
            </a:r>
          </a:p>
          <a:p>
            <a:r>
              <a:rPr lang="ru-RU" sz="1600" dirty="0" smtClean="0"/>
              <a:t>Четыре океана (Тихий, Атлантический, Индийский и Северный Ледовитый) вместе с морями образуют единую акваторию – Мировой океан. Однако океаны неравномерно распределены на Земле и сильно различаются по глубине.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28599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Атмосфера</a:t>
            </a:r>
          </a:p>
          <a:p>
            <a:r>
              <a:rPr lang="ru-RU" sz="1600" dirty="0" smtClean="0"/>
              <a:t>– воздушная оболочка Земли, состоящая из пяти концентрических слоев – тропосферы, стратосферы, мезосферы, термосферы и экзосферы. Атмосфера состоит из смеси газов: азота, кислорода, аргона, диоксида углерода и редких газов – неона, гелия, криптона и ксенона.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42900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Литосфера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-верхняя твердая оболочка Земли, имеющая большую прочность и переходящая без определенной резкой границы в нижележащую </a:t>
            </a:r>
            <a:r>
              <a:rPr lang="ru-RU" sz="1600" i="1" dirty="0" smtClean="0"/>
              <a:t>астеносферу,</a:t>
            </a:r>
            <a:r>
              <a:rPr lang="ru-RU" sz="1600" dirty="0" smtClean="0"/>
              <a:t> прочность вещества которой относительно мала. </a:t>
            </a:r>
            <a:endParaRPr lang="ru-RU" sz="1600" dirty="0"/>
          </a:p>
        </p:txBody>
      </p:sp>
      <p:pic>
        <p:nvPicPr>
          <p:cNvPr id="38920" name="Picture 8" descr="File:ISS-34 Stratocumulus 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702" y="4429108"/>
            <a:ext cx="4619298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0562" y="6273225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/>
              <a:t>Вид на Тихий океан из космоса</a:t>
            </a:r>
            <a:endParaRPr lang="ru-RU" sz="1600" i="1" u="sng" dirty="0"/>
          </a:p>
        </p:txBody>
      </p:sp>
      <p:pic>
        <p:nvPicPr>
          <p:cNvPr id="38922" name="Picture 10" descr="File:MODIS 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4429124" cy="22859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457200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FF00"/>
                </a:solidFill>
              </a:rPr>
              <a:t>Вид земных облаков из космоса</a:t>
            </a:r>
            <a:endParaRPr lang="ru-RU" sz="1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форме Земля близка к эллипсоиду, сплюснутому у полюсов и растянутому в экваториальной зоне. </a:t>
            </a:r>
          </a:p>
          <a:p>
            <a:r>
              <a:rPr lang="ru-RU" b="1" u="sng" dirty="0" smtClean="0"/>
              <a:t>Средний радиус Земли </a:t>
            </a:r>
            <a:r>
              <a:rPr lang="ru-RU" dirty="0" smtClean="0"/>
              <a:t>6371,032 км, полярный — 6356,777 км, экваториальный — 6378,160 км.</a:t>
            </a:r>
          </a:p>
          <a:p>
            <a:r>
              <a:rPr lang="ru-RU" dirty="0" smtClean="0"/>
              <a:t> </a:t>
            </a:r>
            <a:r>
              <a:rPr lang="ru-RU" b="1" u="sng" dirty="0" smtClean="0"/>
              <a:t>Масса Земли </a:t>
            </a:r>
            <a:r>
              <a:rPr lang="ru-RU" dirty="0" smtClean="0"/>
              <a:t>5,976·10</a:t>
            </a:r>
            <a:r>
              <a:rPr lang="ru-RU" baseline="30000" dirty="0" smtClean="0"/>
              <a:t>24</a:t>
            </a:r>
            <a:r>
              <a:rPr lang="ru-RU" dirty="0" smtClean="0"/>
              <a:t> кг, </a:t>
            </a:r>
            <a:r>
              <a:rPr lang="ru-RU" b="1" u="sng" dirty="0" smtClean="0"/>
              <a:t>средняя плотность </a:t>
            </a:r>
            <a:r>
              <a:rPr lang="ru-RU" dirty="0" smtClean="0"/>
              <a:t>5518 кг/м</a:t>
            </a:r>
            <a:r>
              <a:rPr lang="ru-RU" baseline="30000" dirty="0" smtClean="0"/>
              <a:t>3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Земля движется вокруг Солнца </a:t>
            </a:r>
            <a:r>
              <a:rPr lang="ru-RU" b="1" dirty="0" smtClean="0"/>
              <a:t>со средней скоростью </a:t>
            </a:r>
            <a:r>
              <a:rPr lang="ru-RU" dirty="0" smtClean="0"/>
              <a:t>29,765 км/с </a:t>
            </a:r>
          </a:p>
          <a:p>
            <a:r>
              <a:rPr lang="ru-RU" b="1" u="sng" dirty="0" smtClean="0"/>
              <a:t>Среднее расстояние от Солнца </a:t>
            </a:r>
            <a:r>
              <a:rPr lang="ru-RU" dirty="0" smtClean="0"/>
              <a:t>149,6 млн. км, </a:t>
            </a:r>
            <a:r>
              <a:rPr lang="ru-RU" u="sng" dirty="0" smtClean="0"/>
              <a:t>Вращение Земли вокруг собственной оси </a:t>
            </a:r>
            <a:r>
              <a:rPr lang="ru-RU" dirty="0" smtClean="0"/>
              <a:t>происходит со средней угловой скоростью 7,292115·10</a:t>
            </a:r>
            <a:r>
              <a:rPr lang="ru-RU" baseline="30000" dirty="0" smtClean="0"/>
              <a:t>-5 </a:t>
            </a:r>
            <a:r>
              <a:rPr lang="ru-RU" dirty="0" smtClean="0"/>
              <a:t>рад/с, что примерно соответствует периоду в 23 ч 56 мин 4,1 с. </a:t>
            </a:r>
          </a:p>
          <a:p>
            <a:r>
              <a:rPr lang="ru-RU" b="1" u="sng" dirty="0" smtClean="0"/>
              <a:t>Площадь поверхности Земли </a:t>
            </a:r>
            <a:r>
              <a:rPr lang="ru-RU" dirty="0" smtClean="0"/>
              <a:t>510,2 млн. км</a:t>
            </a:r>
            <a:r>
              <a:rPr lang="ru-RU" baseline="30000" dirty="0" smtClean="0"/>
              <a:t>2</a:t>
            </a:r>
            <a:r>
              <a:rPr lang="ru-RU" dirty="0" smtClean="0"/>
              <a:t>, из которых примерно 70,8% приходится на Мировой океан. Суша составляет соответственно 29,2% и образует шесть материков и острова. Она поднимается над уровнем моря в среднем на 875 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Форма , размеры и движение Земли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      &amp;Rcy;&amp;icy;&amp;scy;. 1. &amp;Fcy;&amp;Ocy;&amp;Rcy;&amp;Mcy;&amp;Acy; &amp;Zcy;&amp;IEcy;&amp;Mcy;&amp;Lcy;&amp;Icy;. &amp;Ocy;&amp;tcy;&amp;kcy;&amp;lcy;&amp;ocy;&amp;ncy;&amp;iecy;&amp;ncy;&amp;icy;&amp;yacy; &amp;ocy;&amp;tcy; &amp;fcy;&amp;ocy;&amp;rcy;&amp;mcy;&amp;ycy; &amp;pcy;&amp;rcy;&amp;acy;&amp;vcy;&amp;icy;&amp;lcy;&amp;softcy;&amp;ncy;&amp;ocy;&amp;gcy;&amp;ocy; &amp;shcy;&amp;acy;&amp;rcy;&amp;acy; &amp;pcy;&amp;ocy;&amp;kcy;&amp;acy;&amp;zcy;&amp;acy;&amp;ncy;&amp;ycy; &amp;ncy;&amp;acy; &amp;rcy;&amp;icy;&amp;scy;&amp;ucy;&amp;ncy;&amp;kcy;&amp;iecy; &amp;vcy; &amp;pcy;&amp;rcy;&amp;iecy;&amp;ucy;&amp;vcy;&amp;iecy;&amp;lcy;&amp;icy;&amp;chcy;&amp;iecy;&amp;ncy;&amp;ncy;&amp;ocy;&amp;mcy; &amp;mcy;&amp;acy;&amp;scy;&amp;shcy;&amp;tcy;&amp;acy;&amp;bcy;&amp;iecy;.  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1933581" cy="222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585789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Форма Земли . Отклонение от формы правильного шара  показаны на рисунке</a:t>
            </a:r>
            <a:endParaRPr lang="ru-RU" sz="1600" i="1" dirty="0"/>
          </a:p>
        </p:txBody>
      </p:sp>
      <p:pic>
        <p:nvPicPr>
          <p:cNvPr id="1028" name="Picture 4" descr="      &amp;Rcy;&amp;icy;&amp;scy;. 2. &amp;Kcy;&amp;Ocy;&amp;Scy;&amp;Mcy;&amp;Icy;&amp;CHcy;&amp;IEcy;&amp;Scy;&amp;Kcy;&amp;Icy;&amp;Jcy; &amp;Scy;&amp;Ncy;&amp;Icy;&amp;Mcy;&amp;Ocy;&amp;Kcy; &amp;Zcy;&amp;IEcy;&amp;Mcy;&amp;Lcy;&amp;Icy;, &amp;vcy;&amp;ycy;&amp;pcy;&amp;ocy;&amp;lcy;&amp;ncy;&amp;iecy;&amp;ncy;&amp;ncy;&amp;ycy;&amp;jcy; &amp;vcy; 1972 &amp;scy; &amp;kcy;&amp;ocy;&amp;rcy;&amp;acy;&amp;bcy;&amp;lcy;&amp;yacy; «&amp;Acy;&amp;pcy;&amp;ocy;&amp;lcy;&amp;lcy;&amp;ocy;&amp;ncy;-17».     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72008"/>
            <a:ext cx="2176112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43834" y="5143512"/>
            <a:ext cx="1500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Космический снимок Земли, выполненный в 1972 с корабля «Аполлон-17».</a:t>
            </a:r>
            <a:endParaRPr lang="ru-RU" sz="1600" i="1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Основные сведения о Луне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382000" cy="4875181"/>
          </a:xfrm>
        </p:spPr>
        <p:txBody>
          <a:bodyPr/>
          <a:lstStyle/>
          <a:p>
            <a:r>
              <a:rPr lang="ru-RU" sz="1800" b="1" dirty="0" smtClean="0"/>
              <a:t>Луна́</a:t>
            </a:r>
            <a:r>
              <a:rPr lang="ru-RU" sz="1800" dirty="0" smtClean="0"/>
              <a:t> — единственный естественный спутник Земли. Второй по яркости объект на земном небосводе после Солнца и пятый по величине естественный спутник планеты Солнечной системы</a:t>
            </a:r>
            <a:r>
              <a:rPr lang="ru-RU" sz="1800" i="1" u="sng" dirty="0" smtClean="0"/>
              <a:t>. Среднее расстояние между центрами Земли и Луны — 384 400 км </a:t>
            </a:r>
          </a:p>
          <a:p>
            <a:r>
              <a:rPr lang="ru-RU" sz="1800" dirty="0" smtClean="0"/>
              <a:t> Космический корабль может добраться до Луны менее чем за 3 </a:t>
            </a:r>
            <a:r>
              <a:rPr lang="ru-RU" sz="1800" dirty="0" err="1" smtClean="0"/>
              <a:t>сут</a:t>
            </a:r>
            <a:r>
              <a:rPr lang="ru-RU" sz="1800" dirty="0" smtClean="0"/>
              <a:t>. Первый достигший Луны аппарат «Луна-2» был запущен 12 сентября 1959 в СССР. Первые люди ступили на Луну 20 июля 1969; это были астронавты «Аполлона-11», запущенного в США.</a:t>
            </a:r>
          </a:p>
          <a:p>
            <a:r>
              <a:rPr lang="ru-RU" sz="1800" u="sng" dirty="0" smtClean="0"/>
              <a:t>Диаметр Луны равен 3474 км</a:t>
            </a:r>
            <a:r>
              <a:rPr lang="ru-RU" sz="1800" dirty="0" smtClean="0"/>
              <a:t>, немногим больше, чем четверть диаметра Земли. Соответственно, размер Луны по объему составляет только 2% от объема Земли. Из-за меньшей массы сила гравитации на Луне в 6 раз меньше чем, на Земле. </a:t>
            </a:r>
            <a:r>
              <a:rPr lang="ru-RU" sz="1800" u="sng" dirty="0" smtClean="0"/>
              <a:t>Период обращения Луны вокруг Земли составляет 27 </a:t>
            </a:r>
            <a:r>
              <a:rPr lang="ru-RU" sz="1800" u="sng" dirty="0" err="1" smtClean="0"/>
              <a:t>сут</a:t>
            </a:r>
            <a:r>
              <a:rPr lang="ru-RU" sz="1800" u="sng" dirty="0" smtClean="0"/>
              <a:t> 7 час 43 мин</a:t>
            </a:r>
            <a:r>
              <a:rPr lang="ru-RU" sz="1800" dirty="0" smtClean="0"/>
              <a:t>.</a:t>
            </a:r>
          </a:p>
          <a:p>
            <a:r>
              <a:rPr lang="ru-RU" sz="1800" u="sng" dirty="0" smtClean="0"/>
              <a:t>Масса Луны равна 7,3477·10</a:t>
            </a:r>
            <a:r>
              <a:rPr lang="ru-RU" sz="1800" u="sng" baseline="30000" dirty="0" smtClean="0"/>
              <a:t>22</a:t>
            </a:r>
            <a:r>
              <a:rPr lang="ru-RU" sz="1800" u="sng" dirty="0" smtClean="0"/>
              <a:t> кг</a:t>
            </a:r>
          </a:p>
          <a:p>
            <a:pPr>
              <a:spcBef>
                <a:spcPct val="50000"/>
              </a:spcBef>
            </a:pPr>
            <a:r>
              <a:rPr lang="ru-RU" sz="1800" u="sng" dirty="0" smtClean="0"/>
              <a:t>Радиус Луны 1737 км, что составляет 0,27 радиуса земли.</a:t>
            </a:r>
          </a:p>
          <a:p>
            <a:pPr>
              <a:spcBef>
                <a:spcPct val="50000"/>
              </a:spcBef>
            </a:pPr>
            <a:r>
              <a:rPr lang="ru-RU" sz="1800" u="sng" dirty="0" smtClean="0"/>
              <a:t>Площадь поверхности Луны – 38 млн.кв.км.</a:t>
            </a:r>
          </a:p>
          <a:p>
            <a:pPr>
              <a:spcBef>
                <a:spcPct val="50000"/>
              </a:spcBef>
            </a:pPr>
            <a:r>
              <a:rPr lang="ru-RU" sz="1800" u="sng" dirty="0" smtClean="0"/>
              <a:t>Луна движется вокруг Земли со скоростью 1,02 км/с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Строение Луны</a:t>
            </a:r>
            <a:endParaRPr lang="ru-RU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857232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Изучение лунных пород, доставленных на Землю, позволило оценить возраст Луны методом радиоактивного распада. Камни на Луне стали твердыми около 4,4 млрд. лет назад. Согласно теории российского астронома Евгении </a:t>
            </a:r>
            <a:r>
              <a:rPr lang="ru-RU" sz="1600" dirty="0" err="1" smtClean="0"/>
              <a:t>Рускол</a:t>
            </a:r>
            <a:r>
              <a:rPr lang="ru-RU" sz="1600" dirty="0" smtClean="0"/>
              <a:t>, Луна сформировалась из остатков протопланетного вещества, окружавшего молодую Землю. Иную теорию разработал американский астроном </a:t>
            </a:r>
            <a:r>
              <a:rPr lang="ru-RU" sz="1600" dirty="0" err="1" smtClean="0"/>
              <a:t>Алистер</a:t>
            </a:r>
            <a:r>
              <a:rPr lang="ru-RU" sz="1600" dirty="0" smtClean="0"/>
              <a:t> Камерон: он считает, что Земля на стадии формирования столкнулась с крупным небесным телом. Выброшенные в результате столкновения обломки объединились в наш спутник.</a:t>
            </a:r>
            <a:endParaRPr lang="ru-RU" sz="1600" dirty="0"/>
          </a:p>
        </p:txBody>
      </p:sp>
      <p:pic>
        <p:nvPicPr>
          <p:cNvPr id="39938" name="Picture 2" descr="http://upload.wikimedia.org/wikipedia/ru/thumb/0/0e/Mainlunarcorerus.jpg/350px-Mainlunarcore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620321" cy="36099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500570"/>
            <a:ext cx="7358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Луна состоит из коры, мантии и ядра. Оболочка внутреннего ядра богата железом, она имеет радиус 240 км, жидкое внешнее ядро состоит в основном из жидкого железа с радиусом примерно 300—330 километров. Вокруг ядра находится частично расплавленный пограничный слой с радиусом около 480—500 километров. Эта структура, как полагают, появилась в результате фракционной кристаллизации из глобального океана магмы вскоре после образования Луны.</a:t>
            </a:r>
            <a:endParaRPr lang="ru-RU" sz="16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Луна движется вокруг Земли со средней скоростью 1,02 </a:t>
            </a:r>
            <a:r>
              <a:rPr lang="ru-RU" i="1" dirty="0" smtClean="0"/>
              <a:t>км/сек</a:t>
            </a:r>
            <a:r>
              <a:rPr lang="ru-RU" dirty="0" smtClean="0"/>
              <a:t> по приблизительно эллиптической орбите в том же направлении, в котором движется подавляющее большинство других тел Солнечной системы, то есть против часовой стрелки, если смотреть на орбиту Л. со стороны Северного полюса мира.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Объяснение движения Луны становится одной из сложнейших проблем небесной механики. Первая приемлемая теория была предложена Исааком Ньютоном.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Реальное движение Луны довольно сложно, при его расчёте необходимо учитывать множество факторов, например, </a:t>
            </a:r>
            <a:r>
              <a:rPr lang="ru-RU" dirty="0" err="1" smtClean="0"/>
              <a:t>сплюснутость</a:t>
            </a:r>
            <a:r>
              <a:rPr lang="ru-RU" dirty="0" smtClean="0"/>
              <a:t> Земли и сильное влияние Солнца, которое притягивает Луну в 2,2 раза сильнее, чем Земля.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Более точно движение Луны вокруг Земли можно представить как сочетание нескольких движений:</a:t>
            </a:r>
            <a:br>
              <a:rPr lang="ru-RU" sz="1600" u="sng" dirty="0" smtClean="0"/>
            </a:br>
            <a:endParaRPr lang="ru-RU" sz="1600" u="sng" dirty="0" smtClean="0"/>
          </a:p>
          <a:p>
            <a:r>
              <a:rPr lang="ru-RU" sz="1600" dirty="0" smtClean="0"/>
              <a:t>•вращение вокруг Земли по эллиптической орбите с периодом 27,32 </a:t>
            </a:r>
            <a:r>
              <a:rPr lang="ru-RU" sz="1600" dirty="0" err="1" smtClean="0"/>
              <a:t>сут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•прецессия (поворот плоскости) лунной орбиты с периодом 18,6 лет .</a:t>
            </a:r>
            <a:br>
              <a:rPr lang="ru-RU" sz="1600" dirty="0" smtClean="0"/>
            </a:br>
            <a:r>
              <a:rPr lang="ru-RU" sz="1600" dirty="0" smtClean="0"/>
              <a:t>•поворот большой оси лунной орбиты (линии апсид) с периодом 8,8 лет; </a:t>
            </a:r>
            <a:br>
              <a:rPr lang="ru-RU" sz="1600" dirty="0" smtClean="0"/>
            </a:br>
            <a:r>
              <a:rPr lang="ru-RU" sz="1600" dirty="0" smtClean="0"/>
              <a:t>•периодическое изменение наклона лунной орбиты по отношению к эклиптике от 4°59′ до 5°19′; </a:t>
            </a:r>
            <a:br>
              <a:rPr lang="ru-RU" sz="1600" dirty="0" smtClean="0"/>
            </a:br>
            <a:r>
              <a:rPr lang="ru-RU" sz="1600" dirty="0" smtClean="0"/>
              <a:t>•периодическое изменение размеров лунной орбиты.</a:t>
            </a:r>
            <a:br>
              <a:rPr lang="ru-RU" sz="1600" dirty="0" smtClean="0"/>
            </a:br>
            <a:r>
              <a:rPr lang="ru-RU" sz="1600" dirty="0" smtClean="0"/>
              <a:t>•постепенное удаление Луны от Земли (примерно на 4 см в год) так, что её орбита представляет собой медленно раскручивающуюся спираль. Это подтверждают измерения, проводившиеся на протяжении 25 лет.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Движение Луны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old Segoe 4-3 template-template_April-17-2007">
  <a:themeElements>
    <a:clrScheme name="Gold Template Template">
      <a:dk1>
        <a:srgbClr val="000000"/>
      </a:dk1>
      <a:lt1>
        <a:srgbClr val="FFFFFF"/>
      </a:lt1>
      <a:dk2>
        <a:srgbClr val="AF8621"/>
      </a:dk2>
      <a:lt2>
        <a:srgbClr val="FFFC80"/>
      </a:lt2>
      <a:accent1>
        <a:srgbClr val="FFC000"/>
      </a:accent1>
      <a:accent2>
        <a:srgbClr val="0684A2"/>
      </a:accent2>
      <a:accent3>
        <a:srgbClr val="DF8045"/>
      </a:accent3>
      <a:accent4>
        <a:srgbClr val="919E7A"/>
      </a:accent4>
      <a:accent5>
        <a:srgbClr val="FF9929"/>
      </a:accent5>
      <a:accent6>
        <a:srgbClr val="7D3DA1"/>
      </a:accent6>
      <a:hlink>
        <a:srgbClr val="F3EB4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592</TotalTime>
  <Words>1534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Green Segoe 4-3 template-template_April-17-2007</vt:lpstr>
      <vt:lpstr>Белый текст и шрифт Courier для слайдов с кодом</vt:lpstr>
      <vt:lpstr>Gold Segoe 4-3 template-template_April-17-2007</vt:lpstr>
      <vt:lpstr>1_Белый текст и шрифт Courier для слайдов с кодом</vt:lpstr>
      <vt:lpstr>Земля. Луна</vt:lpstr>
      <vt:lpstr>Содержание</vt:lpstr>
      <vt:lpstr>Основные сведения о Земле</vt:lpstr>
      <vt:lpstr>Слайд 4</vt:lpstr>
      <vt:lpstr>Слайд 5</vt:lpstr>
      <vt:lpstr>Слайд 6</vt:lpstr>
      <vt:lpstr>Основные сведения о Луне</vt:lpstr>
      <vt:lpstr>Слайд 8</vt:lpstr>
      <vt:lpstr>Слайд 9</vt:lpstr>
      <vt:lpstr>Слайд 10</vt:lpstr>
      <vt:lpstr>Слайд 11</vt:lpstr>
      <vt:lpstr>Слайд 12</vt:lpstr>
      <vt:lpstr>Слайд 13</vt:lpstr>
      <vt:lpstr>Система Луна - Земля</vt:lpstr>
      <vt:lpstr>Слайд 15</vt:lpstr>
      <vt:lpstr>Слайд 16</vt:lpstr>
      <vt:lpstr>Список использованной литературы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Земля. Луна</dc:title>
  <dc:creator>Света</dc:creator>
  <cp:lastModifiedBy>Света</cp:lastModifiedBy>
  <cp:revision>37</cp:revision>
  <dcterms:created xsi:type="dcterms:W3CDTF">2013-05-03T14:46:25Z</dcterms:created>
  <dcterms:modified xsi:type="dcterms:W3CDTF">2013-06-20T16:47:36Z</dcterms:modified>
</cp:coreProperties>
</file>