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5" r:id="rId21"/>
    <p:sldId id="291" r:id="rId22"/>
    <p:sldId id="292" r:id="rId23"/>
    <p:sldId id="277" r:id="rId24"/>
    <p:sldId id="278" r:id="rId25"/>
    <p:sldId id="294" r:id="rId26"/>
    <p:sldId id="280" r:id="rId27"/>
    <p:sldId id="279" r:id="rId28"/>
    <p:sldId id="281" r:id="rId29"/>
    <p:sldId id="282" r:id="rId30"/>
    <p:sldId id="283" r:id="rId31"/>
    <p:sldId id="284" r:id="rId32"/>
    <p:sldId id="285" r:id="rId33"/>
    <p:sldId id="286" r:id="rId34"/>
    <p:sldId id="289" r:id="rId35"/>
    <p:sldId id="290" r:id="rId36"/>
    <p:sldId id="287" r:id="rId37"/>
    <p:sldId id="288" r:id="rId38"/>
    <p:sldId id="293" r:id="rId39"/>
    <p:sldId id="295" r:id="rId4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3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DB720E19-A0C5-439D-A865-C108E7C5A80E}" type="datetimeFigureOut">
              <a:rPr lang="ru-RU" smtClean="0"/>
              <a:t>30.11.2014</a:t>
            </a:fld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8E16179-D2F2-4CE6-AAEC-48BA403435A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36096" y="5517232"/>
            <a:ext cx="3441576" cy="576064"/>
          </a:xfrm>
        </p:spPr>
        <p:txBody>
          <a:bodyPr/>
          <a:lstStyle/>
          <a:p>
            <a:r>
              <a:rPr lang="uk-UA" dirty="0" smtClean="0"/>
              <a:t>Кожерко Є.А. 11-Б кл.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2624138"/>
            <a:ext cx="7848872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Природн</a:t>
            </a:r>
            <a:r>
              <a:rPr lang="uk-UA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ій газ</a:t>
            </a:r>
            <a:endParaRPr lang="ru-RU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9843598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1052736"/>
            <a:ext cx="7315200" cy="2595025"/>
          </a:xfrm>
        </p:spPr>
        <p:txBody>
          <a:bodyPr/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Походження</a:t>
            </a:r>
            <a:endParaRPr lang="uk-UA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1837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76672"/>
            <a:ext cx="8496944" cy="302433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sz="3000" dirty="0" smtClean="0"/>
              <a:t>Існують дві протилежні версії походження покладів газу : неорганічна та органічна. Є вагомі аргументи на користь кожної з них. Компоненти газу могли утворитися як з решток відмерлих рослин і мікроорганізмів, так і з неорганічних сполук за високої температури і тиску у верхніх шарах мантії в надрах Землі.</a:t>
            </a:r>
            <a:endParaRPr lang="uk-UA" sz="3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717032"/>
            <a:ext cx="38100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717032"/>
            <a:ext cx="3810000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5730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412776"/>
            <a:ext cx="7315200" cy="2595025"/>
          </a:xfrm>
        </p:spPr>
        <p:txBody>
          <a:bodyPr/>
          <a:lstStyle/>
          <a:p>
            <a:pPr algn="ctr"/>
            <a:r>
              <a:rPr lang="uk-UA" b="1" i="1" dirty="0" smtClean="0"/>
              <a:t>Основні родовища</a:t>
            </a:r>
            <a:endParaRPr lang="uk-UA" b="1" i="1" dirty="0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211960" y="5229200"/>
            <a:ext cx="4752528" cy="114463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Світові родовища;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Українські родовища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3080522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9"/>
            <a:ext cx="7963272" cy="864096"/>
          </a:xfrm>
        </p:spPr>
        <p:txBody>
          <a:bodyPr/>
          <a:lstStyle/>
          <a:p>
            <a:pPr algn="ctr"/>
            <a:r>
              <a:rPr lang="uk-UA" b="1" i="1" dirty="0" smtClean="0"/>
              <a:t>Світові родовища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7"/>
            <a:ext cx="8568952" cy="4968552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Понад 30% світових початкових ресурсів природного газу припадає на частку країн СНД, приблизно 20% — на країни Близького і Середнього Сходу, 10-17% — на Північну Америку. Приблизно рівні початкові ресурси (понад 6%) мають у своєму розпорядженні Африка і Латинська Америка. Початкові ресурси газу Південної, Південно-Східної і Центральної Азії та Далекого Сходу становлять 77,5% світових. На Європу без країн СНД припадає 4-6% світових початкових ресурсів природного газу, на Австралію і Океанію — бл. 1%, на Антарктиду (прогнозні ресурси) — 1,4-2,2%.</a:t>
            </a:r>
          </a:p>
          <a:p>
            <a:pPr marL="45720" indent="0">
              <a:buNone/>
            </a:pPr>
            <a:r>
              <a:rPr lang="uk-UA" dirty="0" smtClean="0"/>
              <a:t>Запаси природного газу розвідані в 102 державах. Близько половини всіх доведених запасів природного газу припадає на країни, що розвиваються, приблизно 40% — на країни з плановою і перехідною економікою і лише бл. 8% — на індустріально розвинені країни. У країнах-членах ОПЕК концентрується 41% запасів.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13454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124745"/>
            <a:ext cx="6480720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728" y="1124745"/>
            <a:ext cx="6696744" cy="4896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1674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xit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outVertical)">
                                      <p:cBhvr>
                                        <p:cTn id="6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7819256" cy="1296144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Українські родовища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4320479" cy="5328592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В Україні промислово розробляються близько 200 родовищ, що є базою нафтогазової промисловості; у дослідній промисловій експлуатації перебуває 47 родовищ, експлуатуються 2 газосховища. Найперспективнішим за видобутком нафти й газу вважається Донецько-Придніпровський регіон, в якому зосереджено майже 85 % ресурсів вуглеводнів країни. Відкрито газові родовища в Карпатах, розширюються пошуки нафти на Чорноморському шельфі. </a:t>
            </a: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124744"/>
            <a:ext cx="3240359" cy="2376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3" y="3865233"/>
            <a:ext cx="4297363" cy="2871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5963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52736"/>
            <a:ext cx="7920880" cy="53285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776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208912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Західний нафтогазоносний регіон України </a:t>
            </a:r>
            <a:endParaRPr lang="uk-UA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412777"/>
            <a:ext cx="5760640" cy="5328591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Включає Волино-Подільську (2 газових родовища), Передкарпатську (83 родовища — 29 нафтових, 4 нафтогазових, 6 нафтогазоконденсатних, 38 газових, 6 газоконденсатних), Карпатську (2 нафтових родовища), Закарпатську (4 газових родовища) нафтогазоносні області.</a:t>
            </a:r>
          </a:p>
          <a:p>
            <a:pPr marL="45720" indent="0">
              <a:buNone/>
            </a:pPr>
            <a:r>
              <a:rPr lang="uk-UA" dirty="0" smtClean="0"/>
              <a:t>Передкарпатська нафтогазоносна область поділяється на Більче-Волицький та Бориславсько-Покутський нафтогазоносні райони.</a:t>
            </a:r>
          </a:p>
          <a:p>
            <a:pPr marL="45720" indent="0">
              <a:buNone/>
            </a:pPr>
            <a:r>
              <a:rPr lang="uk-UA" dirty="0" smtClean="0"/>
              <a:t>У адміністративному відношенні регіон включає Закарпатську, Львівську, Івано-Франківську, Чернівецьку, Волинську, Тернопільську та Рівненську області.</a:t>
            </a:r>
          </a:p>
          <a:p>
            <a:pPr marL="45720" indent="0">
              <a:buNone/>
            </a:pPr>
            <a:r>
              <a:rPr lang="uk-UA" dirty="0" smtClean="0"/>
              <a:t>Загалом з 91 родовища регіону 21 нафтове, 4 нафтогазові, 6 нафтогазоконденсатні, 44 газові, 6 газоконденсатні</a:t>
            </a:r>
            <a:endParaRPr lang="uk-UA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060848"/>
            <a:ext cx="3240360" cy="3528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76874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315200" cy="794057"/>
          </a:xfrm>
        </p:spPr>
        <p:txBody>
          <a:bodyPr>
            <a:normAutofit/>
          </a:bodyPr>
          <a:lstStyle/>
          <a:p>
            <a:pPr algn="ctr"/>
            <a:r>
              <a:rPr lang="uk-UA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Одеське газове родовище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124744"/>
            <a:ext cx="5472608" cy="5976664"/>
          </a:xfrm>
        </p:spPr>
        <p:txBody>
          <a:bodyPr>
            <a:normAutofit fontScale="85000" lnSpcReduction="20000"/>
          </a:bodyPr>
          <a:lstStyle/>
          <a:p>
            <a:pPr marL="45720" indent="0">
              <a:buNone/>
            </a:pPr>
            <a:r>
              <a:rPr lang="uk-UA" dirty="0" smtClean="0"/>
              <a:t>Причорноморсько-Кримської нафтогазоносної області Південного нафтогазоносногу регіону України. Родовище розташоване на північно-західному шельфі Чорного моря за 130 км від Одеси і 150 км від смт Чорноморське. У тектонічному відношенні воно приурочене до західної центрикліналі Каркінітсько-Північнокримського прогину. Відкриття</a:t>
            </a:r>
          </a:p>
          <a:p>
            <a:pPr marL="45720" indent="0">
              <a:buNone/>
            </a:pPr>
            <a:r>
              <a:rPr lang="uk-UA" dirty="0" smtClean="0"/>
              <a:t>Одеська структура підготовлена до глибокого буріння по палеоценових та еоценових відкладах сейсмічними дослідженнями МСГТ у 1986 р. У 1987р. тут з СПБУ "Таврида" пробурена розвідувальна свердловина №1, у якій при випробуванні еоценових пісковиків отримано приплив газу 56700 м3/добу на 10 мм штуцері.</a:t>
            </a:r>
          </a:p>
          <a:p>
            <a:pPr marL="45720" indent="0">
              <a:buNone/>
            </a:pPr>
            <a:r>
              <a:rPr lang="uk-UA" dirty="0" smtClean="0"/>
              <a:t>Освоєння родовища планується 2012 року за допомогою плавучої бурильної установки «Петро Годованець»[1], яка прибуде у травні [2]. Буріння свердловини планується влітку 2012 року. При облаштуванні нового родовища планується побудувати 30 морських платформ і блок-кондукторів і прокласти понад 300 км підводних трубопроводів.</a:t>
            </a:r>
          </a:p>
          <a:p>
            <a:pPr marL="45720" indent="0">
              <a:buNone/>
            </a:pPr>
            <a:r>
              <a:rPr lang="uk-UA" dirty="0" smtClean="0"/>
              <a:t>Завдяки розробці Одеського газового родовища видобуток компанії «Чорноморнафтогаз» зросте у двічі до 2015 року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844824"/>
            <a:ext cx="3528392" cy="387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4710643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5"/>
            <a:ext cx="7315200" cy="648073"/>
          </a:xfrm>
        </p:spPr>
        <p:txBody>
          <a:bodyPr>
            <a:normAutofit fontScale="90000"/>
          </a:bodyPr>
          <a:lstStyle/>
          <a:p>
            <a:pPr algn="ctr"/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Оле́ська </a:t>
            </a:r>
            <a:r>
              <a:rPr lang="vi-VN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пло́ща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268760"/>
            <a:ext cx="4896544" cy="5328592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Перспективне родовище газоносних сланців. Розташована в межах Львівської, Івано-Франківської та Тернопільської областей</a:t>
            </a:r>
          </a:p>
          <a:p>
            <a:pPr marL="45720" indent="0">
              <a:buNone/>
            </a:pPr>
            <a:r>
              <a:rPr lang="uk-UA" dirty="0" smtClean="0"/>
              <a:t>Площа включає всі осадові породи, які залягають в межах їх периметра і обмежені по глибині користування надрами відміткою 10 тис. метрів від поверхні або геологічним фундаментом (залежно від того, що буде досягнуто раніше): газ природний, газ сланцевих порід, газ центрально- басейнового типу, газ (метан) вугільних пластів, нафта, конденсат.</a:t>
            </a:r>
          </a:p>
          <a:p>
            <a:pPr marL="45720" indent="0">
              <a:buNone/>
            </a:pPr>
            <a:r>
              <a:rPr lang="uk-UA" dirty="0" smtClean="0"/>
              <a:t>За оцінками Міжвідомчої комісії з організації укладення та виконання УРП, промислове видобування сланцевого газу на Юзівській та Олеській площах повинне стартувати в 2018–2019 роках.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384376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3462869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188641"/>
            <a:ext cx="7315200" cy="792088"/>
          </a:xfrm>
        </p:spPr>
        <p:txBody>
          <a:bodyPr>
            <a:noAutofit/>
          </a:bodyPr>
          <a:lstStyle/>
          <a:p>
            <a:pPr algn="ctr"/>
            <a:r>
              <a:rPr lang="uk-UA" sz="4800" b="1" i="1" dirty="0" smtClean="0"/>
              <a:t>План</a:t>
            </a:r>
            <a:endParaRPr lang="ru-RU" sz="4800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24744"/>
            <a:ext cx="8568952" cy="5400599"/>
          </a:xfrm>
        </p:spPr>
        <p:txBody>
          <a:bodyPr/>
          <a:lstStyle/>
          <a:p>
            <a:pPr marL="502920" indent="-457200">
              <a:buAutoNum type="arabicPeriod"/>
            </a:pPr>
            <a:r>
              <a:rPr lang="uk-UA" sz="2400" dirty="0" smtClean="0"/>
              <a:t>Поняття </a:t>
            </a:r>
            <a:r>
              <a:rPr lang="uk-UA" sz="2400" dirty="0"/>
              <a:t>про природний </a:t>
            </a:r>
            <a:r>
              <a:rPr lang="uk-UA" sz="2400" dirty="0" smtClean="0"/>
              <a:t>газ;</a:t>
            </a:r>
          </a:p>
          <a:p>
            <a:pPr marL="502920" indent="-457200">
              <a:buAutoNum type="arabicPeriod"/>
            </a:pPr>
            <a:r>
              <a:rPr lang="ru-RU" sz="2400" dirty="0"/>
              <a:t>Склад та </a:t>
            </a:r>
            <a:r>
              <a:rPr lang="uk-UA" sz="2400" dirty="0" smtClean="0"/>
              <a:t>властивості</a:t>
            </a:r>
            <a:r>
              <a:rPr lang="ru-RU" sz="2400" dirty="0" smtClean="0"/>
              <a:t>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Походження;</a:t>
            </a:r>
          </a:p>
          <a:p>
            <a:pPr marL="502920" indent="-457200">
              <a:buAutoNum type="arabicPeriod"/>
            </a:pPr>
            <a:r>
              <a:rPr lang="uk-UA" sz="2400" dirty="0"/>
              <a:t>Основні </a:t>
            </a:r>
            <a:r>
              <a:rPr lang="uk-UA" sz="2400" dirty="0" smtClean="0"/>
              <a:t>родовища;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Видобуток газу;</a:t>
            </a:r>
          </a:p>
          <a:p>
            <a:pPr marL="502920" indent="-457200">
              <a:buAutoNum type="arabicPeriod"/>
            </a:pPr>
            <a:r>
              <a:rPr lang="uk-UA" sz="2400" dirty="0"/>
              <a:t>Переробка та </a:t>
            </a:r>
            <a:r>
              <a:rPr lang="uk-UA" sz="2400" dirty="0" smtClean="0"/>
              <a:t>продукти;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Транспортування природного газу;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Екологія;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Цікаві факти;</a:t>
            </a:r>
          </a:p>
          <a:p>
            <a:pPr marL="502920" indent="-457200">
              <a:buAutoNum type="arabicPeriod"/>
            </a:pPr>
            <a:r>
              <a:rPr lang="uk-UA" sz="2400" dirty="0" smtClean="0"/>
              <a:t>Висновок.</a:t>
            </a:r>
          </a:p>
          <a:p>
            <a:pPr marL="45720" indent="0">
              <a:buNone/>
            </a:pPr>
            <a:endParaRPr lang="uk-UA" i="1" dirty="0"/>
          </a:p>
        </p:txBody>
      </p:sp>
    </p:spTree>
    <p:extLst>
      <p:ext uri="{BB962C8B-B14F-4D97-AF65-F5344CB8AC3E}">
        <p14:creationId xmlns:p14="http://schemas.microsoft.com/office/powerpoint/2010/main" val="264054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1"/>
            <a:ext cx="8035280" cy="864096"/>
          </a:xfrm>
        </p:spPr>
        <p:txBody>
          <a:bodyPr/>
          <a:lstStyle/>
          <a:p>
            <a:pPr algn="ctr"/>
            <a:r>
              <a:rPr lang="vi-VN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Ю́зівська пло́ща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052736"/>
            <a:ext cx="5040560" cy="3312368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ru-RU" dirty="0" smtClean="0"/>
              <a:t>Перспективне </a:t>
            </a:r>
            <a:r>
              <a:rPr lang="ru-RU" dirty="0"/>
              <a:t>родовище газоносних сланців. Розташована в межах Донецької та Харківської областей України.</a:t>
            </a:r>
          </a:p>
          <a:p>
            <a:pPr marL="45720" indent="0">
              <a:buNone/>
            </a:pPr>
            <a:r>
              <a:rPr lang="ru-RU" dirty="0"/>
              <a:t>У травні 2012 року конкурс на право укладення угоди про розподіл продукції на розробку Юзівської площі, проведений Державною службою геології та надр України, виграла британсько-нідерландська компанія </a:t>
            </a:r>
            <a:r>
              <a:rPr lang="en-US" dirty="0"/>
              <a:t>Shell. </a:t>
            </a:r>
            <a:r>
              <a:rPr lang="ru-RU" dirty="0"/>
              <a:t>Участь у конкурсі брали також </a:t>
            </a:r>
            <a:r>
              <a:rPr lang="en-US" dirty="0"/>
              <a:t>ExxonMobil </a:t>
            </a:r>
            <a:r>
              <a:rPr lang="ru-RU" dirty="0"/>
              <a:t>і ТНК-</a:t>
            </a:r>
            <a:r>
              <a:rPr lang="en-US" dirty="0" smtClean="0"/>
              <a:t>BP</a:t>
            </a:r>
            <a:r>
              <a:rPr lang="uk-UA" dirty="0" smtClean="0"/>
              <a:t>.</a:t>
            </a:r>
          </a:p>
          <a:p>
            <a:pPr marL="45720" indent="0">
              <a:buNone/>
            </a:pPr>
            <a:r>
              <a:rPr lang="ru-RU" dirty="0"/>
              <a:t>Дослідження засвідчили, що родовище здатне щороку давати 10 млрд. куб. м природного газу.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39068"/>
            <a:ext cx="3096344" cy="23059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509120"/>
            <a:ext cx="3779837" cy="2451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365104"/>
            <a:ext cx="3743325" cy="2281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175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412776"/>
            <a:ext cx="7315200" cy="2595025"/>
          </a:xfrm>
        </p:spPr>
        <p:txBody>
          <a:bodyPr/>
          <a:lstStyle/>
          <a:p>
            <a:pPr algn="ctr"/>
            <a:r>
              <a:rPr lang="uk-UA" b="1" i="1" dirty="0" smtClean="0"/>
              <a:t>Видобуток газу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4259993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88640"/>
            <a:ext cx="8496944" cy="375555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dirty="0" smtClean="0"/>
              <a:t>Природний газ знаходиться в землі на глибині від 1000 метрів до декількох кілометрів.</a:t>
            </a:r>
            <a:r>
              <a:rPr lang="ru-RU" dirty="0"/>
              <a:t> Над глибокою шпарою недалеко від міста Новий Уренгой отриманий приплив газу з глибини більш 6000 метрів</a:t>
            </a:r>
            <a:r>
              <a:rPr lang="uk-UA" dirty="0" smtClean="0"/>
              <a:t> У надрах газ знаходиться в мікроскопічних порожнечах, названих порами. Пори з'єднані між собою мікроскопічними каналами — тріщинами, по цих каналах газ надходить з пір з високим тиском у пори з нижчим тиском доти, поки не виявиться в шпарі. Газ добувають з надр землі за допомогою свердловин. Шпари намагаються розмістити рівномірно по всій території родовища. Це робиться для рівномірного падіння пластового тиску в покладі. Інакше можливі переструми газу між областями родовища, а так само передчасне обводнювання покладу 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5" y="3861048"/>
            <a:ext cx="5840413" cy="2996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44052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556792"/>
            <a:ext cx="7315200" cy="2595025"/>
          </a:xfrm>
        </p:spPr>
        <p:txBody>
          <a:bodyPr/>
          <a:lstStyle/>
          <a:p>
            <a:pPr algn="ctr"/>
            <a:r>
              <a:rPr lang="uk-UA" b="1" i="1" dirty="0" smtClean="0"/>
              <a:t>Переробка та продукти</a:t>
            </a:r>
            <a:endParaRPr lang="uk-UA" b="1" i="1" dirty="0"/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4139952" y="5166530"/>
            <a:ext cx="4089648" cy="114463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Основні відомості; 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Зрідження газу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12454287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051720" y="476672"/>
            <a:ext cx="6912768" cy="6120680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Розроблено багато способів переробки природних газів. Головне завдання цієї переробки — перетворення граничних вугіллі водородов на більш активні — непредельные, які потім пере водять в синтетичні полімери (каучук, пластмаси). З іншого боку, окисленням вуглеводнів отримують органічні кислоти, спирти й інші продукти. Природні вуглеводневі гази є сировиною для виробництва метанолу, формальдегіду, оцтової кислоти, ацетону та багатьох органічних речовин. Конверсією киснем або водяною парою з метану отримують синтез-газ (СО + Н2О), який широко застосовується для виробництва </a:t>
            </a:r>
            <a:r>
              <a:rPr lang="uk-UA" b="1" dirty="0" smtClean="0"/>
              <a:t>аміаку, спиртів </a:t>
            </a:r>
            <a:r>
              <a:rPr lang="uk-UA" dirty="0" smtClean="0"/>
              <a:t>та інших </a:t>
            </a:r>
            <a:r>
              <a:rPr lang="uk-UA" b="1" dirty="0" smtClean="0"/>
              <a:t>органічних продуктів</a:t>
            </a:r>
            <a:r>
              <a:rPr lang="uk-UA" dirty="0" smtClean="0"/>
              <a:t>; піролізом та дегідрогенізацією метану  ацетилен, сажу, водень Із них отримують </a:t>
            </a:r>
            <a:r>
              <a:rPr lang="uk-UA" b="1" dirty="0" smtClean="0"/>
              <a:t>олефінові вуглеводні, етилен, пропілен</a:t>
            </a:r>
            <a:r>
              <a:rPr lang="uk-UA" dirty="0" smtClean="0"/>
              <a:t>, які є сировиною для подальшого органічного синтезу і виробництва </a:t>
            </a:r>
            <a:r>
              <a:rPr lang="uk-UA" b="1" dirty="0" smtClean="0"/>
              <a:t>пластмас, синтетичних каучуків, штучних волокон </a:t>
            </a:r>
            <a:r>
              <a:rPr lang="uk-UA" dirty="0" smtClean="0"/>
              <a:t>. З природних газів виділяють (видобувають) </a:t>
            </a:r>
            <a:r>
              <a:rPr lang="uk-UA" b="1" dirty="0" smtClean="0"/>
              <a:t>сірку </a:t>
            </a:r>
            <a:r>
              <a:rPr lang="uk-UA" dirty="0" smtClean="0"/>
              <a:t>(із сірководневмісних газів), гелій, вуглекислий газ, ртуть, гомологи метану. Природний вуглеводневий і нафтовий гази використовується як паливо для енергетичних устатковань у різних галузях промисловості, комунально-побутового споживання.</a:t>
            </a:r>
            <a:endParaRPr lang="uk-UA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404664"/>
            <a:ext cx="1728193" cy="208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26" y="2780928"/>
            <a:ext cx="2087845" cy="36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485650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25"/>
          <p:cNvSpPr txBox="1">
            <a:spLocks noChangeArrowheads="1"/>
          </p:cNvSpPr>
          <p:nvPr/>
        </p:nvSpPr>
        <p:spPr bwMode="auto">
          <a:xfrm>
            <a:off x="3492500" y="2420938"/>
            <a:ext cx="1727200" cy="925512"/>
          </a:xfrm>
          <a:prstGeom prst="rect">
            <a:avLst/>
          </a:prstGeom>
          <a:solidFill>
            <a:schemeClr val="accent1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 dirty="0" err="1">
                <a:solidFill>
                  <a:schemeClr val="accent2"/>
                </a:solidFill>
              </a:rPr>
              <a:t>Природні</a:t>
            </a:r>
            <a:endParaRPr lang="ru-RU" b="1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ru-RU" b="1" dirty="0" err="1">
                <a:solidFill>
                  <a:schemeClr val="accent2"/>
                </a:solidFill>
              </a:rPr>
              <a:t>горючі</a:t>
            </a:r>
            <a:endParaRPr lang="ru-RU" b="1" dirty="0">
              <a:solidFill>
                <a:schemeClr val="accent2"/>
              </a:solidFill>
            </a:endParaRPr>
          </a:p>
          <a:p>
            <a:pPr algn="ctr" eaLnBrk="1" hangingPunct="1"/>
            <a:r>
              <a:rPr lang="ru-RU" b="1" dirty="0">
                <a:solidFill>
                  <a:schemeClr val="accent2"/>
                </a:solidFill>
              </a:rPr>
              <a:t> гази</a:t>
            </a:r>
          </a:p>
        </p:txBody>
      </p:sp>
      <p:sp>
        <p:nvSpPr>
          <p:cNvPr id="8196" name="Line 28"/>
          <p:cNvSpPr>
            <a:spLocks noChangeShapeType="1"/>
          </p:cNvSpPr>
          <p:nvPr/>
        </p:nvSpPr>
        <p:spPr bwMode="auto">
          <a:xfrm>
            <a:off x="5219700" y="2708275"/>
            <a:ext cx="5762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197" name="Text Box 30"/>
          <p:cNvSpPr txBox="1">
            <a:spLocks noChangeArrowheads="1"/>
          </p:cNvSpPr>
          <p:nvPr/>
        </p:nvSpPr>
        <p:spPr bwMode="auto">
          <a:xfrm>
            <a:off x="5795963" y="2565400"/>
            <a:ext cx="1049337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Водень</a:t>
            </a:r>
          </a:p>
        </p:txBody>
      </p:sp>
      <p:sp>
        <p:nvSpPr>
          <p:cNvPr id="8198" name="Text Box 31"/>
          <p:cNvSpPr txBox="1">
            <a:spLocks noChangeArrowheads="1"/>
          </p:cNvSpPr>
          <p:nvPr/>
        </p:nvSpPr>
        <p:spPr bwMode="auto">
          <a:xfrm>
            <a:off x="7235825" y="2565400"/>
            <a:ext cx="833438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Ам</a:t>
            </a:r>
            <a:r>
              <a:rPr lang="uk-UA" b="1"/>
              <a:t>і</a:t>
            </a:r>
            <a:r>
              <a:rPr lang="ru-RU" b="1"/>
              <a:t>ак</a:t>
            </a:r>
          </a:p>
        </p:txBody>
      </p:sp>
      <p:sp>
        <p:nvSpPr>
          <p:cNvPr id="8199" name="Line 32"/>
          <p:cNvSpPr>
            <a:spLocks noChangeShapeType="1"/>
          </p:cNvSpPr>
          <p:nvPr/>
        </p:nvSpPr>
        <p:spPr bwMode="auto">
          <a:xfrm flipV="1">
            <a:off x="7019925" y="2708275"/>
            <a:ext cx="2159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0" name="Line 34"/>
          <p:cNvSpPr>
            <a:spLocks noChangeShapeType="1"/>
          </p:cNvSpPr>
          <p:nvPr/>
        </p:nvSpPr>
        <p:spPr bwMode="auto">
          <a:xfrm>
            <a:off x="7812088" y="2924175"/>
            <a:ext cx="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1" name="Text Box 35"/>
          <p:cNvSpPr txBox="1">
            <a:spLocks noChangeArrowheads="1"/>
          </p:cNvSpPr>
          <p:nvPr/>
        </p:nvSpPr>
        <p:spPr bwMode="auto">
          <a:xfrm>
            <a:off x="6692900" y="3357563"/>
            <a:ext cx="2024063" cy="925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/>
              <a:t>Солі амонія</a:t>
            </a:r>
          </a:p>
          <a:p>
            <a:pPr algn="ctr" eaLnBrk="1" hangingPunct="1"/>
            <a:r>
              <a:rPr lang="ru-RU" b="1"/>
              <a:t> Азотна кислота</a:t>
            </a:r>
          </a:p>
          <a:p>
            <a:pPr algn="ctr" eaLnBrk="1" hangingPunct="1"/>
            <a:r>
              <a:rPr lang="ru-RU" b="1"/>
              <a:t> Карбамід</a:t>
            </a:r>
          </a:p>
        </p:txBody>
      </p:sp>
      <p:sp>
        <p:nvSpPr>
          <p:cNvPr id="8202" name="Text Box 39"/>
          <p:cNvSpPr txBox="1">
            <a:spLocks noChangeArrowheads="1"/>
          </p:cNvSpPr>
          <p:nvPr/>
        </p:nvSpPr>
        <p:spPr bwMode="auto">
          <a:xfrm>
            <a:off x="179388" y="2420938"/>
            <a:ext cx="2795587" cy="925512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/>
              <a:t>Розчинники Синтетичний каучук Пластмаси</a:t>
            </a:r>
          </a:p>
        </p:txBody>
      </p:sp>
      <p:sp>
        <p:nvSpPr>
          <p:cNvPr id="8203" name="Line 40"/>
          <p:cNvSpPr>
            <a:spLocks noChangeShapeType="1"/>
          </p:cNvSpPr>
          <p:nvPr/>
        </p:nvSpPr>
        <p:spPr bwMode="auto">
          <a:xfrm flipH="1">
            <a:off x="2124075" y="3357563"/>
            <a:ext cx="2520950" cy="15827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4" name="Text Box 41"/>
          <p:cNvSpPr txBox="1">
            <a:spLocks noChangeArrowheads="1"/>
          </p:cNvSpPr>
          <p:nvPr/>
        </p:nvSpPr>
        <p:spPr bwMode="auto">
          <a:xfrm>
            <a:off x="908050" y="5013325"/>
            <a:ext cx="2120900" cy="9255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/>
              <a:t>Сірководень  </a:t>
            </a:r>
          </a:p>
          <a:p>
            <a:pPr algn="ctr" eaLnBrk="1" hangingPunct="1"/>
            <a:r>
              <a:rPr lang="ru-RU" b="1"/>
              <a:t>сіра </a:t>
            </a:r>
          </a:p>
          <a:p>
            <a:pPr algn="ctr" eaLnBrk="1" hangingPunct="1"/>
            <a:r>
              <a:rPr lang="ru-RU" b="1"/>
              <a:t> Сірчана кислота</a:t>
            </a:r>
          </a:p>
        </p:txBody>
      </p:sp>
      <p:sp>
        <p:nvSpPr>
          <p:cNvPr id="8205" name="Line 42"/>
          <p:cNvSpPr>
            <a:spLocks noChangeShapeType="1"/>
          </p:cNvSpPr>
          <p:nvPr/>
        </p:nvSpPr>
        <p:spPr bwMode="auto">
          <a:xfrm>
            <a:off x="4643438" y="3357563"/>
            <a:ext cx="0" cy="503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6" name="Text Box 43"/>
          <p:cNvSpPr txBox="1">
            <a:spLocks noChangeArrowheads="1"/>
          </p:cNvSpPr>
          <p:nvPr/>
        </p:nvSpPr>
        <p:spPr bwMode="auto">
          <a:xfrm>
            <a:off x="3924300" y="3860800"/>
            <a:ext cx="1531938" cy="37623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Синтез - газ</a:t>
            </a:r>
          </a:p>
        </p:txBody>
      </p:sp>
      <p:sp>
        <p:nvSpPr>
          <p:cNvPr id="8207" name="Line 44"/>
          <p:cNvSpPr>
            <a:spLocks noChangeShapeType="1"/>
          </p:cNvSpPr>
          <p:nvPr/>
        </p:nvSpPr>
        <p:spPr bwMode="auto">
          <a:xfrm>
            <a:off x="4643438" y="4221163"/>
            <a:ext cx="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08" name="Text Box 45"/>
          <p:cNvSpPr txBox="1">
            <a:spLocks noChangeArrowheads="1"/>
          </p:cNvSpPr>
          <p:nvPr/>
        </p:nvSpPr>
        <p:spPr bwMode="auto">
          <a:xfrm>
            <a:off x="3389313" y="4941888"/>
            <a:ext cx="2798762" cy="376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b="1"/>
              <a:t>Кисневмісні  речовини</a:t>
            </a:r>
          </a:p>
        </p:txBody>
      </p:sp>
      <p:sp>
        <p:nvSpPr>
          <p:cNvPr id="8209" name="Line 46"/>
          <p:cNvSpPr>
            <a:spLocks noChangeShapeType="1"/>
          </p:cNvSpPr>
          <p:nvPr/>
        </p:nvSpPr>
        <p:spPr bwMode="auto">
          <a:xfrm>
            <a:off x="4572000" y="3357563"/>
            <a:ext cx="3168650" cy="1584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0" name="Text Box 47"/>
          <p:cNvSpPr txBox="1">
            <a:spLocks noChangeArrowheads="1"/>
          </p:cNvSpPr>
          <p:nvPr/>
        </p:nvSpPr>
        <p:spPr bwMode="auto">
          <a:xfrm>
            <a:off x="7308850" y="4941888"/>
            <a:ext cx="800100" cy="3762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Гел</a:t>
            </a:r>
            <a:r>
              <a:rPr lang="uk-UA" b="1"/>
              <a:t>і</a:t>
            </a:r>
            <a:r>
              <a:rPr lang="ru-RU" b="1"/>
              <a:t>й</a:t>
            </a:r>
          </a:p>
        </p:txBody>
      </p:sp>
      <p:sp>
        <p:nvSpPr>
          <p:cNvPr id="8211" name="Text Box 50"/>
          <p:cNvSpPr txBox="1">
            <a:spLocks noChangeArrowheads="1"/>
          </p:cNvSpPr>
          <p:nvPr/>
        </p:nvSpPr>
        <p:spPr bwMode="auto">
          <a:xfrm>
            <a:off x="1619250" y="1628775"/>
            <a:ext cx="1497013" cy="376238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Поліетилен</a:t>
            </a:r>
          </a:p>
        </p:txBody>
      </p:sp>
      <p:sp>
        <p:nvSpPr>
          <p:cNvPr id="8212" name="Line 51"/>
          <p:cNvSpPr>
            <a:spLocks noChangeShapeType="1"/>
          </p:cNvSpPr>
          <p:nvPr/>
        </p:nvSpPr>
        <p:spPr bwMode="auto">
          <a:xfrm flipH="1" flipV="1">
            <a:off x="2411413" y="1989138"/>
            <a:ext cx="1873250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3" name="Text Box 52"/>
          <p:cNvSpPr txBox="1">
            <a:spLocks noChangeArrowheads="1"/>
          </p:cNvSpPr>
          <p:nvPr/>
        </p:nvSpPr>
        <p:spPr bwMode="auto">
          <a:xfrm>
            <a:off x="5651500" y="1557338"/>
            <a:ext cx="2039938" cy="37623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ru-RU" b="1"/>
              <a:t>Этиловий спирт</a:t>
            </a:r>
          </a:p>
        </p:txBody>
      </p:sp>
      <p:sp>
        <p:nvSpPr>
          <p:cNvPr id="8214" name="Line 53"/>
          <p:cNvSpPr>
            <a:spLocks noChangeShapeType="1"/>
          </p:cNvSpPr>
          <p:nvPr/>
        </p:nvSpPr>
        <p:spPr bwMode="auto">
          <a:xfrm flipV="1">
            <a:off x="4211638" y="1916113"/>
            <a:ext cx="2447925" cy="504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8215" name="Line 55"/>
          <p:cNvSpPr>
            <a:spLocks noChangeShapeType="1"/>
          </p:cNvSpPr>
          <p:nvPr/>
        </p:nvSpPr>
        <p:spPr bwMode="auto">
          <a:xfrm flipH="1">
            <a:off x="2987675" y="2852738"/>
            <a:ext cx="5048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179388" y="332656"/>
            <a:ext cx="84250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Найважливіші продукти, одержувані з природного</a:t>
            </a:r>
            <a:endParaRPr lang="uk-UA" sz="2800" b="1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367134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424936" cy="936104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Зрідження газу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412776"/>
            <a:ext cx="4896544" cy="5445224"/>
          </a:xfrm>
        </p:spPr>
        <p:txBody>
          <a:bodyPr>
            <a:normAutofit fontScale="85000" lnSpcReduction="10000"/>
          </a:bodyPr>
          <a:lstStyle/>
          <a:p>
            <a:pPr marL="45720" indent="0">
              <a:buNone/>
            </a:pPr>
            <a:r>
              <a:rPr lang="uk-UA" dirty="0" smtClean="0"/>
              <a:t>Зріджений природний газ отримують при охолодженні природного газу або при підвищеному тиску. Зрідження природного газу проводиться для більш легкого і компактного складування чи транспортування споживачеві. Густина зрідженого природного газу приблизно в 2 рази менша від густини бензину. Температура кипіння від –158 до –163 градусів за Цельсієм залежно від складу.</a:t>
            </a:r>
          </a:p>
          <a:p>
            <a:pPr marL="45720" indent="0">
              <a:buNone/>
            </a:pPr>
            <a:r>
              <a:rPr lang="uk-UA" dirty="0" smtClean="0"/>
              <a:t>Застосовують зріджений природний газ: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    як автомобільне паливо;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    при безтрубній газифікації підприємств і комунального сектору при переході котелень з мазуту або дизельного палива на газ;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    при виконанні ремонтних робіт на газопроводах без припинення подачі газу на комунальні потреби;</a:t>
            </a:r>
          </a:p>
          <a:p>
            <a:pPr>
              <a:buFont typeface="Arial" pitchFamily="34" charset="0"/>
              <a:buChar char="•"/>
            </a:pPr>
            <a:r>
              <a:rPr lang="uk-UA" dirty="0" smtClean="0"/>
              <a:t>    в процесі одержання електроенергії на автономних електростанціях, приводом у яких є газовий двигун.</a:t>
            </a:r>
          </a:p>
          <a:p>
            <a:pPr marL="45720" indent="0">
              <a:buNone/>
            </a:pPr>
            <a:endParaRPr lang="ru-RU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340768"/>
            <a:ext cx="3396605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3861048"/>
            <a:ext cx="3396605" cy="2543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74044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1484784"/>
            <a:ext cx="7315200" cy="2595025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Транспортування природного газу</a:t>
            </a:r>
            <a:endParaRPr lang="uk-UA" b="1" i="1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>
          <a:xfrm>
            <a:off x="2051720" y="5166530"/>
            <a:ext cx="6177880" cy="1144632"/>
          </a:xfrm>
        </p:spPr>
        <p:txBody>
          <a:bodyPr>
            <a:norm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Основні методи транспортування 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Роль України у транспортувані газу</a:t>
            </a:r>
            <a:endParaRPr lang="uk-UA" b="1" i="1" dirty="0"/>
          </a:p>
        </p:txBody>
      </p:sp>
    </p:spTree>
    <p:extLst>
      <p:ext uri="{BB962C8B-B14F-4D97-AF65-F5344CB8AC3E}">
        <p14:creationId xmlns:p14="http://schemas.microsoft.com/office/powerpoint/2010/main" val="2417768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3"/>
            <a:ext cx="8640960" cy="1368151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Основні методи транспортування 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496" y="1556792"/>
            <a:ext cx="9001000" cy="367240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В даний час основним видом транспорту є трубопровідний. Газ під тиском, як правило, до 75 атмосфер (кгс/см²) рухається по трубах діаметром до 1420 мм. В міру просування газу по трубопроводу він втрачає енергію, переборюючи сили тертя як між газом і стінкою труби, так і між шарами газу. Тому через визначені проміжки необхідно споруджувати компресорні станції (КС) з газоперекачувальними агрегатами (ГПА), на яких газ дотискається до розрахункового тиску. Спорудження й обслуговування трубопроводу досить дороге, однак це найдешевший спосіб транспортування газу і нафти. Газопроводи великого діаметру, призначені для транспортування газу на великі відстані, називаються магістральними.</a:t>
            </a:r>
            <a:r>
              <a:rPr lang="ru-RU" dirty="0"/>
              <a:t> Крім трубопровідного транспорту використовують спеціальні танкери — газовози. Це спеціальні кораблі, на яких газ перевозиться в стиснутому або скрапленому стані при визначених термобаричних умовах. </a:t>
            </a:r>
            <a:endParaRPr lang="uk-UA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975744"/>
            <a:ext cx="3325689" cy="1803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974966"/>
            <a:ext cx="3799334" cy="18038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983373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7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229600" cy="1154097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Роль України у транспортувані газу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8136904" cy="3600400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Загальна довжина </a:t>
            </a:r>
            <a:r>
              <a:rPr lang="uk-UA" dirty="0" smtClean="0"/>
              <a:t>магістральних газопроводів в Україні становить 35,6 тис.км. Сьогодні Україна є найбільшою у світі країною-транзитером природного газу. Українська газотранспортна система, що пов’язує між собою регіони з найбільшими в світі запасами природного газу з країнами Європи. Україна транспортує російський природний газ до 18 країн Європи: Австрії, Болгарії, Боснії, Греції, Італії, Македонії, Молдови, Румунії, Німеччини, Польщі, Сербії, Словаччини, Словенії, Угорщини, Франції, Туреччини, Хорватії та Чехії.</a:t>
            </a:r>
            <a:endParaRPr lang="uk-UA" dirty="0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077072"/>
            <a:ext cx="5256584" cy="252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617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12777"/>
            <a:ext cx="828092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31880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5737"/>
            <a:ext cx="6405872" cy="3603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526" y="2702959"/>
            <a:ext cx="6035406" cy="4132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355179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755576" y="1124744"/>
            <a:ext cx="7315200" cy="2595025"/>
          </a:xfrm>
        </p:spPr>
        <p:txBody>
          <a:bodyPr/>
          <a:lstStyle/>
          <a:p>
            <a:pPr algn="ctr"/>
            <a:r>
              <a:rPr lang="uk-UA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Екологія </a:t>
            </a:r>
            <a:endParaRPr lang="ru-RU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19872" y="5229200"/>
            <a:ext cx="5544616" cy="1144632"/>
          </a:xfrm>
        </p:spPr>
        <p:txBody>
          <a:bodyPr/>
          <a:lstStyle/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Вибухова сила природного газу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dirty="0" smtClean="0"/>
              <a:t>Екологічні проблеми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83322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332657"/>
            <a:ext cx="7891264" cy="864096"/>
          </a:xfrm>
        </p:spPr>
        <p:txBody>
          <a:bodyPr>
            <a:normAutofit fontScale="90000"/>
          </a:bodyPr>
          <a:lstStyle/>
          <a:p>
            <a:pPr algn="ctr"/>
            <a:r>
              <a:rPr lang="uk-UA" b="1" i="1" dirty="0" smtClean="0"/>
              <a:t>Вибухова сила природного газу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340768"/>
            <a:ext cx="4824536" cy="5256584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Вибух газу, який стався 13 жовтня 2007 року в Дніпропетровську в 10-поверховому будинку і є однією з наймастабніших українських трагедій 2007 року.</a:t>
            </a:r>
          </a:p>
          <a:p>
            <a:pPr marL="45720" indent="0">
              <a:buNone/>
            </a:pPr>
            <a:r>
              <a:rPr lang="uk-UA" dirty="0" smtClean="0"/>
              <a:t>Вибух стався у третьому під'їзді будинку і пролунав 13 жовтня 2007 року близько 10:30. Він був таким масштабним, що ледве не зруйнував сусідні будівлі. Під'їзд був зруйнований повністю, ще три інших під'їзда теж зазнали пошкоджень. Усього 23 особи загинули, ще 20 були поранені</a:t>
            </a:r>
            <a:endParaRPr lang="uk-UA" dirty="0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556792"/>
            <a:ext cx="3240360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997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938073"/>
          </a:xfrm>
        </p:spPr>
        <p:txBody>
          <a:bodyPr>
            <a:normAutofit/>
          </a:bodyPr>
          <a:lstStyle/>
          <a:p>
            <a:pPr algn="ctr"/>
            <a:r>
              <a:rPr lang="uk-UA" b="1" i="1" dirty="0" smtClean="0"/>
              <a:t>Екологічні проблеми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51520" y="1196752"/>
            <a:ext cx="3888432" cy="5256584"/>
          </a:xfrm>
        </p:spPr>
        <p:txBody>
          <a:bodyPr>
            <a:normAutofit fontScale="92500" lnSpcReduction="20000"/>
          </a:bodyPr>
          <a:lstStyle/>
          <a:p>
            <a:pPr marL="45720" indent="0">
              <a:buNone/>
            </a:pPr>
            <a:r>
              <a:rPr lang="uk-UA" dirty="0" smtClean="0"/>
              <a:t>У екологічному відношенні природний газ є найчистішим виглядом мінерального палива. При згоранні його утворюється значно менша кількість шкідливих речовин в порівнянні з іншими видами палива. Проте спалювання людством величезної кількості різних видів палива, у тому числі природного газу, за останні півстоліття привело до деякого незначного збільшення вмісту вуглекислого газу в атмосфері, який є парниковим газом. Деякі учені на цій підставі роблять вивід про небезпеку виникнення парникового ефекту і як наслідок - різкого потепління клімату. </a:t>
            </a:r>
          </a:p>
          <a:p>
            <a:pPr marL="45720" indent="0">
              <a:buNone/>
            </a:pPr>
            <a:endParaRPr lang="uk-UA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1556792"/>
            <a:ext cx="4320480" cy="41044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538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412776"/>
            <a:ext cx="7315200" cy="2595025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 smtClean="0"/>
              <a:t>Цікаві факти </a:t>
            </a:r>
            <a:endParaRPr lang="ru-RU" sz="6000" b="1" i="1" dirty="0"/>
          </a:p>
        </p:txBody>
      </p:sp>
    </p:spTree>
    <p:extLst>
      <p:ext uri="{BB962C8B-B14F-4D97-AF65-F5344CB8AC3E}">
        <p14:creationId xmlns:p14="http://schemas.microsoft.com/office/powerpoint/2010/main" val="17042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76672"/>
            <a:ext cx="8280920" cy="6203823"/>
          </a:xfrm>
        </p:spPr>
        <p:txBody>
          <a:bodyPr>
            <a:normAutofit lnSpcReduction="10000"/>
          </a:bodyPr>
          <a:lstStyle/>
          <a:p>
            <a:r>
              <a:rPr lang="uk-UA" dirty="0" smtClean="0"/>
              <a:t>Давним-давно жителі Іраку й Індії були впевнені, що коли і з ущелин серед скель піднімаються височінь розкошлане полум'я, це відбувається це за велінням бога вогню. Тому цей вогонь вважається тут священним.</a:t>
            </a:r>
          </a:p>
          <a:p>
            <a:r>
              <a:rPr lang="uk-UA" dirty="0" smtClean="0"/>
              <a:t>А жителі США до недавнього часу щось знали про газі, про його св-вах. Найчастіше природного газу сам собою, без яких би не пішли бурових робіт, просочувався на поверхню землі крізь щілини в скелях, створюючи природні свердловини цього природного сировини. Тільки У 19 столітті у ході буріння свердловин виявили природного газу. З 1872 роки він став використовуватися з промисловою метою. Тоді ж почалося будівництво газопроводів.</a:t>
            </a:r>
          </a:p>
          <a:p>
            <a:r>
              <a:rPr lang="ru-RU" dirty="0" smtClean="0"/>
              <a:t>У </a:t>
            </a:r>
            <a:r>
              <a:rPr lang="ru-RU" dirty="0"/>
              <a:t>межах своїх записках про мандри Марко Поло згадує у тому, що природні гази використовувалися висвітленню і опалення у деяких районах Китаю. Мандрівник Кемпфер у своїх звітах відвідання Апшерона в 1682-1686 рр. писав, що урбанізовані жителі півострова широко застосовують горючі гази приготування їжі і випалу вапняків. У багатьох інших літературних джерелах неодноразово згадуються “вічні вогні” в Сураханах (на Апшеронском півострові), що існували на початку </a:t>
            </a:r>
            <a:r>
              <a:rPr lang="en-US" dirty="0"/>
              <a:t>XX </a:t>
            </a:r>
            <a:r>
              <a:rPr lang="ru-RU" dirty="0"/>
              <a:t>в. і що приваблювали багато уваги дослідників.</a:t>
            </a:r>
          </a:p>
        </p:txBody>
      </p:sp>
    </p:spTree>
    <p:extLst>
      <p:ext uri="{BB962C8B-B14F-4D97-AF65-F5344CB8AC3E}">
        <p14:creationId xmlns:p14="http://schemas.microsoft.com/office/powerpoint/2010/main" val="1914485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83568" y="1196752"/>
            <a:ext cx="7315200" cy="2595025"/>
          </a:xfrm>
        </p:spPr>
        <p:txBody>
          <a:bodyPr>
            <a:normAutofit/>
          </a:bodyPr>
          <a:lstStyle/>
          <a:p>
            <a:pPr algn="ctr"/>
            <a:r>
              <a:rPr lang="uk-UA" sz="6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Висновок</a:t>
            </a:r>
            <a:endParaRPr lang="ru-RU" sz="6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093513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908720"/>
            <a:ext cx="8136904" cy="4824536"/>
          </a:xfrm>
        </p:spPr>
        <p:txBody>
          <a:bodyPr/>
          <a:lstStyle/>
          <a:p>
            <a:pPr marL="45720" indent="0">
              <a:buNone/>
            </a:pPr>
            <a:r>
              <a:rPr lang="ru-RU" dirty="0"/>
              <a:t>Природний газ – це суміш газоподібних вуглеводнів, у складі якої </a:t>
            </a:r>
            <a:r>
              <a:rPr lang="uk-UA" dirty="0" smtClean="0"/>
              <a:t>переважає метан (80–97 %). Утворюється в надрах землі при повільному анаеробному (без доступу повітря) розкладанні органічних речовин.</a:t>
            </a:r>
          </a:p>
          <a:p>
            <a:pPr marL="45720" indent="0">
              <a:buNone/>
            </a:pPr>
            <a:r>
              <a:rPr lang="uk-UA" dirty="0" smtClean="0"/>
              <a:t>Природний газ відноситься до корисних копалин. Часто він є попутним газом при видобутку нафти. </a:t>
            </a:r>
          </a:p>
          <a:p>
            <a:pPr marL="45720" indent="0">
              <a:buNone/>
            </a:pPr>
            <a:r>
              <a:rPr lang="uk-UA" dirty="0" smtClean="0"/>
              <a:t>Газові та нафтові родовища знаходяться в різних регіонах земної поверхні як на суші, так і під водою озер, морів і океанів. Найбільші запаси природного газу і нафти зосереджені в Росії, Саудівській Аравії, США, Ірані, Іраку, Мексиці та інших країнах. Світові запаси газу становлять 140 трлн м3.</a:t>
            </a:r>
          </a:p>
          <a:p>
            <a:pPr marL="45720" indent="0">
              <a:buNone/>
            </a:pPr>
            <a:r>
              <a:rPr lang="uk-UA" dirty="0" smtClean="0"/>
              <a:t>Основний компонент природного газу – метан. У газі окремих родовищ його вміст сягає 96 %.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3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64704"/>
            <a:ext cx="8352928" cy="5760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24349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124744"/>
            <a:ext cx="7315200" cy="2664296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uk-UA" sz="6600" dirty="0" smtClean="0">
                <a:solidFill>
                  <a:schemeClr val="tx2"/>
                </a:solidFill>
              </a:rPr>
              <a:t>Дякую за увагу !!!</a:t>
            </a:r>
            <a:endParaRPr lang="ru-RU" sz="6600" dirty="0">
              <a:solidFill>
                <a:schemeClr val="tx2"/>
              </a:solidFill>
            </a:endParaRPr>
          </a:p>
        </p:txBody>
      </p:sp>
      <p:pic>
        <p:nvPicPr>
          <p:cNvPr id="25602" name="Picture 2" descr="C:\Users\Nat\AppData\Local\Microsoft\Windows\Temporary Internet Files\Content.IE5\87IWDYHS\MC900303533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284984"/>
            <a:ext cx="3096344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44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395536" y="1556792"/>
            <a:ext cx="8064896" cy="2595025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Поняття про природний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газ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0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404664"/>
            <a:ext cx="4248472" cy="6453336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 smtClean="0"/>
              <a:t>Природний газ – це суміш газоподібних вуглеводнів, у складі якої переважає метан (80–97 %). Утворюється в надрах землі при повільному анаеробному (без доступу повітря) розкладанні органічних речовин.</a:t>
            </a:r>
          </a:p>
          <a:p>
            <a:pPr marL="45720" indent="0">
              <a:buNone/>
            </a:pPr>
            <a:r>
              <a:rPr lang="uk-UA" dirty="0" smtClean="0"/>
              <a:t>Природний газ відноситься до корисних копалин. Часто він є попутним газом при видобутку нафти</a:t>
            </a:r>
            <a:r>
              <a:rPr lang="ru-RU" dirty="0"/>
              <a:t>. </a:t>
            </a:r>
            <a:r>
              <a:rPr lang="uk-UA" dirty="0" smtClean="0"/>
              <a:t>Природний газ є корисною копалиною. Часто є побічним газом при видобутку нафти. Природний газ у пластових умовах (умовах залягання в земних надрах) знаходиться в газоподібному стані у вигляді окремих скупчень (газові поклади) або у вигляді газової шапки нафтогазових родовищ — це вільний газ, або в розчиненому стані в нафті або воді (у пластових умовах). Також природний газ може знаходитися у вигляді газогідратів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628800"/>
            <a:ext cx="4320480" cy="42534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035802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971600" y="1628800"/>
            <a:ext cx="7315200" cy="2595025"/>
          </a:xfrm>
        </p:spPr>
        <p:txBody>
          <a:bodyPr/>
          <a:lstStyle/>
          <a:p>
            <a:pPr algn="ctr"/>
            <a:r>
              <a:rPr lang="uk-UA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 та властивості</a:t>
            </a:r>
            <a:endParaRPr lang="uk-UA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067944" y="5229200"/>
            <a:ext cx="5076056" cy="1144632"/>
          </a:xfrm>
        </p:spPr>
        <p:txBody>
          <a:bodyPr>
            <a:normAutofit lnSpcReduction="10000"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Склад;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Фізичні властивості;</a:t>
            </a:r>
            <a:endParaRPr lang="uk-UA" b="1" i="1" dirty="0"/>
          </a:p>
          <a:p>
            <a:pPr marL="342900" indent="-342900">
              <a:buFont typeface="Arial" pitchFamily="34" charset="0"/>
              <a:buChar char="•"/>
            </a:pPr>
            <a:r>
              <a:rPr lang="uk-UA" b="1" i="1" dirty="0" smtClean="0"/>
              <a:t> </a:t>
            </a:r>
            <a:r>
              <a:rPr lang="uk-UA" b="1" i="1" dirty="0"/>
              <a:t>Отруйні </a:t>
            </a:r>
            <a:r>
              <a:rPr lang="uk-UA" b="1" i="1" dirty="0" smtClean="0"/>
              <a:t>властивості</a:t>
            </a:r>
          </a:p>
        </p:txBody>
      </p:sp>
    </p:spTree>
    <p:extLst>
      <p:ext uri="{BB962C8B-B14F-4D97-AF65-F5344CB8AC3E}">
        <p14:creationId xmlns:p14="http://schemas.microsoft.com/office/powerpoint/2010/main" val="3351468628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9"/>
            <a:ext cx="7315200" cy="864096"/>
          </a:xfrm>
        </p:spPr>
        <p:txBody>
          <a:bodyPr>
            <a:noAutofit/>
          </a:bodyPr>
          <a:lstStyle/>
          <a:p>
            <a:pPr algn="ctr"/>
            <a:r>
              <a:rPr lang="uk-UA" sz="5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Склад</a:t>
            </a:r>
            <a:endParaRPr lang="ru-RU" sz="5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95936" y="1268760"/>
            <a:ext cx="4320480" cy="5445224"/>
          </a:xfrm>
        </p:spPr>
        <p:txBody>
          <a:bodyPr>
            <a:noAutofit/>
          </a:bodyPr>
          <a:lstStyle/>
          <a:p>
            <a:pPr marL="45720" indent="0">
              <a:buNone/>
            </a:pPr>
            <a:r>
              <a:rPr lang="uk-UA" sz="2200" dirty="0" smtClean="0"/>
              <a:t>Основний компонент природного газу – метан. У газі окремих родовищ його вміст сягає 96 %. Крім метану в природному та попутному газі містяться етан, пропан, бутан, вуглекислий газ, азот, гелій, сірководень, сіркоорганічні сполуки (в основному меркаптани) і висококиплячі вуглеводні («газовий конденсат»). Разом з газом з пласта виноситься пластова вода, соляна кислота, інгібітори корозії, частки породи і бурового розчину і т.д. </a:t>
            </a:r>
            <a:endParaRPr lang="uk-UA" sz="22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168352" cy="46805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72702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88641"/>
            <a:ext cx="7315200" cy="936104"/>
          </a:xfrm>
        </p:spPr>
        <p:txBody>
          <a:bodyPr/>
          <a:lstStyle/>
          <a:p>
            <a:pPr algn="ctr"/>
            <a:r>
              <a:rPr lang="uk-UA" b="1" i="1" dirty="0" smtClean="0"/>
              <a:t>Фізичні властивості </a:t>
            </a:r>
            <a:endParaRPr lang="ru-RU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268761"/>
            <a:ext cx="7488832" cy="5256584"/>
          </a:xfrm>
        </p:spPr>
        <p:txBody>
          <a:bodyPr/>
          <a:lstStyle/>
          <a:p>
            <a:pPr marL="45720" indent="0">
              <a:buNone/>
            </a:pPr>
            <a:r>
              <a:rPr lang="uk-UA" dirty="0" smtClean="0"/>
              <a:t>Природний газ не має кольору і запаху. Щоб можна було визначити витік по запаху, до нього перед подачею споживачам додають одорант — речовину з різким специфічним запахом. Як одорант може використовуватись етилмеркаптан — C2H5SH або суміш природних меркаптанів — СПМ (C2H3P). У магістральних газопроводах транспортується неодоризований газ, оскільки одорант належить до агресивних речовин, що спричиняють корозію стінок труб.</a:t>
            </a:r>
          </a:p>
          <a:p>
            <a:pPr marL="45720" indent="0">
              <a:buNone/>
            </a:pPr>
            <a:r>
              <a:rPr lang="ru-RU" dirty="0"/>
              <a:t>Густина: ρ = 0,7 кг/м³ (сухий газоподібний) або 400 кг/м³ </a:t>
            </a:r>
            <a:r>
              <a:rPr lang="ru-RU" dirty="0" smtClean="0"/>
              <a:t>рідкий</a:t>
            </a:r>
          </a:p>
          <a:p>
            <a:pPr marL="45720" indent="0">
              <a:buNone/>
            </a:pPr>
            <a:r>
              <a:rPr lang="ru-RU" dirty="0" smtClean="0"/>
              <a:t>Температура </a:t>
            </a:r>
            <a:r>
              <a:rPr lang="ru-RU" dirty="0"/>
              <a:t>займання: t = 650 °</a:t>
            </a:r>
            <a:r>
              <a:rPr lang="ru-RU" dirty="0" smtClean="0"/>
              <a:t>C</a:t>
            </a:r>
          </a:p>
          <a:p>
            <a:pPr marL="45720" indent="0">
              <a:buNone/>
            </a:pPr>
            <a:r>
              <a:rPr lang="ru-RU" dirty="0"/>
              <a:t>Теплота згоряння: 16 — 34 МДж/м³ (для газоподібного</a:t>
            </a:r>
            <a:r>
              <a:rPr lang="ru-RU" dirty="0" smtClean="0"/>
              <a:t>)</a:t>
            </a:r>
          </a:p>
          <a:p>
            <a:pPr marL="45720" indent="0">
              <a:buNone/>
            </a:pPr>
            <a:r>
              <a:rPr lang="ru-RU" dirty="0"/>
              <a:t>Октанове число при використанні на двигунах згоряння: 120 — </a:t>
            </a:r>
            <a:r>
              <a:rPr lang="ru-RU" dirty="0" smtClean="0"/>
              <a:t>130</a:t>
            </a:r>
          </a:p>
          <a:p>
            <a:pPr marL="4572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02433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260649"/>
            <a:ext cx="7315200" cy="864096"/>
          </a:xfrm>
        </p:spPr>
        <p:txBody>
          <a:bodyPr/>
          <a:lstStyle/>
          <a:p>
            <a:pPr algn="ctr"/>
            <a:r>
              <a:rPr lang="uk-UA" b="1" i="1" dirty="0" smtClean="0"/>
              <a:t>Отруйні властивості</a:t>
            </a:r>
            <a:endParaRPr lang="uk-UA" b="1" i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96752"/>
            <a:ext cx="4752528" cy="5472608"/>
          </a:xfrm>
        </p:spPr>
        <p:txBody>
          <a:bodyPr>
            <a:normAutofit fontScale="92500" lnSpcReduction="10000"/>
          </a:bodyPr>
          <a:lstStyle/>
          <a:p>
            <a:pPr marL="45720" indent="0">
              <a:buNone/>
            </a:pPr>
            <a:r>
              <a:rPr lang="uk-UA" dirty="0"/>
              <a:t>Природний газ створює удушаючу дію на організм людини. В атмосферному повітрі населених пунктів, у повітрі робочої зони і у воді водоймищ санітарно-побутового водокористування встановлюються гранично допустимі концентрації шкідливих речовин, які затверджуються Міністерством охорони здоров'я України</a:t>
            </a:r>
            <a:r>
              <a:rPr lang="uk-UA" dirty="0" smtClean="0"/>
              <a:t>.</a:t>
            </a:r>
            <a:endParaRPr lang="uk-UA" dirty="0"/>
          </a:p>
          <a:p>
            <a:pPr marL="45720" indent="0">
              <a:buNone/>
            </a:pPr>
            <a:r>
              <a:rPr lang="uk-UA" dirty="0"/>
              <a:t>Із газових компонентів природних і нафтових газів особливо токсичним є сірководень, його запах відчувається при вмісті в повітрі 0,0014-0,0023 мг/л. Сірководень — отрута, що викликає параліч органів дихання й серця. Концентрація сірководню 0,06 мг/л викликає головний біль. При концентраціях 1 мг/л і вище настають гостре отруєння і смерть.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88840"/>
            <a:ext cx="3384376" cy="408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48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286</TotalTime>
  <Words>2255</Words>
  <Application>Microsoft Office PowerPoint</Application>
  <PresentationFormat>Экран (4:3)</PresentationFormat>
  <Paragraphs>115</Paragraphs>
  <Slides>39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0" baseType="lpstr">
      <vt:lpstr>Перспектива</vt:lpstr>
      <vt:lpstr>Презентация PowerPoint</vt:lpstr>
      <vt:lpstr>План</vt:lpstr>
      <vt:lpstr>Презентация PowerPoint</vt:lpstr>
      <vt:lpstr>Поняття про природний газ</vt:lpstr>
      <vt:lpstr>Презентация PowerPoint</vt:lpstr>
      <vt:lpstr>Склад та властивості</vt:lpstr>
      <vt:lpstr>Склад</vt:lpstr>
      <vt:lpstr>Фізичні властивості </vt:lpstr>
      <vt:lpstr>Отруйні властивості</vt:lpstr>
      <vt:lpstr>Походження</vt:lpstr>
      <vt:lpstr>Презентация PowerPoint</vt:lpstr>
      <vt:lpstr>Основні родовища</vt:lpstr>
      <vt:lpstr>Світові родовища</vt:lpstr>
      <vt:lpstr>Презентация PowerPoint</vt:lpstr>
      <vt:lpstr>Українські родовища </vt:lpstr>
      <vt:lpstr>Презентация PowerPoint</vt:lpstr>
      <vt:lpstr>Західний нафтогазоносний регіон України </vt:lpstr>
      <vt:lpstr>Одеське газове родовище</vt:lpstr>
      <vt:lpstr>Оле́ська пло́ща</vt:lpstr>
      <vt:lpstr>Ю́зівська пло́ща</vt:lpstr>
      <vt:lpstr>Видобуток газу</vt:lpstr>
      <vt:lpstr>Презентация PowerPoint</vt:lpstr>
      <vt:lpstr>Переробка та продукти</vt:lpstr>
      <vt:lpstr>Презентация PowerPoint</vt:lpstr>
      <vt:lpstr>Презентация PowerPoint</vt:lpstr>
      <vt:lpstr>Зрідження газу</vt:lpstr>
      <vt:lpstr>Транспортування природного газу</vt:lpstr>
      <vt:lpstr>Основні методи транспортування </vt:lpstr>
      <vt:lpstr>Роль України у транспортувані газу</vt:lpstr>
      <vt:lpstr>Презентация PowerPoint</vt:lpstr>
      <vt:lpstr>Екологія </vt:lpstr>
      <vt:lpstr>Вибухова сила природного газу</vt:lpstr>
      <vt:lpstr>Екологічні проблеми</vt:lpstr>
      <vt:lpstr>Цікаві факти </vt:lpstr>
      <vt:lpstr>Презентация PowerPoint</vt:lpstr>
      <vt:lpstr>Висновок</vt:lpstr>
      <vt:lpstr>Презентация PowerPoint</vt:lpstr>
      <vt:lpstr>Презентация PowerPoint</vt:lpstr>
      <vt:lpstr>Презентация PowerPoint</vt:lpstr>
    </vt:vector>
  </TitlesOfParts>
  <Company>*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</dc:creator>
  <cp:lastModifiedBy>Nat</cp:lastModifiedBy>
  <cp:revision>22</cp:revision>
  <dcterms:created xsi:type="dcterms:W3CDTF">2014-11-28T18:41:24Z</dcterms:created>
  <dcterms:modified xsi:type="dcterms:W3CDTF">2014-11-30T16:52:09Z</dcterms:modified>
</cp:coreProperties>
</file>