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636A22-D5C8-47AD-B6AA-668784BE49B6}" type="datetimeFigureOut">
              <a:rPr lang="uk-UA" smtClean="0"/>
              <a:pPr/>
              <a:t>19.03.2014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291201-21BF-448C-8F06-FEF3AD7C482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36A22-D5C8-47AD-B6AA-668784BE49B6}" type="datetimeFigureOut">
              <a:rPr lang="uk-UA" smtClean="0"/>
              <a:pPr/>
              <a:t>19.03.2014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291201-21BF-448C-8F06-FEF3AD7C482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36A22-D5C8-47AD-B6AA-668784BE49B6}" type="datetimeFigureOut">
              <a:rPr lang="uk-UA" smtClean="0"/>
              <a:pPr/>
              <a:t>19.03.2014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291201-21BF-448C-8F06-FEF3AD7C482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36A22-D5C8-47AD-B6AA-668784BE49B6}" type="datetimeFigureOut">
              <a:rPr lang="uk-UA" smtClean="0"/>
              <a:pPr/>
              <a:t>19.03.2014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291201-21BF-448C-8F06-FEF3AD7C482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36A22-D5C8-47AD-B6AA-668784BE49B6}" type="datetimeFigureOut">
              <a:rPr lang="uk-UA" smtClean="0"/>
              <a:pPr/>
              <a:t>19.03.2014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291201-21BF-448C-8F06-FEF3AD7C482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36A22-D5C8-47AD-B6AA-668784BE49B6}" type="datetimeFigureOut">
              <a:rPr lang="uk-UA" smtClean="0"/>
              <a:pPr/>
              <a:t>19.03.2014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291201-21BF-448C-8F06-FEF3AD7C482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36A22-D5C8-47AD-B6AA-668784BE49B6}" type="datetimeFigureOut">
              <a:rPr lang="uk-UA" smtClean="0"/>
              <a:pPr/>
              <a:t>19.03.2014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291201-21BF-448C-8F06-FEF3AD7C482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36A22-D5C8-47AD-B6AA-668784BE49B6}" type="datetimeFigureOut">
              <a:rPr lang="uk-UA" smtClean="0"/>
              <a:pPr/>
              <a:t>19.03.2014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291201-21BF-448C-8F06-FEF3AD7C482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36A22-D5C8-47AD-B6AA-668784BE49B6}" type="datetimeFigureOut">
              <a:rPr lang="uk-UA" smtClean="0"/>
              <a:pPr/>
              <a:t>19.03.2014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291201-21BF-448C-8F06-FEF3AD7C482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0636A22-D5C8-47AD-B6AA-668784BE49B6}" type="datetimeFigureOut">
              <a:rPr lang="uk-UA" smtClean="0"/>
              <a:pPr/>
              <a:t>19.03.2014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291201-21BF-448C-8F06-FEF3AD7C482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636A22-D5C8-47AD-B6AA-668784BE49B6}" type="datetimeFigureOut">
              <a:rPr lang="uk-UA" smtClean="0"/>
              <a:pPr/>
              <a:t>19.03.2014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291201-21BF-448C-8F06-FEF3AD7C482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0636A22-D5C8-47AD-B6AA-668784BE49B6}" type="datetimeFigureOut">
              <a:rPr lang="uk-UA" smtClean="0"/>
              <a:pPr/>
              <a:t>19.03.2014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1291201-21BF-448C-8F06-FEF3AD7C482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en.wikipedia.org/wiki/Ryoji_Noyori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znaimo.com.ua/20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%D0%92%D0%BE%D0%B4%D0%B5%D0%BD%D1%8C" TargetMode="External"/><Relationship Id="rId5" Type="http://schemas.openxmlformats.org/officeDocument/2006/relationships/hyperlink" Target="http://znaimo.com.ua/%D0%9F%D0%B5%D1%80%D0%B5%D0%BA%D0%B8%D1%81_%D0%B2%D0%BE%D0%B4%D0%BD%D1%8E" TargetMode="External"/><Relationship Id="rId4" Type="http://schemas.openxmlformats.org/officeDocument/2006/relationships/hyperlink" Target="http://znaimo.com.ua/%D0%9D%D0%B0%D0%B4%D0%BA%D1%80%D0%B8%D1%82%D0%B8%D1%87%D0%BD%D0%BE%D1%97_%D1%84%D0%BB%D1%8E%D1%97%D0%B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znaimo.com.ua/%D0%9E%D1%86%D1%82%D0%BE%D0%B2%D0%B0_%D0%BA%D0%B8%D1%81%D0%BB%D0%BE%D1%82%D0%B0" TargetMode="External"/><Relationship Id="rId7" Type="http://schemas.openxmlformats.org/officeDocument/2006/relationships/hyperlink" Target="http://znaimo.com.ua/%D0%9C%D0%BE%D0%BD%D1%81%D0%B0%D0%BD%D1%82%D0%BE" TargetMode="External"/><Relationship Id="rId2" Type="http://schemas.openxmlformats.org/officeDocument/2006/relationships/hyperlink" Target="http://znaimo.com.ua/%D0%9A%D0%B0%D1%82%D0%B0%D0%BB%D1%96%D0%B7%D0%B0%D1%82%D0%BE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%D0%A0%D0%BE%D0%B4%D1%96%D0%B9" TargetMode="External"/><Relationship Id="rId5" Type="http://schemas.openxmlformats.org/officeDocument/2006/relationships/hyperlink" Target="http://znaimo.com.ua/%D0%9E%D0%BA%D0%B8%D1%81_%D0%B2%D1%83%D0%B3%D0%BB%D0%B5%D1%86%D1%8E" TargetMode="External"/><Relationship Id="rId4" Type="http://schemas.openxmlformats.org/officeDocument/2006/relationships/hyperlink" Target="http://znaimo.com.ua/%D0%9C%D0%B5%D1%82%D0%B0%D0%BD%D0%BE%D0%B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A4%D0%BE%D1%82%D0%BE%D1%85%D1%96%D0%BC%D1%96%D1%8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%D0%9D%D0%B0%D0%B4%D0%BA%D1%80%D0%B8%D1%82%D0%B8%D1%87%D0%BD%D0%B0_%D1%84%D0%BB%D1%8E%D0%B8%D0%B4%D0%BD%D0%B0%D1%8F_%D0%B5%D0%BA%D1%81%D1%82%D1%80%D0%B0%D0%BA%D1%86%D1%96%D1%8F" TargetMode="External"/><Relationship Id="rId3" Type="http://schemas.openxmlformats.org/officeDocument/2006/relationships/hyperlink" Target="http://znaimo.com.ua/%D0%92%D1%83%D0%B3%D0%BB%D0%B5%D0%BA%D0%B8%D1%81%D0%BB%D0%B8%D0%B9_%D0%B3%D0%B0%D0%B7" TargetMode="External"/><Relationship Id="rId7" Type="http://schemas.openxmlformats.org/officeDocument/2006/relationships/hyperlink" Target="http://znaimo.com.ua/%D0%9F%D1%80%D0%BE%D0%BF%D0%B0%D0%BD" TargetMode="External"/><Relationship Id="rId2" Type="http://schemas.openxmlformats.org/officeDocument/2006/relationships/hyperlink" Target="http://znaimo.com.ua/%D0%9D%D0%B0%D0%B4%D0%BA%D1%80%D0%B8%D1%82%D0%B8%D1%87%D0%BD%D0%BE%D1%97_%D1%84%D0%BB%D1%8E%D1%97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%D0%95%D1%82%D0%B0%D0%BD" TargetMode="External"/><Relationship Id="rId5" Type="http://schemas.openxmlformats.org/officeDocument/2006/relationships/hyperlink" Target="http://znaimo.com.ua/%D0%90%D0%BC%D1%96%D0%B0%D0%BA" TargetMode="External"/><Relationship Id="rId4" Type="http://schemas.openxmlformats.org/officeDocument/2006/relationships/hyperlink" Target="http://znaimo.com.ua/%D0%92%D0%BE%D0%B4%D0%B0" TargetMode="External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znaimo.com.ua/%D0%86%D0%BE%D0%BD%D0%BD%D0%B0_%D1%80%D1%96%D0%B4%D0%B8%D0%BD%D0%B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znaimo.com.ua/%D0%91%D1%96%D0%BE%D0%BF%D0%B0%D0%BB%D0%B8%D0%B2%D0%B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93%D0%BB%D1%8E%D0%BA%D0%BE%D0%B7%D0%B0" TargetMode="External"/><Relationship Id="rId2" Type="http://schemas.openxmlformats.org/officeDocument/2006/relationships/hyperlink" Target="http://znaimo.com.ua/%D0%9C%D0%BE%D0%BB%D0%BE%D1%87%D0%BD%D0%B0_%D0%BA%D0%B8%D1%81%D0%BB%D0%BE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znaimo.com.ua/%D0%9B%D1%96%D0%B3%D0%BD%D1%96%D0%BD" TargetMode="External"/><Relationship Id="rId4" Type="http://schemas.openxmlformats.org/officeDocument/2006/relationships/hyperlink" Target="http://znaimo.com.ua/%D0%9F%D0%BE%D0%BB%D1%96%D0%BB%D0%B0%D0%BA%D1%82%D0%B8%D0%B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5%D1%96%D0%BC%D1%96%D1%8F_%D0%BD%D0%B0%D0%B2%D0%BA%D0%BE%D0%BB%D0%B8%D1%88%D0%BD%D1%8C%D0%BE%D0%B3%D0%BE_%D1%81%D0%B5%D1%80%D0%B5%D0%B4%D0%BE%D0%B2%D0%B8%D1%89%D0%B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7%D0%B0%D0%B1%D1%80%D1%83%D0%B4%D0%BD%D0%B5%D0%BD%D0%BD%D1%8F" TargetMode="External"/><Relationship Id="rId4" Type="http://schemas.openxmlformats.org/officeDocument/2006/relationships/hyperlink" Target="http://uk.wikipedia.org/wiki/%D0%94%D0%BE%D0%B2%D0%BA%D1%96%D0%BB%D0%BB%D1%8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5%D1%96%D0%BC%D1%96%D1%8F_%D0%BD%D0%B0%D0%B2%D0%BA%D0%BE%D0%BB%D0%B8%D1%88%D0%BD%D1%8C%D0%BE%D0%B3%D0%BE_%D1%81%D0%B5%D1%80%D0%B5%D0%B4%D0%BE%D0%B2%D0%B8%D1%89%D0%B0" TargetMode="External"/><Relationship Id="rId3" Type="http://schemas.openxmlformats.org/officeDocument/2006/relationships/hyperlink" Target="http://uk.wikipedia.org/wiki/%D0%9D%D0%B5%D0%BE%D1%80%D0%B3%D0%B0%D0%BD%D1%96%D1%87%D0%BD%D0%B0_%D1%85%D1%96%D0%BC%D1%96%D1%8F" TargetMode="External"/><Relationship Id="rId7" Type="http://schemas.openxmlformats.org/officeDocument/2006/relationships/hyperlink" Target="http://uk.wikipedia.org/wiki/%D0%A5%D1%96%D0%BC%D1%96%D1%87%D0%BD%D0%B0_%D1%82%D0%B5%D1%85%D0%BD%D0%BE%D0%BB%D0%BE%D0%B3%D1%96%D1%8F" TargetMode="External"/><Relationship Id="rId2" Type="http://schemas.openxmlformats.org/officeDocument/2006/relationships/hyperlink" Target="http://uk.wikipedia.org/wiki/%D0%9E%D1%80%D0%B3%D0%B0%D0%BD%D1%96%D1%87%D0%BD%D0%B0_%D1%85%D1%96%D0%BC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4%D1%96%D0%B7%D0%B8%D1%87%D0%BD%D0%B0_%D1%85%D1%96%D0%BC%D1%96%D1%8F" TargetMode="External"/><Relationship Id="rId5" Type="http://schemas.openxmlformats.org/officeDocument/2006/relationships/hyperlink" Target="http://uk.wikipedia.org/wiki/%D0%90%D0%BD%D0%B0%D0%BB%D1%96%D1%82%D0%B8%D1%87%D0%BD%D0%B0_%D1%85%D1%96%D0%BC%D1%96%D1%8F" TargetMode="External"/><Relationship Id="rId4" Type="http://schemas.openxmlformats.org/officeDocument/2006/relationships/hyperlink" Target="http://uk.wikipedia.org/wiki/%D0%91%D1%96%D0%BE%D1%85%D1%96%D0%BC%D1%96%D1%8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1%96%D0%B4%D0%BD%D0%BE%D0%B2%D0%BB%D1%8E%D0%B2%D0%B0%D0%BD%D0%B0_%D0%B5%D0%BD%D0%B5%D1%80%D0%B3%D0%B5%D1%82%D0%B8%D0%BA%D0%B0" TargetMode="External"/><Relationship Id="rId2" Type="http://schemas.openxmlformats.org/officeDocument/2006/relationships/hyperlink" Target="http://uk.wikipedia.org/wiki/%D0%92%D0%BE%D0%B4%D0%BD%D0%B5%D0%B2%D0%B0_%D0%B5%D0%BD%D0%B5%D1%80%D0%B3%D0%B5%D1%82%D0%B8%D0%BA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uk.wikipedia.org/wiki/%D0%92%D0%BE%D0%B4%D0%B5%D0%BD%D1%8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199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naimo.com.ua/%D0%97%D0%B5%D0%BB%D0%B5%D0%BD%D0%B0_%D1%85%D1%96%D0%BC%D1%96%D1%8F#link1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“</a:t>
            </a:r>
            <a:r>
              <a:rPr lang="en-US" dirty="0" smtClean="0"/>
              <a:t>Green chemistry</a:t>
            </a:r>
            <a:r>
              <a:rPr lang="uk-UA" dirty="0" smtClean="0"/>
              <a:t>”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Безпечна для довкілля</a:t>
            </a:r>
            <a:endParaRPr lang="uk-UA" dirty="0"/>
          </a:p>
        </p:txBody>
      </p:sp>
      <p:pic>
        <p:nvPicPr>
          <p:cNvPr id="1026" name="Picture 2" descr="C:\Users\Адмін\Desktop\Новая папка (2)\562306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527437" cy="2503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ін\Desktop\Новая папка (2)\ag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643050"/>
            <a:ext cx="3543300" cy="47625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6000760" cy="5376672"/>
          </a:xfrm>
        </p:spPr>
        <p:txBody>
          <a:bodyPr/>
          <a:lstStyle/>
          <a:p>
            <a:r>
              <a:rPr lang="uk-UA" dirty="0" smtClean="0"/>
              <a:t>Нові шляхи синтезу (часто це реакції з застосуванням каталізатора); </a:t>
            </a:r>
          </a:p>
          <a:p>
            <a:r>
              <a:rPr lang="uk-UA" dirty="0" smtClean="0"/>
              <a:t>Відновлювані вихідні реагенти (тобто отримані не з нафти); </a:t>
            </a:r>
          </a:p>
          <a:p>
            <a:r>
              <a:rPr lang="uk-UA" dirty="0" smtClean="0"/>
              <a:t>Заміна традиційних органічних розчинників. 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100" dirty="0" smtClean="0"/>
              <a:t>         Основні напрями .</a:t>
            </a:r>
            <a:r>
              <a:rPr lang="ru-RU" sz="3100" dirty="0" smtClean="0"/>
              <a:t> Шляхи, за </a:t>
            </a:r>
            <a:r>
              <a:rPr lang="ru-RU" sz="3100" dirty="0" err="1" smtClean="0"/>
              <a:t>якими</a:t>
            </a:r>
            <a:r>
              <a:rPr lang="ru-RU" sz="3100" dirty="0" smtClean="0"/>
              <a:t> </a:t>
            </a:r>
            <a:r>
              <a:rPr lang="ru-RU" sz="3100" dirty="0" err="1" smtClean="0"/>
              <a:t>розвивається</a:t>
            </a:r>
            <a:r>
              <a:rPr lang="ru-RU" sz="3100" dirty="0" smtClean="0"/>
              <a:t> зелена </a:t>
            </a:r>
            <a:r>
              <a:rPr lang="ru-RU" sz="3100" dirty="0" err="1" smtClean="0"/>
              <a:t>хімія</a:t>
            </a:r>
            <a:r>
              <a:rPr lang="ru-RU" sz="3100" dirty="0" smtClean="0"/>
              <a:t>, </a:t>
            </a:r>
            <a:r>
              <a:rPr lang="ru-RU" sz="3100" dirty="0" err="1" smtClean="0"/>
              <a:t>можна</a:t>
            </a:r>
            <a:r>
              <a:rPr lang="ru-RU" sz="3100" dirty="0" smtClean="0"/>
              <a:t> </a:t>
            </a:r>
            <a:r>
              <a:rPr lang="ru-RU" sz="3100" dirty="0" err="1" smtClean="0"/>
              <a:t>згрупувати</a:t>
            </a:r>
            <a:r>
              <a:rPr lang="ru-RU" sz="3100" dirty="0" smtClean="0"/>
              <a:t> в </a:t>
            </a:r>
            <a:r>
              <a:rPr lang="ru-RU" sz="3100" dirty="0" err="1" smtClean="0"/>
              <a:t>такі</a:t>
            </a:r>
            <a:r>
              <a:rPr lang="ru-RU" sz="3100" dirty="0" smtClean="0"/>
              <a:t> напрямки: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500042"/>
            <a:ext cx="4686304" cy="5376671"/>
          </a:xfrm>
        </p:spPr>
        <p:txBody>
          <a:bodyPr/>
          <a:lstStyle/>
          <a:p>
            <a:r>
              <a:rPr lang="uk-UA" dirty="0" smtClean="0"/>
              <a:t>В </a:t>
            </a:r>
            <a:r>
              <a:rPr lang="uk-UA" dirty="0" smtClean="0">
                <a:hlinkClick r:id="rId2" tooltip="2005"/>
              </a:rPr>
              <a:t>2005</a:t>
            </a:r>
            <a:r>
              <a:rPr lang="uk-UA" dirty="0" smtClean="0"/>
              <a:t> Р. </a:t>
            </a:r>
            <a:r>
              <a:rPr lang="uk-UA" dirty="0" err="1" smtClean="0"/>
              <a:t>Найорі</a:t>
            </a:r>
            <a:r>
              <a:rPr lang="uk-UA" dirty="0" smtClean="0"/>
              <a:t> (</a:t>
            </a:r>
            <a:r>
              <a:rPr lang="en-US" dirty="0" smtClean="0">
                <a:hlinkClick r:id="rId3" tooltip="en: Ryoji Noyori"/>
              </a:rPr>
              <a:t>en: </a:t>
            </a:r>
            <a:r>
              <a:rPr lang="en-US" dirty="0" err="1" smtClean="0">
                <a:hlinkClick r:id="rId3" tooltip="en: Ryoji Noyori"/>
              </a:rPr>
              <a:t>Ryoji</a:t>
            </a:r>
            <a:r>
              <a:rPr lang="en-US" dirty="0" smtClean="0">
                <a:hlinkClick r:id="rId3" tooltip="en: Ryoji Noyori"/>
              </a:rPr>
              <a:t> </a:t>
            </a:r>
            <a:r>
              <a:rPr lang="en-US" dirty="0" err="1" smtClean="0">
                <a:hlinkClick r:id="rId3" tooltip="en: Ryoji Noyori"/>
              </a:rPr>
              <a:t>Noyori</a:t>
            </a:r>
            <a:r>
              <a:rPr lang="en-US" dirty="0" smtClean="0"/>
              <a:t>) </a:t>
            </a:r>
            <a:r>
              <a:rPr lang="uk-UA" dirty="0" smtClean="0"/>
              <a:t>виділив три ключові напрямки розвитку Зеленої хімії: використання </a:t>
            </a:r>
            <a:r>
              <a:rPr lang="uk-UA" dirty="0" smtClean="0">
                <a:hlinkClick r:id="rId4" tooltip="Надкритичної флюїд"/>
              </a:rPr>
              <a:t>надкритичного </a:t>
            </a:r>
            <a:r>
              <a:rPr lang="en-US" dirty="0" smtClean="0">
                <a:hlinkClick r:id="rId4" tooltip="Надкритичної флюїд"/>
              </a:rPr>
              <a:t>CO </a:t>
            </a:r>
            <a:r>
              <a:rPr lang="en-US" baseline="-25000" dirty="0" smtClean="0">
                <a:hlinkClick r:id="rId4" tooltip="Надкритичної флюїд"/>
              </a:rPr>
              <a:t>2</a:t>
            </a:r>
            <a:r>
              <a:rPr lang="en-US" dirty="0" smtClean="0"/>
              <a:t> </a:t>
            </a:r>
            <a:r>
              <a:rPr lang="uk-UA" dirty="0" smtClean="0"/>
              <a:t>в якості розчинника, водного розчину </a:t>
            </a:r>
            <a:r>
              <a:rPr lang="uk-UA" dirty="0" smtClean="0">
                <a:hlinkClick r:id="rId5" tooltip="Перекис водню"/>
              </a:rPr>
              <a:t>перекису водню</a:t>
            </a:r>
            <a:r>
              <a:rPr lang="uk-UA" dirty="0" smtClean="0"/>
              <a:t> в якості окислювача, і використання </a:t>
            </a:r>
            <a:r>
              <a:rPr lang="uk-UA" dirty="0" smtClean="0">
                <a:hlinkClick r:id="rId6" tooltip="Водень"/>
              </a:rPr>
              <a:t>водню</a:t>
            </a:r>
            <a:r>
              <a:rPr lang="uk-UA" dirty="0" smtClean="0"/>
              <a:t> в асиметричного синтезу.</a:t>
            </a:r>
            <a:endParaRPr lang="uk-UA" dirty="0"/>
          </a:p>
        </p:txBody>
      </p:sp>
      <p:pic>
        <p:nvPicPr>
          <p:cNvPr id="10242" name="Picture 2" descr="C:\Users\Адмін\Desktop\Новая папка (2)\38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9123" y="1357298"/>
            <a:ext cx="4464877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928671"/>
            <a:ext cx="8401080" cy="4071966"/>
          </a:xfrm>
        </p:spPr>
        <p:txBody>
          <a:bodyPr/>
          <a:lstStyle/>
          <a:p>
            <a:r>
              <a:rPr lang="uk-UA" dirty="0" smtClean="0"/>
              <a:t>Найбільш поширений - використання </a:t>
            </a:r>
            <a:r>
              <a:rPr lang="uk-UA" dirty="0" smtClean="0">
                <a:hlinkClick r:id="rId2" tooltip="Каталізатор"/>
              </a:rPr>
              <a:t>каталізатора</a:t>
            </a:r>
            <a:r>
              <a:rPr lang="uk-UA" dirty="0" smtClean="0"/>
              <a:t>, який знижує енергетичний бар'єр реакції. Деякі з новітніх каталітичних процесів мають дуже високу атомної ефективністю. Так, наприклад, процес синтезу </a:t>
            </a:r>
            <a:r>
              <a:rPr lang="uk-UA" dirty="0" smtClean="0">
                <a:hlinkClick r:id="rId3" tooltip="Оцтова кислота"/>
              </a:rPr>
              <a:t>оцтової кислоти</a:t>
            </a:r>
            <a:r>
              <a:rPr lang="uk-UA" dirty="0" smtClean="0"/>
              <a:t> з </a:t>
            </a:r>
            <a:r>
              <a:rPr lang="uk-UA" dirty="0" smtClean="0">
                <a:hlinkClick r:id="rId4" tooltip="Метанол"/>
              </a:rPr>
              <a:t>метанолу</a:t>
            </a:r>
            <a:r>
              <a:rPr lang="uk-UA" dirty="0" smtClean="0"/>
              <a:t> та </a:t>
            </a:r>
            <a:r>
              <a:rPr lang="en-US" dirty="0" smtClean="0">
                <a:hlinkClick r:id="rId5" tooltip="Окис вуглецю"/>
              </a:rPr>
              <a:t>CO</a:t>
            </a:r>
            <a:r>
              <a:rPr lang="en-US" dirty="0" smtClean="0"/>
              <a:t> </a:t>
            </a:r>
            <a:r>
              <a:rPr lang="uk-UA" dirty="0" smtClean="0"/>
              <a:t>на </a:t>
            </a:r>
            <a:r>
              <a:rPr lang="uk-UA" dirty="0" smtClean="0">
                <a:hlinkClick r:id="rId6" tooltip="Родій"/>
              </a:rPr>
              <a:t>родієве</a:t>
            </a:r>
            <a:r>
              <a:rPr lang="uk-UA" dirty="0" smtClean="0"/>
              <a:t> каталізаторі, розроблений фірмою </a:t>
            </a:r>
            <a:r>
              <a:rPr lang="uk-UA" dirty="0" err="1" smtClean="0">
                <a:hlinkClick r:id="rId7" tooltip="Монсанто"/>
              </a:rPr>
              <a:t>Монсанто</a:t>
            </a:r>
            <a:r>
              <a:rPr lang="uk-UA" dirty="0" smtClean="0"/>
              <a:t>, протікає з 100% виходом: </a:t>
            </a:r>
          </a:p>
          <a:p>
            <a:r>
              <a:rPr lang="en-US" dirty="0" smtClean="0"/>
              <a:t>CH </a:t>
            </a:r>
            <a:r>
              <a:rPr lang="en-US" baseline="-25000" dirty="0" smtClean="0"/>
              <a:t>3</a:t>
            </a:r>
            <a:r>
              <a:rPr lang="en-US" dirty="0" smtClean="0"/>
              <a:t> OH + CO =&gt; CH </a:t>
            </a:r>
            <a:r>
              <a:rPr lang="en-US" baseline="-25000" dirty="0" smtClean="0"/>
              <a:t>3</a:t>
            </a:r>
            <a:r>
              <a:rPr lang="en-US" dirty="0" smtClean="0"/>
              <a:t> COOH 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Нові шляхи синтезу 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11266" name="Picture 2" descr="C:\Users\Адмін\Desktop\Новая папка (2)\70856200125303009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6" y="4500570"/>
            <a:ext cx="2905097" cy="1938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ін\Desktop\Новая папка (2)\mariju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714752"/>
            <a:ext cx="3500422" cy="2467797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Інший напрямок - використання локальних джерел енергії для активації молекул ( </a:t>
            </a:r>
            <a:r>
              <a:rPr lang="uk-UA" dirty="0" smtClean="0">
                <a:hlinkClick r:id="rId3" tooltip="Фотохімія"/>
              </a:rPr>
              <a:t>фотохімія</a:t>
            </a:r>
            <a:r>
              <a:rPr lang="uk-UA" dirty="0" smtClean="0"/>
              <a:t>, мікрохвильове випромінювання), що дозволяють знизити витрати енергії.</a:t>
            </a:r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614866" cy="5376672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Велика надія покладається на використання </a:t>
            </a:r>
            <a:r>
              <a:rPr lang="uk-UA" dirty="0" err="1" smtClean="0">
                <a:hlinkClick r:id="rId2" tooltip="Надкритичної флюїд"/>
              </a:rPr>
              <a:t>сверхкритических</a:t>
            </a:r>
            <a:r>
              <a:rPr lang="uk-UA" dirty="0" smtClean="0">
                <a:hlinkClick r:id="rId2" tooltip="Надкритичної флюїд"/>
              </a:rPr>
              <a:t> рідин</a:t>
            </a:r>
            <a:r>
              <a:rPr lang="uk-UA" dirty="0" smtClean="0"/>
              <a:t> (в основному, </a:t>
            </a:r>
            <a:r>
              <a:rPr lang="uk-UA" dirty="0" smtClean="0">
                <a:hlinkClick r:id="rId3" tooltip="Вуглекислий газ"/>
              </a:rPr>
              <a:t>вуглекислий газ</a:t>
            </a:r>
            <a:r>
              <a:rPr lang="uk-UA" dirty="0" smtClean="0"/>
              <a:t> і </a:t>
            </a:r>
            <a:r>
              <a:rPr lang="uk-UA" dirty="0" smtClean="0">
                <a:hlinkClick r:id="rId4" tooltip="Вода"/>
              </a:rPr>
              <a:t>вода</a:t>
            </a:r>
            <a:r>
              <a:rPr lang="uk-UA" dirty="0" smtClean="0"/>
              <a:t>, меншою мірою - </a:t>
            </a:r>
            <a:r>
              <a:rPr lang="uk-UA" dirty="0" smtClean="0">
                <a:hlinkClick r:id="rId5" tooltip="Аміак"/>
              </a:rPr>
              <a:t>аміак</a:t>
            </a:r>
            <a:r>
              <a:rPr lang="uk-UA" dirty="0" smtClean="0"/>
              <a:t>, </a:t>
            </a:r>
            <a:r>
              <a:rPr lang="uk-UA" dirty="0" smtClean="0">
                <a:hlinkClick r:id="rId6" tooltip="Етан"/>
              </a:rPr>
              <a:t>етан</a:t>
            </a:r>
            <a:r>
              <a:rPr lang="uk-UA" dirty="0" smtClean="0"/>
              <a:t>, </a:t>
            </a:r>
            <a:r>
              <a:rPr lang="uk-UA" dirty="0" smtClean="0">
                <a:hlinkClick r:id="rId7" tooltip="Пропан"/>
              </a:rPr>
              <a:t>пропан</a:t>
            </a:r>
            <a:r>
              <a:rPr lang="uk-UA" dirty="0" smtClean="0"/>
              <a:t> і </a:t>
            </a:r>
            <a:r>
              <a:rPr lang="uk-UA" dirty="0" err="1" smtClean="0"/>
              <a:t>ін</a:t>
            </a:r>
            <a:r>
              <a:rPr lang="uk-UA" dirty="0" smtClean="0"/>
              <a:t>) </a:t>
            </a:r>
          </a:p>
          <a:p>
            <a:r>
              <a:rPr lang="uk-UA" dirty="0" smtClean="0"/>
              <a:t>Надкритичної </a:t>
            </a:r>
            <a:r>
              <a:rPr lang="en-US" dirty="0" smtClean="0"/>
              <a:t>CO 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uk-UA" dirty="0" smtClean="0"/>
              <a:t>вже широко застосовується в якості нешкідливого, екологічно чистого розчинника - наприклад, для </a:t>
            </a:r>
            <a:r>
              <a:rPr lang="uk-UA" dirty="0" smtClean="0">
                <a:hlinkClick r:id="rId8" tooltip="Надкритична флюидная екстракція"/>
              </a:rPr>
              <a:t>екстракції</a:t>
            </a:r>
            <a:r>
              <a:rPr lang="uk-UA" dirty="0" smtClean="0"/>
              <a:t> кофеїну з кавових зерен, ефірних олій з рослин і як розчинник для деяких хімічних реакцій. 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Заміна традиційних органічних розчинників 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13314" name="Picture 2" descr="C:\Users\Адмін\Desktop\Новая папка (2)\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6200000" flipV="1">
            <a:off x="4840468" y="2088962"/>
            <a:ext cx="4412183" cy="3520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Ще</a:t>
            </a:r>
            <a:r>
              <a:rPr lang="ru-RU" dirty="0" smtClean="0"/>
              <a:t> один </a:t>
            </a:r>
            <a:r>
              <a:rPr lang="ru-RU" dirty="0" err="1" smtClean="0"/>
              <a:t>перспективний</a:t>
            </a:r>
            <a:r>
              <a:rPr lang="ru-RU" dirty="0" smtClean="0"/>
              <a:t> </a:t>
            </a:r>
            <a:r>
              <a:rPr lang="ru-RU" dirty="0" err="1" smtClean="0"/>
              <a:t>напрям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>
                <a:hlinkClick r:id="rId2" tooltip="Іонна рідина"/>
              </a:rPr>
              <a:t>іонних</a:t>
            </a:r>
            <a:r>
              <a:rPr lang="ru-RU" dirty="0" smtClean="0">
                <a:hlinkClick r:id="rId2" tooltip="Іонна рідина"/>
              </a:rPr>
              <a:t> </a:t>
            </a:r>
            <a:r>
              <a:rPr lang="ru-RU" dirty="0" err="1" smtClean="0">
                <a:hlinkClick r:id="rId2" tooltip="Іонна рідина"/>
              </a:rPr>
              <a:t>рідин</a:t>
            </a:r>
            <a:r>
              <a:rPr lang="ru-RU" dirty="0" smtClean="0"/>
              <a:t>. Вони </a:t>
            </a:r>
            <a:r>
              <a:rPr lang="ru-RU" dirty="0" err="1" smtClean="0"/>
              <a:t>являють</a:t>
            </a:r>
            <a:r>
              <a:rPr lang="ru-RU" dirty="0" smtClean="0"/>
              <a:t> собою </a:t>
            </a:r>
            <a:r>
              <a:rPr lang="ru-RU" dirty="0" err="1" smtClean="0"/>
              <a:t>рідкі</a:t>
            </a:r>
            <a:r>
              <a:rPr lang="ru-RU" dirty="0" smtClean="0"/>
              <a:t> </a:t>
            </a:r>
            <a:r>
              <a:rPr lang="ru-RU" dirty="0" err="1" smtClean="0"/>
              <a:t>солі</a:t>
            </a:r>
            <a:r>
              <a:rPr lang="ru-RU" dirty="0" smtClean="0"/>
              <a:t> при </a:t>
            </a:r>
            <a:r>
              <a:rPr lang="ru-RU" dirty="0" err="1" smtClean="0"/>
              <a:t>низьких</a:t>
            </a:r>
            <a:r>
              <a:rPr lang="ru-RU" dirty="0" smtClean="0"/>
              <a:t> температурах.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</a:t>
            </a:r>
            <a:r>
              <a:rPr lang="ru-RU" dirty="0" err="1" smtClean="0"/>
              <a:t>розчинників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насиченої</a:t>
            </a:r>
            <a:r>
              <a:rPr lang="ru-RU" dirty="0" smtClean="0"/>
              <a:t> пари </a:t>
            </a:r>
            <a:r>
              <a:rPr lang="ru-RU" dirty="0" err="1" smtClean="0"/>
              <a:t>і</a:t>
            </a:r>
            <a:r>
              <a:rPr lang="ru-RU" dirty="0" smtClean="0"/>
              <a:t> тому не </a:t>
            </a:r>
            <a:r>
              <a:rPr lang="ru-RU" dirty="0" err="1" smtClean="0"/>
              <a:t>випаровуються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горючими.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хорошу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розчиняти</a:t>
            </a:r>
            <a:r>
              <a:rPr lang="ru-RU" dirty="0" smtClean="0"/>
              <a:t> </a:t>
            </a:r>
            <a:r>
              <a:rPr lang="ru-RU" dirty="0" err="1" smtClean="0"/>
              <a:t>широкі</a:t>
            </a:r>
            <a:r>
              <a:rPr lang="ru-RU" dirty="0" smtClean="0"/>
              <a:t> </a:t>
            </a:r>
            <a:r>
              <a:rPr lang="ru-RU" dirty="0" err="1" smtClean="0"/>
              <a:t>гами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біополімери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можлива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віртуально</a:t>
            </a:r>
            <a:r>
              <a:rPr lang="ru-RU" dirty="0" smtClean="0"/>
              <a:t> не </a:t>
            </a:r>
            <a:r>
              <a:rPr lang="ru-RU" dirty="0" err="1" smtClean="0"/>
              <a:t>обмежена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вони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отримані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будь-якими</a:t>
            </a:r>
            <a:r>
              <a:rPr lang="ru-RU" dirty="0" smtClean="0"/>
              <a:t> </a:t>
            </a:r>
            <a:r>
              <a:rPr lang="ru-RU" dirty="0" err="1" smtClean="0"/>
              <a:t>заданими</a:t>
            </a:r>
            <a:r>
              <a:rPr lang="ru-RU" dirty="0" smtClean="0"/>
              <a:t> наперед </a:t>
            </a:r>
            <a:r>
              <a:rPr lang="ru-RU" dirty="0" err="1" smtClean="0"/>
              <a:t>властивостями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вони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отримані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поновлюваних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, </a:t>
            </a:r>
            <a:r>
              <a:rPr lang="ru-RU" dirty="0" err="1" smtClean="0"/>
              <a:t>бути</a:t>
            </a:r>
            <a:r>
              <a:rPr lang="ru-RU" dirty="0" smtClean="0"/>
              <a:t> не </a:t>
            </a:r>
            <a:r>
              <a:rPr lang="ru-RU" dirty="0" err="1" smtClean="0"/>
              <a:t>токсичними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небезпечними</a:t>
            </a:r>
            <a:r>
              <a:rPr lang="ru-RU" dirty="0" smtClean="0"/>
              <a:t> для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14338" name="Picture 2" descr="C:\Users\Адмін\Desktop\Новая папка (2)\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518618"/>
            <a:ext cx="4159264" cy="2339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857232"/>
            <a:ext cx="8401080" cy="3857651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Ще один шлях, що веде до цілей "зеленої хімії", - широке використання біомаси замість нафти, з якої хімічні підприємства творять зараз все різноманіття речовин - конструкційні матеріали, хімікати, ліки, парфумерію і багато, </a:t>
            </a:r>
            <a:r>
              <a:rPr lang="uk-UA" dirty="0" err="1" smtClean="0"/>
              <a:t>багато</a:t>
            </a:r>
            <a:r>
              <a:rPr lang="uk-UA" dirty="0" smtClean="0"/>
              <a:t> іншого. </a:t>
            </a:r>
          </a:p>
          <a:p>
            <a:r>
              <a:rPr lang="uk-UA" dirty="0" smtClean="0"/>
              <a:t>З 70-х років </a:t>
            </a:r>
            <a:r>
              <a:rPr lang="en-US" dirty="0" smtClean="0"/>
              <a:t>XX </a:t>
            </a:r>
            <a:r>
              <a:rPr lang="uk-UA" dirty="0" smtClean="0"/>
              <a:t>століття в Бразилії, ЄС, Китаї, США та інших країнах побудовано безліч заводів, які сьогодні дають близько 75 </a:t>
            </a:r>
            <a:r>
              <a:rPr lang="uk-UA" dirty="0" err="1" smtClean="0"/>
              <a:t>млрд</a:t>
            </a:r>
            <a:r>
              <a:rPr lang="uk-UA" dirty="0" smtClean="0"/>
              <a:t> л або </a:t>
            </a:r>
            <a:r>
              <a:rPr lang="uk-UA" dirty="0" err="1" smtClean="0"/>
              <a:t>бл</a:t>
            </a:r>
            <a:r>
              <a:rPr lang="uk-UA" dirty="0" smtClean="0"/>
              <a:t>. 60 </a:t>
            </a:r>
            <a:r>
              <a:rPr lang="uk-UA" dirty="0" err="1" smtClean="0"/>
              <a:t>млн</a:t>
            </a:r>
            <a:r>
              <a:rPr lang="uk-UA" dirty="0" smtClean="0"/>
              <a:t> т паливного спирту (дані 2009 р.), отриманого біотехнологічним шляхом з цукрової тростини, кукурудзи, буряків, патоки та </a:t>
            </a:r>
            <a:r>
              <a:rPr lang="uk-UA" dirty="0" err="1" smtClean="0"/>
              <a:t>ін</a:t>
            </a:r>
            <a:r>
              <a:rPr lang="uk-UA" dirty="0" smtClean="0"/>
              <a:t> джерел. Також швидко росте виробництво ефірів жирних кислот ("</a:t>
            </a:r>
            <a:r>
              <a:rPr lang="uk-UA" dirty="0" err="1" smtClean="0"/>
              <a:t>біодизеля</a:t>
            </a:r>
            <a:r>
              <a:rPr lang="uk-UA" dirty="0" smtClean="0"/>
              <a:t>") і, останнім часом, целюлозного етанолу, </a:t>
            </a:r>
            <a:r>
              <a:rPr lang="uk-UA" dirty="0" smtClean="0">
                <a:hlinkClick r:id="rId2" tooltip="Біопаливо"/>
              </a:rPr>
              <a:t>Біопаливо</a:t>
            </a:r>
            <a:r>
              <a:rPr lang="uk-UA" dirty="0" smtClean="0"/>
              <a:t>). 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Відновлювані вихідні реагенти.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15362" name="Picture 2" descr="C:\Users\Адмін\Desktop\Новая папка (2)\rubase_1_495365571_67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9888" y="4276071"/>
            <a:ext cx="3864112" cy="2581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71934" y="571480"/>
            <a:ext cx="4586262" cy="628652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Працює кілька потужних заводів з отримання </a:t>
            </a:r>
            <a:r>
              <a:rPr lang="uk-UA" dirty="0" smtClean="0">
                <a:hlinkClick r:id="rId2" tooltip="Молочна кислота"/>
              </a:rPr>
              <a:t>молочної кислоти</a:t>
            </a:r>
            <a:r>
              <a:rPr lang="uk-UA" dirty="0" smtClean="0"/>
              <a:t> з </a:t>
            </a:r>
            <a:r>
              <a:rPr lang="uk-UA" dirty="0" smtClean="0">
                <a:hlinkClick r:id="rId3" tooltip="Глюкоза"/>
              </a:rPr>
              <a:t>глюкози</a:t>
            </a:r>
            <a:r>
              <a:rPr lang="uk-UA" dirty="0" smtClean="0"/>
              <a:t>, отриманої з меляси і відходів целюлози. Продуктивність такого підприємства близька до теоретичної: з кілограма глюкози проводиться кілограм молочної кислоти. Отримана дешева молочна кислота і її ангідрид (</a:t>
            </a:r>
            <a:r>
              <a:rPr lang="uk-UA" dirty="0" err="1" smtClean="0"/>
              <a:t>лактід</a:t>
            </a:r>
            <a:r>
              <a:rPr lang="uk-UA" dirty="0" smtClean="0"/>
              <a:t>) далі використовуються у виробництві </a:t>
            </a:r>
            <a:r>
              <a:rPr lang="uk-UA" dirty="0" err="1" smtClean="0"/>
              <a:t>біорозкладаного</a:t>
            </a:r>
            <a:r>
              <a:rPr lang="uk-UA" dirty="0" smtClean="0"/>
              <a:t> полімеру - </a:t>
            </a:r>
            <a:r>
              <a:rPr lang="uk-UA" dirty="0" err="1" smtClean="0">
                <a:hlinkClick r:id="rId4" tooltip="Полілактид"/>
              </a:rPr>
              <a:t>полілактид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До цілей зеленої хімії відноситься також розробка шляхів ефективного використання такої сировини, як </a:t>
            </a:r>
            <a:r>
              <a:rPr lang="uk-UA" dirty="0" smtClean="0">
                <a:hlinkClick r:id="rId5" tooltip="Лігнін"/>
              </a:rPr>
              <a:t>лігнін</a:t>
            </a:r>
            <a:r>
              <a:rPr lang="uk-UA" dirty="0" smtClean="0"/>
              <a:t>, який поки не знайшов широкого застосування. </a:t>
            </a:r>
          </a:p>
          <a:p>
            <a:endParaRPr lang="uk-UA" dirty="0"/>
          </a:p>
        </p:txBody>
      </p:sp>
      <p:pic>
        <p:nvPicPr>
          <p:cNvPr id="16386" name="Picture 2" descr="C:\Users\Адмін\Desktop\Новая папка (2)\iStock_000007334206_Small_dro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642918"/>
            <a:ext cx="3643338" cy="4451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ін\Desktop\Новая папка (2)\31300-1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785926"/>
            <a:ext cx="4762500" cy="4772025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9"/>
            <a:ext cx="9144000" cy="3733621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/>
              <a:t>Зелена хімія</a:t>
            </a:r>
            <a:r>
              <a:rPr lang="uk-UA" dirty="0" smtClean="0"/>
              <a:t> </a:t>
            </a:r>
            <a:r>
              <a:rPr lang="uk-UA" i="1" dirty="0" smtClean="0"/>
              <a:t>(</a:t>
            </a:r>
            <a:r>
              <a:rPr lang="en-US" i="1" dirty="0" smtClean="0"/>
              <a:t>Green Chemistry)</a:t>
            </a:r>
            <a:r>
              <a:rPr lang="en-US" dirty="0" smtClean="0"/>
              <a:t> - </a:t>
            </a:r>
            <a:r>
              <a:rPr lang="uk-UA" dirty="0" smtClean="0"/>
              <a:t>науковий напрямок в хімії, до якого можна віднести будь-яке вдосконалення хімічних процесів, що позитивно впливає на навколишнє середовище. Як науковий напрямок, виникло в 90-і роки </a:t>
            </a:r>
            <a:r>
              <a:rPr lang="en-US" dirty="0" smtClean="0"/>
              <a:t>XX </a:t>
            </a:r>
            <a:r>
              <a:rPr lang="uk-UA" dirty="0" smtClean="0"/>
              <a:t>століття. </a:t>
            </a:r>
          </a:p>
          <a:p>
            <a:r>
              <a:rPr lang="uk-UA" dirty="0" smtClean="0"/>
              <a:t>Нові схеми хімічних реакцій і процесів, які розробляються в багатьох лабораторіях світу, покликані кардинально скоротити вплив на навколишнє середовище великотоннажних хімічних виробництв. Хімічні ризики, що неминуче виникають при використанні агресивних середовищ, виробничники традиційно намагаються зменшити, обмежуючи контакти працівників з цими речовинами. 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Висновок.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ін\Desktop\Новая папка (2)\1_115666_1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786190"/>
            <a:ext cx="3071810" cy="307181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9"/>
            <a:ext cx="9144000" cy="3233555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Філософія хімічних досліджень та інженерії, що закликає до створення продуктів та процесів, які дозволять мінімізувати використання та виробництво шкідливих речовин. одночасно з цим, </a:t>
            </a:r>
            <a:r>
              <a:rPr lang="uk-UA" dirty="0" smtClean="0">
                <a:hlinkClick r:id="rId3" tooltip="Хімія навколишнього середовища"/>
              </a:rPr>
              <a:t>хімія навколишнього середовища</a:t>
            </a:r>
            <a:r>
              <a:rPr lang="uk-UA" dirty="0" smtClean="0"/>
              <a:t> — це хімія природного </a:t>
            </a:r>
            <a:r>
              <a:rPr lang="uk-UA" dirty="0" smtClean="0">
                <a:hlinkClick r:id="rId4" tooltip="Довкілля"/>
              </a:rPr>
              <a:t>довкілля</a:t>
            </a:r>
            <a:r>
              <a:rPr lang="uk-UA" dirty="0" smtClean="0"/>
              <a:t>. Метою зеленою хімії є зменшення та запобігання </a:t>
            </a:r>
            <a:r>
              <a:rPr lang="uk-UA" dirty="0" smtClean="0">
                <a:hlinkClick r:id="rId5" tooltip="Забруднення"/>
              </a:rPr>
              <a:t>забруднення</a:t>
            </a:r>
            <a:r>
              <a:rPr lang="uk-UA" dirty="0" smtClean="0"/>
              <a:t> вже на початку планування хімічних технологій тощо.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Зелена хімія (екологічна хімія) 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214290"/>
            <a:ext cx="84296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dirty="0" smtClean="0"/>
              <a:t>Як хімічна філософія, зелена хімія має застосування до </a:t>
            </a:r>
            <a:r>
              <a:rPr lang="uk-UA" sz="2400" dirty="0" smtClean="0">
                <a:hlinkClick r:id="rId2" tooltip="Органічна хімія"/>
              </a:rPr>
              <a:t>органічної хімії</a:t>
            </a:r>
            <a:r>
              <a:rPr lang="uk-UA" sz="2400" dirty="0" smtClean="0"/>
              <a:t>, </a:t>
            </a:r>
            <a:r>
              <a:rPr lang="uk-UA" sz="2400" dirty="0" smtClean="0">
                <a:hlinkClick r:id="rId3" tooltip="Неорганічна хімія"/>
              </a:rPr>
              <a:t>неорганічної хімії</a:t>
            </a:r>
            <a:r>
              <a:rPr lang="uk-UA" sz="2400" dirty="0" smtClean="0"/>
              <a:t>, </a:t>
            </a:r>
            <a:r>
              <a:rPr lang="uk-UA" sz="2400" dirty="0" smtClean="0">
                <a:hlinkClick r:id="rId4" tooltip="Біохімія"/>
              </a:rPr>
              <a:t>біохімії</a:t>
            </a:r>
            <a:r>
              <a:rPr lang="uk-UA" sz="2400" dirty="0" smtClean="0"/>
              <a:t>, </a:t>
            </a:r>
            <a:r>
              <a:rPr lang="uk-UA" sz="2400" dirty="0" smtClean="0">
                <a:hlinkClick r:id="rId5" tooltip="Аналітична хімія"/>
              </a:rPr>
              <a:t>аналітичної хімії</a:t>
            </a:r>
            <a:r>
              <a:rPr lang="uk-UA" sz="2400" dirty="0" smtClean="0"/>
              <a:t> та навіть </a:t>
            </a:r>
            <a:r>
              <a:rPr lang="uk-UA" sz="2400" dirty="0" smtClean="0">
                <a:hlinkClick r:id="rId6" tooltip="Фізична хімія"/>
              </a:rPr>
              <a:t>фізичної хімії</a:t>
            </a:r>
            <a:r>
              <a:rPr lang="uk-UA" sz="2400" dirty="0" smtClean="0"/>
              <a:t>. Зелена хімія найбільше концентрується на вирішенні промислових задач, а тому має відношення до вибору хімічних процесів, що будуть використовуватися в </a:t>
            </a:r>
            <a:r>
              <a:rPr lang="uk-UA" sz="2400" dirty="0" smtClean="0">
                <a:hlinkClick r:id="rId7" tooltip="Хімічна технологія"/>
              </a:rPr>
              <a:t>хімічній технології</a:t>
            </a:r>
            <a:r>
              <a:rPr lang="uk-UA" sz="2400" dirty="0" smtClean="0"/>
              <a:t>. Головна задача екологічної хімії поряд зі зменшенням шкідливості хімічних процесів, ще й збільшення ефективності кожного з хіміко-технологічних процесів. Зелена хімія є окремою наукою, відміною від </a:t>
            </a:r>
            <a:r>
              <a:rPr lang="uk-UA" sz="2400" dirty="0" smtClean="0">
                <a:hlinkClick r:id="rId8" tooltip="Хімія навколишнього середовища"/>
              </a:rPr>
              <a:t>хімії навколишнього середовища</a:t>
            </a:r>
            <a:r>
              <a:rPr lang="uk-UA" sz="2400" dirty="0" smtClean="0"/>
              <a:t>, яка займається хімічними явищами в довкіллі.</a:t>
            </a:r>
            <a:endParaRPr lang="uk-UA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r>
              <a:rPr lang="ru-RU" dirty="0" smtClean="0"/>
              <a:t>Прикладом </a:t>
            </a:r>
            <a:r>
              <a:rPr lang="ru-RU" dirty="0" err="1" smtClean="0"/>
              <a:t>зеленої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 </a:t>
            </a:r>
            <a:r>
              <a:rPr lang="ru-RU" dirty="0" err="1" smtClean="0">
                <a:hlinkClick r:id="rId2" tooltip="Воднева енергетика"/>
              </a:rPr>
              <a:t>водневу</a:t>
            </a:r>
            <a:r>
              <a:rPr lang="ru-RU" dirty="0" smtClean="0">
                <a:hlinkClick r:id="rId2" tooltip="Воднева енергетика"/>
              </a:rPr>
              <a:t> </a:t>
            </a:r>
            <a:r>
              <a:rPr lang="ru-RU" dirty="0" err="1" smtClean="0">
                <a:hlinkClick r:id="rId2" tooltip="Воднева енергетика"/>
              </a:rPr>
              <a:t>енергетику</a:t>
            </a:r>
            <a:r>
              <a:rPr lang="ru-RU" dirty="0" smtClean="0"/>
              <a:t>, коли </a:t>
            </a:r>
            <a:r>
              <a:rPr lang="ru-RU" dirty="0" err="1" smtClean="0">
                <a:hlinkClick r:id="rId3" tooltip="Відновлювана енергетика"/>
              </a:rPr>
              <a:t>відновлювана</a:t>
            </a:r>
            <a:r>
              <a:rPr lang="ru-RU" dirty="0" smtClean="0">
                <a:hlinkClick r:id="rId3" tooltip="Відновлювана енергетика"/>
              </a:rPr>
              <a:t> </a:t>
            </a:r>
            <a:r>
              <a:rPr lang="ru-RU" dirty="0" err="1" smtClean="0">
                <a:hlinkClick r:id="rId3" tooltip="Відновлювана енергетика"/>
              </a:rPr>
              <a:t>енергія</a:t>
            </a:r>
            <a:r>
              <a:rPr lang="ru-RU" dirty="0" smtClean="0"/>
              <a:t> </a:t>
            </a:r>
            <a:r>
              <a:rPr lang="ru-RU" dirty="0" err="1" smtClean="0"/>
              <a:t>запасається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>
                <a:hlinkClick r:id="rId4" tooltip="Водень"/>
              </a:rPr>
              <a:t>водню</a:t>
            </a:r>
            <a:r>
              <a:rPr lang="ru-RU" dirty="0" smtClean="0"/>
              <a:t>, </a:t>
            </a:r>
            <a:r>
              <a:rPr lang="ru-RU" dirty="0" err="1" smtClean="0"/>
              <a:t>отриманого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води, </a:t>
            </a:r>
            <a:r>
              <a:rPr lang="ru-RU" dirty="0" err="1" smtClean="0"/>
              <a:t>який</a:t>
            </a:r>
            <a:r>
              <a:rPr lang="ru-RU" dirty="0" smtClean="0"/>
              <a:t> при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воду.</a:t>
            </a:r>
            <a:endParaRPr lang="uk-UA" dirty="0"/>
          </a:p>
        </p:txBody>
      </p:sp>
      <p:pic>
        <p:nvPicPr>
          <p:cNvPr id="3074" name="Picture 2" descr="C:\Users\Адмін\Desktop\Новая папка (2)\_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2714620"/>
            <a:ext cx="3849686" cy="3849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ін\Desktop\Новая папка (2)\green-chemistry-its-importance-in-nature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571612"/>
            <a:ext cx="4643470" cy="464347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471990" cy="5162382"/>
          </a:xfrm>
        </p:spPr>
        <p:txBody>
          <a:bodyPr>
            <a:normAutofit/>
          </a:bodyPr>
          <a:lstStyle/>
          <a:p>
            <a:r>
              <a:rPr lang="uk-UA" dirty="0" smtClean="0"/>
              <a:t>В </a:t>
            </a:r>
            <a:r>
              <a:rPr lang="uk-UA" dirty="0" smtClean="0">
                <a:hlinkClick r:id="rId3" tooltip="1998"/>
              </a:rPr>
              <a:t>1998</a:t>
            </a:r>
            <a:r>
              <a:rPr lang="uk-UA" dirty="0" smtClean="0"/>
              <a:t> П. Т. Анастас і Дж. С. </a:t>
            </a:r>
            <a:r>
              <a:rPr lang="uk-UA" dirty="0" err="1" smtClean="0"/>
              <a:t>Уорнер</a:t>
            </a:r>
            <a:r>
              <a:rPr lang="uk-UA" dirty="0" smtClean="0"/>
              <a:t> у своїй книзі </a:t>
            </a:r>
            <a:r>
              <a:rPr lang="uk-UA" i="1" dirty="0" smtClean="0"/>
              <a:t>"Зелена хімія: теорія і практика"</a:t>
            </a:r>
            <a:r>
              <a:rPr lang="uk-UA" dirty="0" smtClean="0"/>
              <a:t> </a:t>
            </a:r>
            <a:r>
              <a:rPr lang="uk-UA" baseline="30000" dirty="0" smtClean="0">
                <a:hlinkClick r:id="rId4"/>
              </a:rPr>
              <a:t>[1]</a:t>
            </a:r>
            <a:r>
              <a:rPr lang="uk-UA" dirty="0" smtClean="0"/>
              <a:t> сформулювали дванадцять принципів "Зеленої хімії", якими слід керуватися дослідникам, що працюють у цій галузі: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12 принципів зеленої хімії </a:t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ін\Desktop\Новая папка (2)\foto_26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419225"/>
            <a:ext cx="5715000" cy="5438775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1. Краще запобігти втратам, ніж переробляти і чистити залишки. </a:t>
            </a:r>
          </a:p>
          <a:p>
            <a:r>
              <a:rPr lang="uk-UA" dirty="0" smtClean="0"/>
              <a:t>2. Методи синтезу треба вибирати таким чином, щоб всі матеріали, використані в процесі, були максимально переведені в кінцевий продукт. </a:t>
            </a:r>
          </a:p>
          <a:p>
            <a:r>
              <a:rPr lang="uk-UA" dirty="0" smtClean="0"/>
              <a:t>3. Методи синтезу по можливості слід вибирати так, щоб використовувані і синтезовані речовини були як можна менш шкідливими для людини і навколишнього середовища. 4. Створюючи нові хімічні продукти, треба намагатися зберегти ефективність роботи, досягнуту раніше, при цьому токсичність повинна зменшуватися.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ін\Desktop\Новая папка (2)\Endocrine-disruption-and-the-next-generation-of-chemicals_fullwid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465802"/>
            <a:ext cx="5072066" cy="3392198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5. Допоміжні речовини при виробництві, такі, як розчинники або розділяють агенти, краще не використовувати зовсім, а якщо це неможливо, їх використання має бути нешкідливим.</a:t>
            </a:r>
          </a:p>
          <a:p>
            <a:r>
              <a:rPr lang="uk-UA" dirty="0" smtClean="0"/>
              <a:t> 6. Обов'язково слід враховувати енергетичні витрати та їх вплив на навколишнє середовище і вартість продукту. Синтез по можливості треба проводити при температурі, близької до температури навколишнього середовища, і при атмосферному тиску. </a:t>
            </a:r>
          </a:p>
          <a:p>
            <a:r>
              <a:rPr lang="uk-UA" dirty="0" smtClean="0"/>
              <a:t>7. Вихідні і необхідні матеріали повинні бути відновлюваними у всіх випадках, коли це технічно і економічно вигідно.</a:t>
            </a:r>
          </a:p>
          <a:p>
            <a:r>
              <a:rPr lang="uk-UA" dirty="0" smtClean="0"/>
              <a:t> 8. Де можливо, треба уникати отримання проміжних продуктів (</a:t>
            </a:r>
            <a:r>
              <a:rPr lang="uk-UA" dirty="0" err="1" smtClean="0"/>
              <a:t>блокуючих</a:t>
            </a:r>
            <a:r>
              <a:rPr lang="uk-UA" dirty="0" smtClean="0"/>
              <a:t> груп, приєднання і зняття захисту і т. д.).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ін\Desktop\Новая папка (2)\green-bea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714752"/>
            <a:ext cx="5127618" cy="288226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9. Завжди слід віддавати перевагу каталітичним процесам (по можливості найбільш селективним). </a:t>
            </a:r>
            <a:endParaRPr lang="uk-UA" dirty="0" smtClean="0"/>
          </a:p>
          <a:p>
            <a:r>
              <a:rPr lang="uk-UA" dirty="0" smtClean="0"/>
              <a:t>10</a:t>
            </a:r>
            <a:r>
              <a:rPr lang="uk-UA" dirty="0" smtClean="0"/>
              <a:t>. Хімічний продукт повинен бути таким, щоб після його використання він не залишався в навколишньому середовищі, а розкладався на безпечні продукти</a:t>
            </a:r>
            <a:r>
              <a:rPr lang="uk-UA" dirty="0" smtClean="0"/>
              <a:t>.</a:t>
            </a:r>
          </a:p>
          <a:p>
            <a:r>
              <a:rPr lang="uk-UA" dirty="0" smtClean="0"/>
              <a:t> </a:t>
            </a:r>
            <a:r>
              <a:rPr lang="uk-UA" dirty="0" smtClean="0"/>
              <a:t>11. Потрібно розвивати аналітичні методики, щоб можна було стежити в реальному часі за утворенням небезпечних продуктів. </a:t>
            </a:r>
            <a:endParaRPr lang="uk-UA" dirty="0" smtClean="0"/>
          </a:p>
          <a:p>
            <a:r>
              <a:rPr lang="uk-UA" dirty="0" smtClean="0"/>
              <a:t>12</a:t>
            </a:r>
            <a:r>
              <a:rPr lang="uk-UA" dirty="0" smtClean="0"/>
              <a:t>. Речовини і форми речовин, що використовуються в хімічних процесах, потрібно вибирати таким чином, щоб ризик хімічної небезпеки, включаючи витоку, вибух і пожежа, були мінімальними.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4929198"/>
            <a:ext cx="8115328" cy="3149795"/>
          </a:xfrm>
        </p:spPr>
        <p:txBody>
          <a:bodyPr/>
          <a:lstStyle/>
          <a:p>
            <a:r>
              <a:rPr lang="ru-RU" dirty="0" smtClean="0"/>
              <a:t>13.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робите</a:t>
            </a:r>
            <a:r>
              <a:rPr lang="ru-RU" dirty="0" smtClean="0"/>
              <a:t> все так, як </a:t>
            </a:r>
            <a:r>
              <a:rPr lang="ru-RU" dirty="0" err="1" smtClean="0"/>
              <a:t>звикли</a:t>
            </a:r>
            <a:r>
              <a:rPr lang="ru-RU" dirty="0" smtClean="0"/>
              <a:t>, то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отримаєте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отримуєте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Є. С. </a:t>
            </a:r>
            <a:r>
              <a:rPr lang="ru-RU" dirty="0" err="1" smtClean="0"/>
              <a:t>Локтєва</a:t>
            </a:r>
            <a:r>
              <a:rPr lang="ru-RU" dirty="0" smtClean="0"/>
              <a:t> та В. В. </a:t>
            </a:r>
            <a:r>
              <a:rPr lang="ru-RU" dirty="0" err="1" smtClean="0"/>
              <a:t>Лунін</a:t>
            </a:r>
            <a:r>
              <a:rPr lang="ru-RU" dirty="0" smtClean="0"/>
              <a:t> додали до </a:t>
            </a:r>
            <a:r>
              <a:rPr lang="ru-RU" dirty="0" err="1" smtClean="0"/>
              <a:t>цього</a:t>
            </a:r>
            <a:r>
              <a:rPr lang="ru-RU" dirty="0" smtClean="0"/>
              <a:t> списку </a:t>
            </a:r>
            <a:r>
              <a:rPr lang="ru-RU" dirty="0" err="1" smtClean="0"/>
              <a:t>додатковий</a:t>
            </a:r>
            <a:r>
              <a:rPr lang="ru-RU" dirty="0" smtClean="0"/>
              <a:t>, 13-й принцип: </a:t>
            </a:r>
            <a:endParaRPr lang="uk-UA" dirty="0"/>
          </a:p>
        </p:txBody>
      </p:sp>
      <p:pic>
        <p:nvPicPr>
          <p:cNvPr id="8194" name="Picture 2" descr="C:\Users\Адмін\Desktop\Новая папка (2)\green-chemistr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643050"/>
            <a:ext cx="3065776" cy="3238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680</TotalTime>
  <Words>1153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“Green chemistry”</vt:lpstr>
      <vt:lpstr>Зелена хімія (екологічна хімія) </vt:lpstr>
      <vt:lpstr>Слайд 3</vt:lpstr>
      <vt:lpstr>Слайд 4</vt:lpstr>
      <vt:lpstr>12 принципів зеленої хімії  </vt:lpstr>
      <vt:lpstr>Слайд 6</vt:lpstr>
      <vt:lpstr>Слайд 7</vt:lpstr>
      <vt:lpstr>Слайд 8</vt:lpstr>
      <vt:lpstr>Є. С. Локтєва та В. В. Лунін додали до цього списку додатковий, 13-й принцип: </vt:lpstr>
      <vt:lpstr>         Основні напрями . Шляхи, за якими розвивається зелена хімія, можна згрупувати в такі напрямки:  </vt:lpstr>
      <vt:lpstr>Слайд 11</vt:lpstr>
      <vt:lpstr>Нові шляхи синтезу  </vt:lpstr>
      <vt:lpstr>Слайд 13</vt:lpstr>
      <vt:lpstr>Заміна традиційних органічних розчинників  </vt:lpstr>
      <vt:lpstr>Слайд 15</vt:lpstr>
      <vt:lpstr>Відновлювані вихідні реагенти. </vt:lpstr>
      <vt:lpstr>Слайд 17</vt:lpstr>
      <vt:lpstr>Висновок.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“Green chemistry”</dc:title>
  <dc:creator>Адмін</dc:creator>
  <cp:lastModifiedBy>Адмін</cp:lastModifiedBy>
  <cp:revision>33</cp:revision>
  <dcterms:created xsi:type="dcterms:W3CDTF">2014-03-19T19:09:42Z</dcterms:created>
  <dcterms:modified xsi:type="dcterms:W3CDTF">2014-03-20T06:32:02Z</dcterms:modified>
</cp:coreProperties>
</file>