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3" r:id="rId5"/>
    <p:sldId id="259" r:id="rId6"/>
    <p:sldId id="260" r:id="rId7"/>
    <p:sldId id="261" r:id="rId8"/>
    <p:sldId id="262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25" autoAdjust="0"/>
    <p:restoredTop sz="94434" autoAdjust="0"/>
  </p:normalViewPr>
  <p:slideViewPr>
    <p:cSldViewPr snapToGrid="0">
      <p:cViewPr varScale="1">
        <p:scale>
          <a:sx n="64" d="100"/>
          <a:sy n="64" d="100"/>
        </p:scale>
        <p:origin x="72" y="204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97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1E5F15-A151-4B1D-A8F8-3434E8B4E37F}" type="datetimeFigureOut">
              <a:rPr lang="uk-UA" smtClean="0"/>
              <a:t>13.11.2013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A40AE6-5F14-4B87-8EBC-1AF47DFAD7D4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4006234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1E5F15-A151-4B1D-A8F8-3434E8B4E37F}" type="datetimeFigureOut">
              <a:rPr lang="uk-UA" smtClean="0"/>
              <a:t>13.11.2013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A40AE6-5F14-4B87-8EBC-1AF47DFAD7D4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8266812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1E5F15-A151-4B1D-A8F8-3434E8B4E37F}" type="datetimeFigureOut">
              <a:rPr lang="uk-UA" smtClean="0"/>
              <a:t>13.11.2013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A40AE6-5F14-4B87-8EBC-1AF47DFAD7D4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2320085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1E5F15-A151-4B1D-A8F8-3434E8B4E37F}" type="datetimeFigureOut">
              <a:rPr lang="uk-UA" smtClean="0"/>
              <a:t>13.11.2013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A40AE6-5F14-4B87-8EBC-1AF47DFAD7D4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8919297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1E5F15-A151-4B1D-A8F8-3434E8B4E37F}" type="datetimeFigureOut">
              <a:rPr lang="uk-UA" smtClean="0"/>
              <a:t>13.11.2013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A40AE6-5F14-4B87-8EBC-1AF47DFAD7D4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7514389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1E5F15-A151-4B1D-A8F8-3434E8B4E37F}" type="datetimeFigureOut">
              <a:rPr lang="uk-UA" smtClean="0"/>
              <a:t>13.11.2013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A40AE6-5F14-4B87-8EBC-1AF47DFAD7D4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9097804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1E5F15-A151-4B1D-A8F8-3434E8B4E37F}" type="datetimeFigureOut">
              <a:rPr lang="uk-UA" smtClean="0"/>
              <a:t>13.11.2013</a:t>
            </a:fld>
            <a:endParaRPr lang="uk-UA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A40AE6-5F14-4B87-8EBC-1AF47DFAD7D4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1689556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1E5F15-A151-4B1D-A8F8-3434E8B4E37F}" type="datetimeFigureOut">
              <a:rPr lang="uk-UA" smtClean="0"/>
              <a:t>13.11.2013</a:t>
            </a:fld>
            <a:endParaRPr lang="uk-UA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A40AE6-5F14-4B87-8EBC-1AF47DFAD7D4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0136182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1E5F15-A151-4B1D-A8F8-3434E8B4E37F}" type="datetimeFigureOut">
              <a:rPr lang="uk-UA" smtClean="0"/>
              <a:t>13.11.2013</a:t>
            </a:fld>
            <a:endParaRPr lang="uk-UA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A40AE6-5F14-4B87-8EBC-1AF47DFAD7D4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4319243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1E5F15-A151-4B1D-A8F8-3434E8B4E37F}" type="datetimeFigureOut">
              <a:rPr lang="uk-UA" smtClean="0"/>
              <a:t>13.11.2013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A40AE6-5F14-4B87-8EBC-1AF47DFAD7D4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5558044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1E5F15-A151-4B1D-A8F8-3434E8B4E37F}" type="datetimeFigureOut">
              <a:rPr lang="uk-UA" smtClean="0"/>
              <a:t>13.11.2013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A40AE6-5F14-4B87-8EBC-1AF47DFAD7D4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1958723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1E5F15-A151-4B1D-A8F8-3434E8B4E37F}" type="datetimeFigureOut">
              <a:rPr lang="uk-UA" smtClean="0"/>
              <a:t>13.11.2013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A40AE6-5F14-4B87-8EBC-1AF47DFAD7D4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7433562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23000" r="-2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15691" y="252932"/>
            <a:ext cx="6659470" cy="2969953"/>
          </a:xfrm>
        </p:spPr>
        <p:txBody>
          <a:bodyPr>
            <a:normAutofit fontScale="90000"/>
          </a:bodyPr>
          <a:lstStyle/>
          <a:p>
            <a:r>
              <a:rPr lang="uk-UA" sz="7200" dirty="0" smtClean="0">
                <a:solidFill>
                  <a:schemeClr val="bg1"/>
                </a:solidFill>
              </a:rPr>
              <a:t>Отруєння </a:t>
            </a:r>
            <a:r>
              <a:rPr lang="uk-UA" sz="7200" dirty="0" err="1" smtClean="0">
                <a:solidFill>
                  <a:schemeClr val="bg1"/>
                </a:solidFill>
              </a:rPr>
              <a:t>ртуттю,кадмієм</a:t>
            </a:r>
            <a:r>
              <a:rPr lang="uk-UA" sz="7200" dirty="0" smtClean="0">
                <a:solidFill>
                  <a:schemeClr val="bg1"/>
                </a:solidFill>
              </a:rPr>
              <a:t> і арсеном</a:t>
            </a:r>
            <a:endParaRPr lang="uk-UA" sz="7200" dirty="0">
              <a:solidFill>
                <a:schemeClr val="bg1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8239" y="3462728"/>
            <a:ext cx="5034373" cy="2014172"/>
          </a:xfrm>
        </p:spPr>
        <p:txBody>
          <a:bodyPr>
            <a:normAutofit fontScale="70000" lnSpcReduction="20000"/>
          </a:bodyPr>
          <a:lstStyle/>
          <a:p>
            <a:r>
              <a:rPr lang="uk-UA" dirty="0" smtClean="0">
                <a:solidFill>
                  <a:schemeClr val="bg1">
                    <a:lumMod val="85000"/>
                  </a:schemeClr>
                </a:solidFill>
              </a:rPr>
              <a:t>Підготовила:</a:t>
            </a:r>
          </a:p>
          <a:p>
            <a:r>
              <a:rPr lang="uk-UA" dirty="0" smtClean="0">
                <a:solidFill>
                  <a:schemeClr val="bg1">
                    <a:lumMod val="85000"/>
                  </a:schemeClr>
                </a:solidFill>
              </a:rPr>
              <a:t>Учениця 7Акласу</a:t>
            </a:r>
          </a:p>
          <a:p>
            <a:r>
              <a:rPr lang="uk-UA" dirty="0" smtClean="0">
                <a:solidFill>
                  <a:schemeClr val="bg1">
                    <a:lumMod val="85000"/>
                  </a:schemeClr>
                </a:solidFill>
              </a:rPr>
              <a:t>НВК «Гімназія №14»</a:t>
            </a:r>
            <a:br>
              <a:rPr lang="uk-UA" dirty="0" smtClean="0">
                <a:solidFill>
                  <a:schemeClr val="bg1">
                    <a:lumMod val="85000"/>
                  </a:schemeClr>
                </a:solidFill>
              </a:rPr>
            </a:br>
            <a:r>
              <a:rPr lang="uk-UA" dirty="0" err="1" smtClean="0">
                <a:solidFill>
                  <a:schemeClr val="bg1">
                    <a:lumMod val="85000"/>
                  </a:schemeClr>
                </a:solidFill>
              </a:rPr>
              <a:t>м.Луцьк</a:t>
            </a:r>
            <a:endParaRPr lang="uk-UA" dirty="0" smtClean="0">
              <a:solidFill>
                <a:schemeClr val="bg1">
                  <a:lumMod val="85000"/>
                </a:schemeClr>
              </a:solidFill>
            </a:endParaRPr>
          </a:p>
          <a:p>
            <a:r>
              <a:rPr lang="uk-UA" dirty="0" err="1" smtClean="0">
                <a:solidFill>
                  <a:schemeClr val="bg1">
                    <a:lumMod val="85000"/>
                  </a:schemeClr>
                </a:solidFill>
              </a:rPr>
              <a:t>Горковчук</a:t>
            </a:r>
            <a:r>
              <a:rPr lang="uk-UA" dirty="0" smtClean="0">
                <a:solidFill>
                  <a:schemeClr val="bg1">
                    <a:lumMod val="85000"/>
                  </a:schemeClr>
                </a:solidFill>
              </a:rPr>
              <a:t> Анна</a:t>
            </a:r>
          </a:p>
          <a:p>
            <a:r>
              <a:rPr lang="uk-UA" dirty="0" smtClean="0">
                <a:solidFill>
                  <a:schemeClr val="bg1">
                    <a:lumMod val="85000"/>
                  </a:schemeClr>
                </a:solidFill>
              </a:rPr>
              <a:t>Перевірила :</a:t>
            </a:r>
          </a:p>
          <a:p>
            <a:r>
              <a:rPr lang="uk-UA" dirty="0" err="1" smtClean="0">
                <a:solidFill>
                  <a:schemeClr val="bg1">
                    <a:lumMod val="85000"/>
                  </a:schemeClr>
                </a:solidFill>
              </a:rPr>
              <a:t>Василюк</a:t>
            </a:r>
            <a:r>
              <a:rPr lang="uk-UA" dirty="0" smtClean="0">
                <a:solidFill>
                  <a:schemeClr val="bg1">
                    <a:lumMod val="85000"/>
                  </a:schemeClr>
                </a:solidFill>
              </a:rPr>
              <a:t> Діана Петрівна</a:t>
            </a:r>
            <a:endParaRPr lang="uk-UA" dirty="0">
              <a:solidFill>
                <a:schemeClr val="bg1">
                  <a:lumMod val="8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451214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23210" y="476510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ru-RU" dirty="0" err="1">
                <a:solidFill>
                  <a:schemeClr val="bg1"/>
                </a:solidFill>
              </a:rPr>
              <a:t>Завдяки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своїм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фізичним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властивостям</a:t>
            </a:r>
            <a:r>
              <a:rPr lang="ru-RU" dirty="0">
                <a:solidFill>
                  <a:schemeClr val="bg1"/>
                </a:solidFill>
              </a:rPr>
              <a:t>, </a:t>
            </a:r>
            <a:r>
              <a:rPr lang="ru-RU" dirty="0" err="1">
                <a:solidFill>
                  <a:schemeClr val="bg1"/>
                </a:solidFill>
              </a:rPr>
              <a:t>кадмій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знайшов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широке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застосування</a:t>
            </a:r>
            <a:r>
              <a:rPr lang="ru-RU" dirty="0">
                <a:solidFill>
                  <a:schemeClr val="bg1"/>
                </a:solidFill>
              </a:rPr>
              <a:t> в </a:t>
            </a:r>
            <a:r>
              <a:rPr lang="ru-RU" dirty="0" err="1">
                <a:solidFill>
                  <a:schemeClr val="bg1"/>
                </a:solidFill>
              </a:rPr>
              <a:t>техніці</a:t>
            </a:r>
            <a:r>
              <a:rPr lang="ru-RU" dirty="0">
                <a:solidFill>
                  <a:schemeClr val="bg1"/>
                </a:solidFill>
              </a:rPr>
              <a:t> та </a:t>
            </a:r>
            <a:r>
              <a:rPr lang="ru-RU" dirty="0" err="1">
                <a:solidFill>
                  <a:schemeClr val="bg1"/>
                </a:solidFill>
              </a:rPr>
              <a:t>промисловості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Основні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сфери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застосування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його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використання</a:t>
            </a:r>
            <a:r>
              <a:rPr lang="ru-RU" dirty="0">
                <a:solidFill>
                  <a:schemeClr val="bg1"/>
                </a:solidFill>
              </a:rPr>
              <a:t>: для </a:t>
            </a:r>
            <a:r>
              <a:rPr lang="ru-RU" dirty="0" err="1">
                <a:solidFill>
                  <a:schemeClr val="bg1"/>
                </a:solidFill>
              </a:rPr>
              <a:t>антикорозійного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покриття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чорних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металів</a:t>
            </a:r>
            <a:r>
              <a:rPr lang="ru-RU" dirty="0">
                <a:solidFill>
                  <a:schemeClr val="bg1"/>
                </a:solidFill>
              </a:rPr>
              <a:t>, особливо в тих </a:t>
            </a:r>
            <a:r>
              <a:rPr lang="ru-RU" dirty="0" err="1">
                <a:solidFill>
                  <a:schemeClr val="bg1"/>
                </a:solidFill>
              </a:rPr>
              <a:t>випадках</a:t>
            </a:r>
            <a:r>
              <a:rPr lang="ru-RU" dirty="0">
                <a:solidFill>
                  <a:schemeClr val="bg1"/>
                </a:solidFill>
              </a:rPr>
              <a:t>, коли вони </a:t>
            </a:r>
            <a:r>
              <a:rPr lang="ru-RU" dirty="0" err="1">
                <a:solidFill>
                  <a:schemeClr val="bg1"/>
                </a:solidFill>
              </a:rPr>
              <a:t>контактують</a:t>
            </a:r>
            <a:r>
              <a:rPr lang="ru-RU" dirty="0">
                <a:solidFill>
                  <a:schemeClr val="bg1"/>
                </a:solidFill>
              </a:rPr>
              <a:t> з </a:t>
            </a:r>
            <a:r>
              <a:rPr lang="ru-RU" dirty="0" err="1">
                <a:solidFill>
                  <a:schemeClr val="bg1"/>
                </a:solidFill>
              </a:rPr>
              <a:t>морською</a:t>
            </a:r>
            <a:r>
              <a:rPr lang="ru-RU" dirty="0">
                <a:solidFill>
                  <a:schemeClr val="bg1"/>
                </a:solidFill>
              </a:rPr>
              <a:t> водою, а </a:t>
            </a:r>
            <a:r>
              <a:rPr lang="ru-RU" dirty="0" err="1">
                <a:solidFill>
                  <a:schemeClr val="bg1"/>
                </a:solidFill>
              </a:rPr>
              <a:t>також</a:t>
            </a:r>
            <a:r>
              <a:rPr lang="ru-RU" dirty="0">
                <a:solidFill>
                  <a:schemeClr val="bg1"/>
                </a:solidFill>
              </a:rPr>
              <a:t> для </a:t>
            </a:r>
            <a:r>
              <a:rPr lang="ru-RU" dirty="0" err="1">
                <a:solidFill>
                  <a:schemeClr val="bg1"/>
                </a:solidFill>
              </a:rPr>
              <a:t>виробництва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нікеле-кадмієвих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електричних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акамуляторів</a:t>
            </a:r>
            <a:r>
              <a:rPr lang="ru-RU" dirty="0">
                <a:solidFill>
                  <a:schemeClr val="bg1"/>
                </a:solidFill>
              </a:rPr>
              <a:t> і батарей. </a:t>
            </a:r>
            <a:endParaRPr lang="uk-UA" dirty="0">
              <a:solidFill>
                <a:schemeClr val="bg1"/>
              </a:solidFill>
            </a:endParaRPr>
          </a:p>
        </p:txBody>
      </p:sp>
      <p:pic>
        <p:nvPicPr>
          <p:cNvPr id="6146" name="Picture 2" descr="https://lh5.googleusercontent.com/-7l3RBZKUpKs/T6vUd9eKjFI/AAAAAAAAAPs/5Ql4XkW6ybk/s595/600%25D1%25859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7945" y="3196263"/>
            <a:ext cx="4866130" cy="32631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1958215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>
                <a:solidFill>
                  <a:schemeClr val="bg1"/>
                </a:solidFill>
              </a:rPr>
              <a:t>Отруєння кадмієм</a:t>
            </a:r>
            <a:endParaRPr lang="uk-UA" dirty="0">
              <a:solidFill>
                <a:schemeClr val="bg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uk-UA" dirty="0" smtClean="0">
                <a:solidFill>
                  <a:schemeClr val="bg1"/>
                </a:solidFill>
              </a:rPr>
              <a:t>Кадмій - один з небагатьох елементів, що не виконує конструктивних функцій в людському організмі. Цей елемент і його сполуки є надзвичайно токсичними, навіть, у незначних концентраціях. Має властивість накопичуватись в організмах і екосистемах.</a:t>
            </a:r>
          </a:p>
          <a:p>
            <a:pPr marL="0" indent="0">
              <a:buNone/>
            </a:pPr>
            <a:r>
              <a:rPr lang="uk-UA" dirty="0" smtClean="0">
                <a:solidFill>
                  <a:schemeClr val="bg1"/>
                </a:solidFill>
              </a:rPr>
              <a:t>Вдихання кадмієвого пилу швидко призводить до захворювань, часто смертельних, дихальних шляхів і нирок (</a:t>
            </a:r>
            <a:r>
              <a:rPr lang="uk-UA" dirty="0" err="1" smtClean="0">
                <a:solidFill>
                  <a:schemeClr val="bg1"/>
                </a:solidFill>
              </a:rPr>
              <a:t>найчастише</a:t>
            </a:r>
            <a:r>
              <a:rPr lang="uk-UA" dirty="0" smtClean="0">
                <a:solidFill>
                  <a:schemeClr val="bg1"/>
                </a:solidFill>
              </a:rPr>
              <a:t> - ниркова недостатність). Поглинення будь-якої значної кількості кадмію викликає негайне ураження печінки і нирок. Сполуки, що містять кадмій є також канцерогенними. Дані про </a:t>
            </a:r>
            <a:r>
              <a:rPr lang="uk-UA" dirty="0" err="1" smtClean="0">
                <a:solidFill>
                  <a:schemeClr val="bg1"/>
                </a:solidFill>
              </a:rPr>
              <a:t>канцерогенність</a:t>
            </a:r>
            <a:r>
              <a:rPr lang="uk-UA" dirty="0" smtClean="0">
                <a:solidFill>
                  <a:schemeClr val="bg1"/>
                </a:solidFill>
              </a:rPr>
              <a:t> </a:t>
            </a:r>
            <a:r>
              <a:rPr lang="uk-UA" dirty="0" err="1" smtClean="0">
                <a:solidFill>
                  <a:schemeClr val="bg1"/>
                </a:solidFill>
              </a:rPr>
              <a:t>кадмія</a:t>
            </a:r>
            <a:r>
              <a:rPr lang="uk-UA" dirty="0" smtClean="0">
                <a:solidFill>
                  <a:schemeClr val="bg1"/>
                </a:solidFill>
              </a:rPr>
              <a:t> обмежені. В дослідах на тваринах не було зафіксовано зростання числа пухлин із вживання кадмію. Така тенденція спостерігалась лише із вдиханням частинок пилу, що містив неорганічні сполуки кадмію.</a:t>
            </a:r>
          </a:p>
          <a:p>
            <a:pPr marL="0" indent="0">
              <a:buNone/>
            </a:pPr>
            <a:r>
              <a:rPr lang="uk-UA" dirty="0" smtClean="0">
                <a:solidFill>
                  <a:schemeClr val="bg1"/>
                </a:solidFill>
              </a:rPr>
              <a:t>Отруєння кадмієм є причиною хвороби, що вперше була описана в Японії в 50-х роках ХХ століття і отримала назву «</a:t>
            </a:r>
            <a:r>
              <a:rPr lang="uk-UA" dirty="0" err="1" smtClean="0">
                <a:solidFill>
                  <a:schemeClr val="bg1"/>
                </a:solidFill>
              </a:rPr>
              <a:t>Ітай-ітай</a:t>
            </a:r>
            <a:r>
              <a:rPr lang="uk-UA" dirty="0" smtClean="0">
                <a:solidFill>
                  <a:schemeClr val="bg1"/>
                </a:solidFill>
              </a:rPr>
              <a:t>» (що дослівно означає "боляче-боляче").</a:t>
            </a:r>
            <a:endParaRPr lang="uk-UA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682453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>
                <a:solidFill>
                  <a:schemeClr val="bg1"/>
                </a:solidFill>
              </a:rPr>
              <a:t>Лікування</a:t>
            </a:r>
            <a:endParaRPr lang="uk-UA" dirty="0">
              <a:solidFill>
                <a:schemeClr val="bg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uk-UA" dirty="0" smtClean="0">
                <a:solidFill>
                  <a:schemeClr val="bg1"/>
                </a:solidFill>
              </a:rPr>
              <a:t>Лікування. До сих пір немає однозначних поглядів на лікування хворих при отруєнні кадмієм. Існуючі </a:t>
            </a:r>
            <a:r>
              <a:rPr lang="uk-UA" dirty="0" err="1" smtClean="0">
                <a:solidFill>
                  <a:schemeClr val="bg1"/>
                </a:solidFill>
              </a:rPr>
              <a:t>комплексоутворюючі</a:t>
            </a:r>
            <a:r>
              <a:rPr lang="uk-UA" dirty="0" smtClean="0">
                <a:solidFill>
                  <a:schemeClr val="bg1"/>
                </a:solidFill>
              </a:rPr>
              <a:t> кошти пов’язують кадмій, але вони ефективно </a:t>
            </a:r>
            <a:r>
              <a:rPr lang="uk-UA" dirty="0" err="1" smtClean="0">
                <a:solidFill>
                  <a:schemeClr val="bg1"/>
                </a:solidFill>
              </a:rPr>
              <a:t>переносять</a:t>
            </a:r>
            <a:r>
              <a:rPr lang="uk-UA" dirty="0" smtClean="0">
                <a:solidFill>
                  <a:schemeClr val="bg1"/>
                </a:solidFill>
              </a:rPr>
              <a:t> його в нирки, посилюючи їх пошкодження. При гострому впливі може бути корисно використання </a:t>
            </a:r>
            <a:r>
              <a:rPr lang="uk-UA" dirty="0" err="1" smtClean="0">
                <a:solidFill>
                  <a:schemeClr val="bg1"/>
                </a:solidFill>
              </a:rPr>
              <a:t>етілендіамінтетрацетата</a:t>
            </a:r>
            <a:r>
              <a:rPr lang="uk-UA" dirty="0" smtClean="0">
                <a:solidFill>
                  <a:schemeClr val="bg1"/>
                </a:solidFill>
              </a:rPr>
              <a:t> (ЕДТА) щодня. </a:t>
            </a:r>
            <a:r>
              <a:rPr lang="uk-UA" dirty="0" err="1" smtClean="0">
                <a:solidFill>
                  <a:schemeClr val="bg1"/>
                </a:solidFill>
              </a:rPr>
              <a:t>Димеркапрол</a:t>
            </a:r>
            <a:r>
              <a:rPr lang="uk-UA" dirty="0" smtClean="0">
                <a:solidFill>
                  <a:schemeClr val="bg1"/>
                </a:solidFill>
              </a:rPr>
              <a:t> неефективний. Багатообіцяючим препаратом, мабуть, є нове, що знаходиться в стадії розробки, комплексоутворювальну засіб, </a:t>
            </a:r>
            <a:r>
              <a:rPr lang="uk-UA" dirty="0" err="1" smtClean="0">
                <a:solidFill>
                  <a:schemeClr val="bg1"/>
                </a:solidFill>
              </a:rPr>
              <a:t>димеркаптобурштинову</a:t>
            </a:r>
            <a:r>
              <a:rPr lang="uk-UA" dirty="0" smtClean="0">
                <a:solidFill>
                  <a:schemeClr val="bg1"/>
                </a:solidFill>
              </a:rPr>
              <a:t> кислота. Хворих з гострим інгаляційним </a:t>
            </a:r>
            <a:r>
              <a:rPr lang="uk-UA" dirty="0" err="1" smtClean="0">
                <a:solidFill>
                  <a:schemeClr val="bg1"/>
                </a:solidFill>
              </a:rPr>
              <a:t>пневмонітом</a:t>
            </a:r>
            <a:r>
              <a:rPr lang="uk-UA" dirty="0" smtClean="0">
                <a:solidFill>
                  <a:schemeClr val="bg1"/>
                </a:solidFill>
              </a:rPr>
              <a:t> слід лікувати стероїдами і сечогінними засобами. У разі хвороби «</a:t>
            </a:r>
            <a:r>
              <a:rPr lang="uk-UA" dirty="0" err="1" smtClean="0">
                <a:solidFill>
                  <a:schemeClr val="bg1"/>
                </a:solidFill>
              </a:rPr>
              <a:t>Ітаї-Ітаї</a:t>
            </a:r>
            <a:r>
              <a:rPr lang="uk-UA" dirty="0" smtClean="0">
                <a:solidFill>
                  <a:schemeClr val="bg1"/>
                </a:solidFill>
              </a:rPr>
              <a:t>» потерпілим, очевидно, доцільно вводити великі дози вітаміну </a:t>
            </a:r>
            <a:r>
              <a:rPr lang="en-US" dirty="0" smtClean="0">
                <a:solidFill>
                  <a:schemeClr val="bg1"/>
                </a:solidFill>
              </a:rPr>
              <a:t>D </a:t>
            </a:r>
            <a:r>
              <a:rPr lang="uk-UA" dirty="0" smtClean="0">
                <a:solidFill>
                  <a:schemeClr val="bg1"/>
                </a:solidFill>
              </a:rPr>
              <a:t>при наявності в дієті адекватної кількості кальцію і фосфору. До числа віддалених наслідків хронічного впливу кадмієм відносяться емфізема і хронічна ниркова недостатність.</a:t>
            </a:r>
            <a:endParaRPr lang="uk-UA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426035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АРСЕН</a:t>
            </a:r>
            <a:endParaRPr lang="uk-UA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uk-UA" dirty="0" smtClean="0"/>
              <a:t>Арсен (</a:t>
            </a:r>
            <a:r>
              <a:rPr lang="en-US" dirty="0" smtClean="0"/>
              <a:t>As) — </a:t>
            </a:r>
            <a:r>
              <a:rPr lang="uk-UA" dirty="0" smtClean="0"/>
              <a:t>хімічний елемент з атомним номером 33, простою речовиною якого є </a:t>
            </a:r>
            <a:r>
              <a:rPr lang="uk-UA" dirty="0" err="1" smtClean="0"/>
              <a:t>напівметал</a:t>
            </a:r>
            <a:r>
              <a:rPr lang="uk-UA" dirty="0" smtClean="0"/>
              <a:t> арсен (миш'як). За звичайних умов найстійкіший металічний або сірий арсен — сірі кристали, крихкі. Реагує з киснем. Сплавляється з деякими металами, утворюючи </a:t>
            </a:r>
            <a:r>
              <a:rPr lang="uk-UA" dirty="0" err="1" smtClean="0"/>
              <a:t>арсеніди</a:t>
            </a:r>
            <a:r>
              <a:rPr lang="uk-UA" dirty="0" smtClean="0"/>
              <a:t>. Сполуки арсену дуже отруйні.</a:t>
            </a:r>
            <a:endParaRPr lang="uk-UA" dirty="0"/>
          </a:p>
        </p:txBody>
      </p:sp>
      <p:pic>
        <p:nvPicPr>
          <p:cNvPr id="7170" name="Picture 2" descr="http://www.drinking-water.org/assets/400x/00000276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10814" y="3593628"/>
            <a:ext cx="3546996" cy="29085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443547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Отруєння арсеном</a:t>
            </a:r>
            <a:endParaRPr lang="uk-UA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uk-UA" dirty="0" smtClean="0"/>
              <a:t>При надходженні в організм в надмірних кількостях арсен призводить до мутацій ДНК людини.</a:t>
            </a:r>
          </a:p>
          <a:p>
            <a:pPr marL="0" indent="0">
              <a:buNone/>
            </a:pPr>
            <a:r>
              <a:rPr lang="uk-UA" dirty="0" smtClean="0"/>
              <a:t>Смертельна доза при прийомі всередину 0,05—0,2 г.</a:t>
            </a:r>
          </a:p>
          <a:p>
            <a:pPr marL="0" indent="0">
              <a:buNone/>
            </a:pPr>
            <a:r>
              <a:rPr lang="uk-UA" dirty="0" smtClean="0"/>
              <a:t>Симптоми: блювота, металевий присмак у роті, сильний біль у животі, блювотні маси зеленого кольору, рідкий кал, різке зневоднення організму, судоми, втрата свідомості.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77713131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371538" y="320154"/>
            <a:ext cx="10515600" cy="1325563"/>
          </a:xfrm>
        </p:spPr>
        <p:txBody>
          <a:bodyPr/>
          <a:lstStyle/>
          <a:p>
            <a:r>
              <a:rPr lang="uk-UA" dirty="0" smtClean="0"/>
              <a:t>Невідкладна допомога</a:t>
            </a:r>
            <a:endParaRPr lang="uk-UA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uk-UA" dirty="0"/>
              <a:t>П</a:t>
            </a:r>
            <a:r>
              <a:rPr lang="uk-UA" dirty="0" smtClean="0"/>
              <a:t>ромивання </a:t>
            </a:r>
            <a:r>
              <a:rPr lang="uk-UA" dirty="0"/>
              <a:t>шлунку, клізми, </a:t>
            </a:r>
            <a:r>
              <a:rPr lang="uk-UA" dirty="0" err="1"/>
              <a:t>унітиол</a:t>
            </a:r>
            <a:r>
              <a:rPr lang="uk-UA" dirty="0"/>
              <a:t> (5 мл 5% розчину) в/в 8 разів на добу; в/в </a:t>
            </a:r>
            <a:r>
              <a:rPr lang="uk-UA" dirty="0" err="1"/>
              <a:t>крапельно</a:t>
            </a:r>
            <a:r>
              <a:rPr lang="uk-UA" dirty="0"/>
              <a:t> </a:t>
            </a:r>
            <a:r>
              <a:rPr lang="uk-UA" dirty="0" err="1"/>
              <a:t>тетацин</a:t>
            </a:r>
            <a:r>
              <a:rPr lang="uk-UA" dirty="0"/>
              <a:t>-кальцій (30 мл 10% розчину) у 500 мл 5% розчину глюкози; вітаміни С, В1, В6, В12. В/в хлорид кальцію (10 мл 10% розчину); під шкіру ізотонічний розчин хлориду натрію та 5% розчин глюкози до 3 л/добу. При болю у животі — атропін (1 мл 0,1% розчину). Серцево-судинні засоби.</a:t>
            </a:r>
          </a:p>
        </p:txBody>
      </p:sp>
    </p:spTree>
    <p:extLst>
      <p:ext uri="{BB962C8B-B14F-4D97-AF65-F5344CB8AC3E}">
        <p14:creationId xmlns:p14="http://schemas.microsoft.com/office/powerpoint/2010/main" val="45012873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23000" r="-2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>
                <a:solidFill>
                  <a:schemeClr val="bg1"/>
                </a:solidFill>
              </a:rPr>
              <a:t>Висновок</a:t>
            </a:r>
            <a:endParaRPr lang="uk-UA" dirty="0">
              <a:solidFill>
                <a:schemeClr val="bg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825625"/>
            <a:ext cx="7421380" cy="4351338"/>
          </a:xfrm>
        </p:spPr>
        <p:txBody>
          <a:bodyPr/>
          <a:lstStyle/>
          <a:p>
            <a:pPr marL="0" indent="0">
              <a:buNone/>
            </a:pPr>
            <a:r>
              <a:rPr lang="uk-UA" dirty="0" err="1" smtClean="0">
                <a:solidFill>
                  <a:schemeClr val="bg1"/>
                </a:solidFill>
              </a:rPr>
              <a:t>Отже,ртуть,кадмій</a:t>
            </a:r>
            <a:r>
              <a:rPr lang="uk-UA" dirty="0" smtClean="0">
                <a:solidFill>
                  <a:schemeClr val="bg1"/>
                </a:solidFill>
              </a:rPr>
              <a:t> і арсен є </a:t>
            </a:r>
            <a:r>
              <a:rPr lang="uk-UA" dirty="0" err="1" smtClean="0">
                <a:solidFill>
                  <a:schemeClr val="bg1"/>
                </a:solidFill>
              </a:rPr>
              <a:t>хім.речовинами,які</a:t>
            </a:r>
            <a:r>
              <a:rPr lang="uk-UA" dirty="0">
                <a:solidFill>
                  <a:schemeClr val="bg1"/>
                </a:solidFill>
              </a:rPr>
              <a:t/>
            </a:r>
            <a:br>
              <a:rPr lang="uk-UA" dirty="0">
                <a:solidFill>
                  <a:schemeClr val="bg1"/>
                </a:solidFill>
              </a:rPr>
            </a:br>
            <a:r>
              <a:rPr lang="uk-UA" dirty="0" smtClean="0">
                <a:solidFill>
                  <a:schemeClr val="bg1"/>
                </a:solidFill>
              </a:rPr>
              <a:t>є дуже </a:t>
            </a:r>
            <a:r>
              <a:rPr lang="uk-UA" dirty="0" err="1" smtClean="0">
                <a:solidFill>
                  <a:schemeClr val="bg1"/>
                </a:solidFill>
              </a:rPr>
              <a:t>небузпечними</a:t>
            </a:r>
            <a:r>
              <a:rPr lang="uk-UA" dirty="0" smtClean="0">
                <a:solidFill>
                  <a:schemeClr val="bg1"/>
                </a:solidFill>
              </a:rPr>
              <a:t> для </a:t>
            </a:r>
            <a:r>
              <a:rPr lang="uk-UA" dirty="0" err="1" smtClean="0">
                <a:solidFill>
                  <a:schemeClr val="bg1"/>
                </a:solidFill>
              </a:rPr>
              <a:t>здоров</a:t>
            </a:r>
            <a:r>
              <a:rPr lang="en-US" dirty="0" smtClean="0">
                <a:solidFill>
                  <a:schemeClr val="bg1"/>
                </a:solidFill>
              </a:rPr>
              <a:t>`</a:t>
            </a:r>
            <a:r>
              <a:rPr lang="uk-UA" dirty="0" smtClean="0">
                <a:solidFill>
                  <a:schemeClr val="bg1"/>
                </a:solidFill>
              </a:rPr>
              <a:t>я людини.</a:t>
            </a:r>
            <a:br>
              <a:rPr lang="uk-UA" dirty="0" smtClean="0">
                <a:solidFill>
                  <a:schemeClr val="bg1"/>
                </a:solidFill>
              </a:rPr>
            </a:br>
            <a:r>
              <a:rPr lang="uk-UA" dirty="0" smtClean="0">
                <a:solidFill>
                  <a:schemeClr val="bg1"/>
                </a:solidFill>
              </a:rPr>
              <a:t>Отруєння цими </a:t>
            </a:r>
            <a:r>
              <a:rPr lang="uk-UA" dirty="0" err="1" smtClean="0">
                <a:solidFill>
                  <a:schemeClr val="bg1"/>
                </a:solidFill>
              </a:rPr>
              <a:t>ручовинами</a:t>
            </a:r>
            <a:r>
              <a:rPr lang="uk-UA" dirty="0" smtClean="0">
                <a:solidFill>
                  <a:schemeClr val="bg1"/>
                </a:solidFill>
              </a:rPr>
              <a:t> може привезти також </a:t>
            </a:r>
            <a:br>
              <a:rPr lang="uk-UA" dirty="0" smtClean="0">
                <a:solidFill>
                  <a:schemeClr val="bg1"/>
                </a:solidFill>
              </a:rPr>
            </a:br>
            <a:r>
              <a:rPr lang="uk-UA" dirty="0" smtClean="0">
                <a:solidFill>
                  <a:schemeClr val="bg1"/>
                </a:solidFill>
              </a:rPr>
              <a:t>до смерті людини.</a:t>
            </a:r>
            <a:r>
              <a:rPr lang="uk-UA" dirty="0" smtClean="0"/>
              <a:t/>
            </a:r>
            <a:br>
              <a:rPr lang="uk-UA" dirty="0" smtClean="0"/>
            </a:b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70444583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23000" r="-2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>
                <a:solidFill>
                  <a:schemeClr val="bg1"/>
                </a:solidFill>
              </a:rPr>
              <a:t>Контрольні запитання</a:t>
            </a:r>
            <a:endParaRPr lang="uk-UA" dirty="0">
              <a:solidFill>
                <a:schemeClr val="bg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825625"/>
            <a:ext cx="7211518" cy="4830008"/>
          </a:xfrm>
        </p:spPr>
        <p:txBody>
          <a:bodyPr>
            <a:normAutofit fontScale="92500" lnSpcReduction="20000"/>
          </a:bodyPr>
          <a:lstStyle/>
          <a:p>
            <a:r>
              <a:rPr lang="uk-UA" dirty="0" smtClean="0">
                <a:solidFill>
                  <a:schemeClr val="bg1"/>
                </a:solidFill>
              </a:rPr>
              <a:t>Що це ртуть?</a:t>
            </a:r>
          </a:p>
          <a:p>
            <a:r>
              <a:rPr lang="uk-UA" dirty="0" smtClean="0">
                <a:solidFill>
                  <a:schemeClr val="bg1"/>
                </a:solidFill>
              </a:rPr>
              <a:t>Які ознаки отруєння ртуттю?</a:t>
            </a:r>
          </a:p>
          <a:p>
            <a:r>
              <a:rPr lang="uk-UA" dirty="0" smtClean="0">
                <a:solidFill>
                  <a:schemeClr val="bg1"/>
                </a:solidFill>
              </a:rPr>
              <a:t>Яка перша допомога при усуненні </a:t>
            </a:r>
            <a:r>
              <a:rPr lang="uk-UA" dirty="0">
                <a:solidFill>
                  <a:schemeClr val="bg1"/>
                </a:solidFill>
              </a:rPr>
              <a:t>о</a:t>
            </a:r>
            <a:r>
              <a:rPr lang="uk-UA" dirty="0" smtClean="0">
                <a:solidFill>
                  <a:schemeClr val="bg1"/>
                </a:solidFill>
              </a:rPr>
              <a:t>труєння ртуттю?</a:t>
            </a:r>
          </a:p>
          <a:p>
            <a:r>
              <a:rPr lang="uk-UA" dirty="0" smtClean="0">
                <a:solidFill>
                  <a:schemeClr val="bg1"/>
                </a:solidFill>
              </a:rPr>
              <a:t>Що це кадмій?</a:t>
            </a:r>
          </a:p>
          <a:p>
            <a:r>
              <a:rPr lang="uk-UA" dirty="0" smtClean="0">
                <a:solidFill>
                  <a:schemeClr val="bg1"/>
                </a:solidFill>
              </a:rPr>
              <a:t>Які ознаки отруєння кадмієм?</a:t>
            </a:r>
          </a:p>
          <a:p>
            <a:r>
              <a:rPr lang="uk-UA" dirty="0" smtClean="0">
                <a:solidFill>
                  <a:schemeClr val="bg1"/>
                </a:solidFill>
              </a:rPr>
              <a:t>Як надати першу допомогу при отруєні кадмієм?</a:t>
            </a:r>
          </a:p>
          <a:p>
            <a:r>
              <a:rPr lang="uk-UA" dirty="0" smtClean="0">
                <a:solidFill>
                  <a:schemeClr val="bg1"/>
                </a:solidFill>
              </a:rPr>
              <a:t>Що це арсен?</a:t>
            </a:r>
          </a:p>
          <a:p>
            <a:r>
              <a:rPr lang="uk-UA" dirty="0" smtClean="0">
                <a:solidFill>
                  <a:schemeClr val="bg1"/>
                </a:solidFill>
              </a:rPr>
              <a:t>Які ознаки отруєння арсеном?</a:t>
            </a:r>
          </a:p>
          <a:p>
            <a:r>
              <a:rPr lang="uk-UA" dirty="0" smtClean="0">
                <a:solidFill>
                  <a:schemeClr val="bg1"/>
                </a:solidFill>
              </a:rPr>
              <a:t>Як надати невідкладну допомогу при отруєні арсеном?</a:t>
            </a:r>
          </a:p>
        </p:txBody>
      </p:sp>
    </p:spTree>
    <p:extLst>
      <p:ext uri="{BB962C8B-B14F-4D97-AF65-F5344CB8AC3E}">
        <p14:creationId xmlns:p14="http://schemas.microsoft.com/office/powerpoint/2010/main" val="11800992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23000" r="-2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>
                <a:solidFill>
                  <a:schemeClr val="bg1"/>
                </a:solidFill>
              </a:rPr>
              <a:t>ЗМІСТ</a:t>
            </a:r>
            <a:endParaRPr lang="uk-UA" dirty="0">
              <a:solidFill>
                <a:schemeClr val="bg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uk-UA" dirty="0" smtClean="0">
                <a:solidFill>
                  <a:schemeClr val="bg1"/>
                </a:solidFill>
              </a:rPr>
              <a:t>Ртуть</a:t>
            </a:r>
          </a:p>
          <a:p>
            <a:r>
              <a:rPr lang="uk-UA" dirty="0" smtClean="0">
                <a:solidFill>
                  <a:schemeClr val="bg1"/>
                </a:solidFill>
              </a:rPr>
              <a:t>Отруєння </a:t>
            </a:r>
            <a:r>
              <a:rPr lang="uk-UA" dirty="0" err="1" smtClean="0">
                <a:solidFill>
                  <a:schemeClr val="bg1"/>
                </a:solidFill>
              </a:rPr>
              <a:t>руттю</a:t>
            </a:r>
            <a:endParaRPr lang="uk-UA" dirty="0" smtClean="0">
              <a:solidFill>
                <a:schemeClr val="bg1"/>
              </a:solidFill>
            </a:endParaRPr>
          </a:p>
          <a:p>
            <a:r>
              <a:rPr lang="uk-UA" dirty="0" smtClean="0">
                <a:solidFill>
                  <a:schemeClr val="bg1"/>
                </a:solidFill>
              </a:rPr>
              <a:t>Перша допомога при отруєнні ртуттю</a:t>
            </a:r>
          </a:p>
          <a:p>
            <a:r>
              <a:rPr lang="uk-UA" dirty="0" smtClean="0">
                <a:solidFill>
                  <a:schemeClr val="bg1"/>
                </a:solidFill>
              </a:rPr>
              <a:t>Кадмій</a:t>
            </a:r>
          </a:p>
          <a:p>
            <a:r>
              <a:rPr lang="uk-UA" dirty="0" smtClean="0">
                <a:solidFill>
                  <a:schemeClr val="bg1"/>
                </a:solidFill>
              </a:rPr>
              <a:t>Отруєння кадмієм</a:t>
            </a:r>
          </a:p>
          <a:p>
            <a:r>
              <a:rPr lang="uk-UA" dirty="0" smtClean="0">
                <a:solidFill>
                  <a:schemeClr val="bg1"/>
                </a:solidFill>
              </a:rPr>
              <a:t>Перша допомога при отруєнні кадмієм</a:t>
            </a:r>
          </a:p>
          <a:p>
            <a:r>
              <a:rPr lang="uk-UA" dirty="0" smtClean="0">
                <a:solidFill>
                  <a:schemeClr val="bg1"/>
                </a:solidFill>
              </a:rPr>
              <a:t>Арсен</a:t>
            </a:r>
          </a:p>
          <a:p>
            <a:r>
              <a:rPr lang="uk-UA" dirty="0" smtClean="0">
                <a:solidFill>
                  <a:schemeClr val="bg1"/>
                </a:solidFill>
              </a:rPr>
              <a:t>Отруєння арсеном</a:t>
            </a:r>
          </a:p>
          <a:p>
            <a:r>
              <a:rPr lang="uk-UA" dirty="0" smtClean="0">
                <a:solidFill>
                  <a:schemeClr val="bg1"/>
                </a:solidFill>
              </a:rPr>
              <a:t>Перша допомога при отруєнні арсеном</a:t>
            </a:r>
            <a:endParaRPr lang="uk-UA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950374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РТУТЬ</a:t>
            </a:r>
            <a:endParaRPr lang="uk-UA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379095"/>
            <a:ext cx="5652541" cy="4797868"/>
          </a:xfrm>
        </p:spPr>
        <p:txBody>
          <a:bodyPr>
            <a:normAutofit lnSpcReduction="10000"/>
          </a:bodyPr>
          <a:lstStyle/>
          <a:p>
            <a:r>
              <a:rPr lang="uk-UA" dirty="0" smtClean="0"/>
              <a:t>Ртуть або Меркурій</a:t>
            </a:r>
            <a:r>
              <a:rPr lang="en-US" dirty="0" smtClean="0"/>
              <a:t>— </a:t>
            </a:r>
            <a:r>
              <a:rPr lang="uk-UA" dirty="0" smtClean="0"/>
              <a:t>хімічний </a:t>
            </a:r>
            <a:r>
              <a:rPr lang="uk-UA" dirty="0" err="1" smtClean="0"/>
              <a:t>елемент</a:t>
            </a:r>
            <a:r>
              <a:rPr lang="uk-UA" dirty="0" err="1"/>
              <a:t>.</a:t>
            </a:r>
            <a:r>
              <a:rPr lang="uk-UA" dirty="0" err="1" smtClean="0"/>
              <a:t>Ртуть</a:t>
            </a:r>
            <a:r>
              <a:rPr lang="uk-UA" dirty="0" smtClean="0"/>
              <a:t> — сріблясто-білий важкий метал, рідкий при кімнатній температурі.</a:t>
            </a:r>
          </a:p>
          <a:p>
            <a:r>
              <a:rPr lang="uk-UA" dirty="0" smtClean="0"/>
              <a:t>Токсичні властивості ртуті відомі з глибокої давнини. Сполуки ртуті— застосовувались для різних цілей, в тому числі і в якості отрути. З давніх часів відома також і металева ртуть, хоча її токсичність спочатку сильно недооцінювалась.</a:t>
            </a:r>
          </a:p>
        </p:txBody>
      </p:sp>
      <p:pic>
        <p:nvPicPr>
          <p:cNvPr id="1026" name="Picture 2" descr="http://provolyn.com/sites/default/files/styles/800xxs/public/images/old_suit/news/2010-12-27/1293453959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19908" y="365125"/>
            <a:ext cx="3910281" cy="29327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t2.gstatic.com/images?q=tbn:ANd9GcTpbMmNus5bRqIEc-7OXzk1wjZ2MH1yxgdL3QR9Q-EuULwa_57y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90545" y="2957425"/>
            <a:ext cx="3927422" cy="29786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5892493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57925" y="1181048"/>
            <a:ext cx="10515600" cy="4351338"/>
          </a:xfrm>
        </p:spPr>
        <p:txBody>
          <a:bodyPr/>
          <a:lstStyle/>
          <a:p>
            <a:r>
              <a:rPr lang="uk-UA" dirty="0" smtClean="0"/>
              <a:t>Ртуть та її сполуки почали особливо широко застосовуватись у Середньовіччі, зокрема, під час виробництва золота і срібних дзеркал (за допомогою амальгам), а також під час виготовлення фетру для капелюхів, що спричинило потік нових, уже професійних отруєнь. Хронічне отруєння ртуттю у той час називали «хвороба старого капелюшника». Використовувалась ртуть і в антисептичних цілях, і навіть для навмисного отруєння</a:t>
            </a:r>
          </a:p>
          <a:p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6614890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46934"/>
            <a:ext cx="10515600" cy="1325563"/>
          </a:xfrm>
        </p:spPr>
        <p:txBody>
          <a:bodyPr/>
          <a:lstStyle/>
          <a:p>
            <a:r>
              <a:rPr lang="uk-UA" dirty="0"/>
              <a:t>Отруєння ртуттю</a:t>
            </a:r>
            <a:br>
              <a:rPr lang="uk-UA" dirty="0"/>
            </a:br>
            <a:endParaRPr lang="uk-UA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136077"/>
            <a:ext cx="10515600" cy="4351338"/>
          </a:xfrm>
        </p:spPr>
        <p:txBody>
          <a:bodyPr/>
          <a:lstStyle/>
          <a:p>
            <a:r>
              <a:rPr lang="ru-RU" dirty="0" err="1" smtClean="0"/>
              <a:t>Отруєння</a:t>
            </a:r>
            <a:r>
              <a:rPr lang="ru-RU" dirty="0" smtClean="0"/>
              <a:t> </a:t>
            </a:r>
            <a:r>
              <a:rPr lang="ru-RU" dirty="0" err="1" smtClean="0"/>
              <a:t>ртуттю</a:t>
            </a:r>
            <a:r>
              <a:rPr lang="ru-RU" dirty="0" smtClean="0"/>
              <a:t> — </a:t>
            </a:r>
            <a:r>
              <a:rPr lang="ru-RU" dirty="0" err="1" smtClean="0"/>
              <a:t>розлади</a:t>
            </a:r>
            <a:r>
              <a:rPr lang="ru-RU" dirty="0" smtClean="0"/>
              <a:t> </a:t>
            </a:r>
            <a:r>
              <a:rPr lang="ru-RU" dirty="0" err="1" smtClean="0"/>
              <a:t>здоров'я</a:t>
            </a:r>
            <a:r>
              <a:rPr lang="ru-RU" dirty="0" smtClean="0"/>
              <a:t>, </a:t>
            </a:r>
            <a:r>
              <a:rPr lang="ru-RU" dirty="0" err="1" smtClean="0"/>
              <a:t>пов'язані</a:t>
            </a:r>
            <a:r>
              <a:rPr lang="ru-RU" dirty="0" smtClean="0"/>
              <a:t> з </a:t>
            </a:r>
            <a:r>
              <a:rPr lang="ru-RU" dirty="0" err="1" smtClean="0"/>
              <a:t>надлишковим</a:t>
            </a:r>
            <a:r>
              <a:rPr lang="ru-RU" dirty="0" smtClean="0"/>
              <a:t> </a:t>
            </a:r>
            <a:r>
              <a:rPr lang="ru-RU" dirty="0" err="1" smtClean="0"/>
              <a:t>надходженням</a:t>
            </a:r>
            <a:r>
              <a:rPr lang="ru-RU" dirty="0" smtClean="0"/>
              <a:t> </a:t>
            </a:r>
            <a:r>
              <a:rPr lang="ru-RU" dirty="0" err="1" smtClean="0"/>
              <a:t>парів</a:t>
            </a:r>
            <a:r>
              <a:rPr lang="ru-RU" dirty="0" smtClean="0"/>
              <a:t> </a:t>
            </a:r>
            <a:r>
              <a:rPr lang="ru-RU" dirty="0" err="1" smtClean="0"/>
              <a:t>чи</a:t>
            </a:r>
            <a:r>
              <a:rPr lang="ru-RU" dirty="0" smtClean="0"/>
              <a:t> </a:t>
            </a:r>
            <a:r>
              <a:rPr lang="ru-RU" dirty="0" err="1" smtClean="0"/>
              <a:t>сполук</a:t>
            </a:r>
            <a:r>
              <a:rPr lang="ru-RU" dirty="0" smtClean="0"/>
              <a:t> </a:t>
            </a:r>
            <a:r>
              <a:rPr lang="ru-RU" dirty="0" err="1" smtClean="0"/>
              <a:t>ртуті</a:t>
            </a:r>
            <a:r>
              <a:rPr lang="ru-RU" dirty="0" smtClean="0"/>
              <a:t> в </a:t>
            </a:r>
            <a:r>
              <a:rPr lang="ru-RU" dirty="0" err="1" smtClean="0"/>
              <a:t>організм</a:t>
            </a:r>
            <a:r>
              <a:rPr lang="ru-RU" dirty="0" smtClean="0"/>
              <a:t>.</a:t>
            </a:r>
            <a:endParaRPr lang="uk-UA" dirty="0"/>
          </a:p>
        </p:txBody>
      </p:sp>
      <p:pic>
        <p:nvPicPr>
          <p:cNvPr id="2050" name="Picture 2" descr="http://www.km.mns.gov.ua/files/2012/11/29/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4584" y="2461640"/>
            <a:ext cx="4618220" cy="34616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5150996" y="1880221"/>
            <a:ext cx="6304612" cy="462446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solidFill>
                  <a:schemeClr val="tx1"/>
                </a:solidFill>
              </a:rPr>
              <a:t>У </a:t>
            </a:r>
            <a:r>
              <a:rPr lang="ru-RU" sz="2000" dirty="0" err="1" smtClean="0">
                <a:solidFill>
                  <a:schemeClr val="tx1"/>
                </a:solidFill>
              </a:rPr>
              <a:t>навколишньому</a:t>
            </a:r>
            <a:r>
              <a:rPr lang="ru-RU" sz="2000" dirty="0" smtClean="0">
                <a:solidFill>
                  <a:schemeClr val="tx1"/>
                </a:solidFill>
              </a:rPr>
              <a:t> </a:t>
            </a:r>
            <a:r>
              <a:rPr lang="ru-RU" sz="2000" dirty="0" err="1" smtClean="0">
                <a:solidFill>
                  <a:schemeClr val="tx1"/>
                </a:solidFill>
              </a:rPr>
              <a:t>середовищі</a:t>
            </a:r>
            <a:r>
              <a:rPr lang="ru-RU" sz="2000" dirty="0" smtClean="0">
                <a:solidFill>
                  <a:schemeClr val="tx1"/>
                </a:solidFill>
              </a:rPr>
              <a:t>, за </a:t>
            </a:r>
            <a:r>
              <a:rPr lang="ru-RU" sz="2000" dirty="0" err="1" smtClean="0">
                <a:solidFill>
                  <a:schemeClr val="tx1"/>
                </a:solidFill>
              </a:rPr>
              <a:t>винятком</a:t>
            </a:r>
            <a:r>
              <a:rPr lang="ru-RU" sz="2000" dirty="0" smtClean="0">
                <a:solidFill>
                  <a:schemeClr val="tx1"/>
                </a:solidFill>
              </a:rPr>
              <a:t> </a:t>
            </a:r>
            <a:r>
              <a:rPr lang="ru-RU" sz="2000" dirty="0" err="1" smtClean="0">
                <a:solidFill>
                  <a:schemeClr val="tx1"/>
                </a:solidFill>
              </a:rPr>
              <a:t>рідких</a:t>
            </a:r>
            <a:r>
              <a:rPr lang="ru-RU" sz="2000" dirty="0" smtClean="0">
                <a:solidFill>
                  <a:schemeClr val="tx1"/>
                </a:solidFill>
              </a:rPr>
              <a:t> </a:t>
            </a:r>
            <a:r>
              <a:rPr lang="ru-RU" sz="2000" dirty="0" err="1" smtClean="0">
                <a:solidFill>
                  <a:schemeClr val="tx1"/>
                </a:solidFill>
              </a:rPr>
              <a:t>геологічних</a:t>
            </a:r>
            <a:r>
              <a:rPr lang="ru-RU" sz="2000" dirty="0" smtClean="0">
                <a:solidFill>
                  <a:schemeClr val="tx1"/>
                </a:solidFill>
              </a:rPr>
              <a:t> </a:t>
            </a:r>
            <a:r>
              <a:rPr lang="ru-RU" sz="2000" dirty="0" err="1" smtClean="0">
                <a:solidFill>
                  <a:schemeClr val="tx1"/>
                </a:solidFill>
              </a:rPr>
              <a:t>провінцій</a:t>
            </a:r>
            <a:r>
              <a:rPr lang="ru-RU" sz="2000" dirty="0" smtClean="0">
                <a:solidFill>
                  <a:schemeClr val="tx1"/>
                </a:solidFill>
              </a:rPr>
              <a:t>, </a:t>
            </a:r>
            <a:r>
              <a:rPr lang="ru-RU" sz="2000" dirty="0" err="1" smtClean="0">
                <a:solidFill>
                  <a:schemeClr val="tx1"/>
                </a:solidFill>
              </a:rPr>
              <a:t>вміст</a:t>
            </a:r>
            <a:r>
              <a:rPr lang="ru-RU" sz="2000" dirty="0" smtClean="0">
                <a:solidFill>
                  <a:schemeClr val="tx1"/>
                </a:solidFill>
              </a:rPr>
              <a:t> </a:t>
            </a:r>
            <a:r>
              <a:rPr lang="ru-RU" sz="2000" dirty="0" err="1" smtClean="0">
                <a:solidFill>
                  <a:schemeClr val="tx1"/>
                </a:solidFill>
              </a:rPr>
              <a:t>ртуті</a:t>
            </a:r>
            <a:r>
              <a:rPr lang="ru-RU" sz="2000" dirty="0" smtClean="0">
                <a:solidFill>
                  <a:schemeClr val="tx1"/>
                </a:solidFill>
              </a:rPr>
              <a:t> </a:t>
            </a:r>
            <a:r>
              <a:rPr lang="ru-RU" sz="2000" dirty="0" err="1" smtClean="0">
                <a:solidFill>
                  <a:schemeClr val="tx1"/>
                </a:solidFill>
              </a:rPr>
              <a:t>незначний</a:t>
            </a:r>
            <a:r>
              <a:rPr lang="ru-RU" sz="2000" dirty="0" smtClean="0">
                <a:solidFill>
                  <a:schemeClr val="tx1"/>
                </a:solidFill>
              </a:rPr>
              <a:t>, </a:t>
            </a:r>
            <a:r>
              <a:rPr lang="ru-RU" sz="2000" dirty="0" err="1" smtClean="0">
                <a:solidFill>
                  <a:schemeClr val="tx1"/>
                </a:solidFill>
              </a:rPr>
              <a:t>однак</a:t>
            </a:r>
            <a:r>
              <a:rPr lang="ru-RU" sz="2000" dirty="0" smtClean="0">
                <a:solidFill>
                  <a:schemeClr val="tx1"/>
                </a:solidFill>
              </a:rPr>
              <a:t> </a:t>
            </a:r>
            <a:r>
              <a:rPr lang="ru-RU" sz="2000" dirty="0" err="1" smtClean="0">
                <a:solidFill>
                  <a:schemeClr val="tx1"/>
                </a:solidFill>
              </a:rPr>
              <a:t>її</a:t>
            </a:r>
            <a:r>
              <a:rPr lang="ru-RU" sz="2000" dirty="0" smtClean="0">
                <a:solidFill>
                  <a:schemeClr val="tx1"/>
                </a:solidFill>
              </a:rPr>
              <a:t> </a:t>
            </a:r>
            <a:r>
              <a:rPr lang="ru-RU" sz="2000" dirty="0" err="1" smtClean="0">
                <a:solidFill>
                  <a:schemeClr val="tx1"/>
                </a:solidFill>
              </a:rPr>
              <a:t>токсичні</a:t>
            </a:r>
            <a:r>
              <a:rPr lang="ru-RU" sz="2000" dirty="0" smtClean="0">
                <a:solidFill>
                  <a:schemeClr val="tx1"/>
                </a:solidFill>
              </a:rPr>
              <a:t> </a:t>
            </a:r>
            <a:r>
              <a:rPr lang="ru-RU" sz="2000" dirty="0" err="1" smtClean="0">
                <a:solidFill>
                  <a:schemeClr val="tx1"/>
                </a:solidFill>
              </a:rPr>
              <a:t>сполуки</a:t>
            </a:r>
            <a:r>
              <a:rPr lang="ru-RU" sz="2000" dirty="0" smtClean="0">
                <a:solidFill>
                  <a:schemeClr val="tx1"/>
                </a:solidFill>
              </a:rPr>
              <a:t> </a:t>
            </a:r>
            <a:r>
              <a:rPr lang="ru-RU" sz="2000" dirty="0" err="1" smtClean="0">
                <a:solidFill>
                  <a:schemeClr val="tx1"/>
                </a:solidFill>
              </a:rPr>
              <a:t>досить</a:t>
            </a:r>
            <a:r>
              <a:rPr lang="ru-RU" sz="2000" dirty="0" smtClean="0">
                <a:solidFill>
                  <a:schemeClr val="tx1"/>
                </a:solidFill>
              </a:rPr>
              <a:t> </a:t>
            </a:r>
            <a:r>
              <a:rPr lang="ru-RU" sz="2000" dirty="0" err="1" smtClean="0">
                <a:solidFill>
                  <a:schemeClr val="tx1"/>
                </a:solidFill>
              </a:rPr>
              <a:t>рухливі</a:t>
            </a:r>
            <a:r>
              <a:rPr lang="ru-RU" sz="2000" dirty="0" smtClean="0">
                <a:solidFill>
                  <a:schemeClr val="tx1"/>
                </a:solidFill>
              </a:rPr>
              <a:t>. </a:t>
            </a:r>
            <a:r>
              <a:rPr lang="ru-RU" sz="2000" dirty="0" err="1" smtClean="0">
                <a:solidFill>
                  <a:schemeClr val="tx1"/>
                </a:solidFill>
              </a:rPr>
              <a:t>Під</a:t>
            </a:r>
            <a:r>
              <a:rPr lang="ru-RU" sz="2000" dirty="0" smtClean="0">
                <a:solidFill>
                  <a:schemeClr val="tx1"/>
                </a:solidFill>
              </a:rPr>
              <a:t> час </a:t>
            </a:r>
            <a:r>
              <a:rPr lang="ru-RU" sz="2000" dirty="0" err="1" smtClean="0">
                <a:solidFill>
                  <a:schemeClr val="tx1"/>
                </a:solidFill>
              </a:rPr>
              <a:t>вдихання</a:t>
            </a:r>
            <a:r>
              <a:rPr lang="ru-RU" sz="2000" dirty="0" smtClean="0">
                <a:solidFill>
                  <a:schemeClr val="tx1"/>
                </a:solidFill>
              </a:rPr>
              <a:t> </a:t>
            </a:r>
            <a:r>
              <a:rPr lang="ru-RU" sz="2000" dirty="0" err="1" smtClean="0">
                <a:solidFill>
                  <a:schemeClr val="tx1"/>
                </a:solidFill>
              </a:rPr>
              <a:t>повітря</a:t>
            </a:r>
            <a:r>
              <a:rPr lang="ru-RU" sz="2000" dirty="0" smtClean="0">
                <a:solidFill>
                  <a:schemeClr val="tx1"/>
                </a:solidFill>
              </a:rPr>
              <a:t>, </a:t>
            </a:r>
            <a:r>
              <a:rPr lang="ru-RU" sz="2000" dirty="0" err="1" smtClean="0">
                <a:solidFill>
                  <a:schemeClr val="tx1"/>
                </a:solidFill>
              </a:rPr>
              <a:t>що</a:t>
            </a:r>
            <a:r>
              <a:rPr lang="ru-RU" sz="2000" dirty="0" smtClean="0">
                <a:solidFill>
                  <a:schemeClr val="tx1"/>
                </a:solidFill>
              </a:rPr>
              <a:t> </a:t>
            </a:r>
            <a:r>
              <a:rPr lang="ru-RU" sz="2000" dirty="0" err="1" smtClean="0">
                <a:solidFill>
                  <a:schemeClr val="tx1"/>
                </a:solidFill>
              </a:rPr>
              <a:t>містить</a:t>
            </a:r>
            <a:r>
              <a:rPr lang="ru-RU" sz="2000" dirty="0" smtClean="0">
                <a:solidFill>
                  <a:schemeClr val="tx1"/>
                </a:solidFill>
              </a:rPr>
              <a:t> пари </a:t>
            </a:r>
            <a:r>
              <a:rPr lang="ru-RU" sz="2000" dirty="0" err="1" smtClean="0">
                <a:solidFill>
                  <a:schemeClr val="tx1"/>
                </a:solidFill>
              </a:rPr>
              <a:t>ртуті</a:t>
            </a:r>
            <a:r>
              <a:rPr lang="ru-RU" sz="2000" dirty="0" smtClean="0">
                <a:solidFill>
                  <a:schemeClr val="tx1"/>
                </a:solidFill>
              </a:rPr>
              <a:t> в </a:t>
            </a:r>
            <a:r>
              <a:rPr lang="ru-RU" sz="2000" dirty="0" err="1" smtClean="0">
                <a:solidFill>
                  <a:schemeClr val="tx1"/>
                </a:solidFill>
              </a:rPr>
              <a:t>концентрації</a:t>
            </a:r>
            <a:r>
              <a:rPr lang="ru-RU" sz="2000" dirty="0" smtClean="0">
                <a:solidFill>
                  <a:schemeClr val="tx1"/>
                </a:solidFill>
              </a:rPr>
              <a:t> не </a:t>
            </a:r>
            <a:r>
              <a:rPr lang="ru-RU" sz="2000" dirty="0" err="1" smtClean="0">
                <a:solidFill>
                  <a:schemeClr val="tx1"/>
                </a:solidFill>
              </a:rPr>
              <a:t>вище</a:t>
            </a:r>
            <a:r>
              <a:rPr lang="ru-RU" sz="2000" dirty="0" smtClean="0">
                <a:solidFill>
                  <a:schemeClr val="tx1"/>
                </a:solidFill>
              </a:rPr>
              <a:t> 0,25 мг/м³, </a:t>
            </a:r>
            <a:r>
              <a:rPr lang="ru-RU" sz="2000" dirty="0" err="1" smtClean="0">
                <a:solidFill>
                  <a:schemeClr val="tx1"/>
                </a:solidFill>
              </a:rPr>
              <a:t>остання</a:t>
            </a:r>
            <a:r>
              <a:rPr lang="ru-RU" sz="2000" dirty="0" smtClean="0">
                <a:solidFill>
                  <a:schemeClr val="tx1"/>
                </a:solidFill>
              </a:rPr>
              <a:t> </a:t>
            </a:r>
            <a:r>
              <a:rPr lang="ru-RU" sz="2000" dirty="0" err="1" smtClean="0">
                <a:solidFill>
                  <a:schemeClr val="tx1"/>
                </a:solidFill>
              </a:rPr>
              <a:t>затримується</a:t>
            </a:r>
            <a:r>
              <a:rPr lang="ru-RU" sz="2000" dirty="0" smtClean="0">
                <a:solidFill>
                  <a:schemeClr val="tx1"/>
                </a:solidFill>
              </a:rPr>
              <a:t> й </a:t>
            </a:r>
            <a:r>
              <a:rPr lang="ru-RU" sz="2000" dirty="0" err="1" smtClean="0">
                <a:solidFill>
                  <a:schemeClr val="tx1"/>
                </a:solidFill>
              </a:rPr>
              <a:t>накопичується</a:t>
            </a:r>
            <a:r>
              <a:rPr lang="ru-RU" sz="2000" dirty="0" smtClean="0">
                <a:solidFill>
                  <a:schemeClr val="tx1"/>
                </a:solidFill>
              </a:rPr>
              <a:t> в </a:t>
            </a:r>
            <a:r>
              <a:rPr lang="ru-RU" sz="2000" dirty="0" err="1" smtClean="0">
                <a:solidFill>
                  <a:schemeClr val="tx1"/>
                </a:solidFill>
              </a:rPr>
              <a:t>легенях</a:t>
            </a:r>
            <a:r>
              <a:rPr lang="ru-RU" sz="2000" dirty="0" smtClean="0">
                <a:solidFill>
                  <a:schemeClr val="tx1"/>
                </a:solidFill>
              </a:rPr>
              <a:t>. У </a:t>
            </a:r>
            <a:r>
              <a:rPr lang="ru-RU" sz="2000" dirty="0" err="1" smtClean="0">
                <a:solidFill>
                  <a:schemeClr val="tx1"/>
                </a:solidFill>
              </a:rPr>
              <a:t>випадку</a:t>
            </a:r>
            <a:r>
              <a:rPr lang="ru-RU" sz="2000" dirty="0" smtClean="0">
                <a:solidFill>
                  <a:schemeClr val="tx1"/>
                </a:solidFill>
              </a:rPr>
              <a:t> </a:t>
            </a:r>
            <a:r>
              <a:rPr lang="ru-RU" sz="2000" dirty="0" err="1" smtClean="0">
                <a:solidFill>
                  <a:schemeClr val="tx1"/>
                </a:solidFill>
              </a:rPr>
              <a:t>більш</a:t>
            </a:r>
            <a:r>
              <a:rPr lang="ru-RU" sz="2000" dirty="0" smtClean="0">
                <a:solidFill>
                  <a:schemeClr val="tx1"/>
                </a:solidFill>
              </a:rPr>
              <a:t> </a:t>
            </a:r>
            <a:r>
              <a:rPr lang="ru-RU" sz="2000" dirty="0" err="1" smtClean="0">
                <a:solidFill>
                  <a:schemeClr val="tx1"/>
                </a:solidFill>
              </a:rPr>
              <a:t>високих</a:t>
            </a:r>
            <a:r>
              <a:rPr lang="ru-RU" sz="2000" dirty="0" smtClean="0">
                <a:solidFill>
                  <a:schemeClr val="tx1"/>
                </a:solidFill>
              </a:rPr>
              <a:t> </a:t>
            </a:r>
            <a:r>
              <a:rPr lang="ru-RU" sz="2000" dirty="0" err="1" smtClean="0">
                <a:solidFill>
                  <a:schemeClr val="tx1"/>
                </a:solidFill>
              </a:rPr>
              <a:t>концентрацій</a:t>
            </a:r>
            <a:r>
              <a:rPr lang="ru-RU" sz="2000" dirty="0" smtClean="0">
                <a:solidFill>
                  <a:schemeClr val="tx1"/>
                </a:solidFill>
              </a:rPr>
              <a:t> ртуть </a:t>
            </a:r>
            <a:r>
              <a:rPr lang="ru-RU" sz="2000" dirty="0" err="1" smtClean="0">
                <a:solidFill>
                  <a:schemeClr val="tx1"/>
                </a:solidFill>
              </a:rPr>
              <a:t>усмоктується</a:t>
            </a:r>
            <a:r>
              <a:rPr lang="ru-RU" sz="2000" dirty="0" smtClean="0">
                <a:solidFill>
                  <a:schemeClr val="tx1"/>
                </a:solidFill>
              </a:rPr>
              <a:t> </a:t>
            </a:r>
            <a:r>
              <a:rPr lang="ru-RU" sz="2000" dirty="0" err="1" smtClean="0">
                <a:solidFill>
                  <a:schemeClr val="tx1"/>
                </a:solidFill>
              </a:rPr>
              <a:t>непошкодженою</a:t>
            </a:r>
            <a:r>
              <a:rPr lang="ru-RU" sz="2000" dirty="0" smtClean="0">
                <a:solidFill>
                  <a:schemeClr val="tx1"/>
                </a:solidFill>
              </a:rPr>
              <a:t> </a:t>
            </a:r>
            <a:r>
              <a:rPr lang="ru-RU" sz="2000" dirty="0" err="1" smtClean="0">
                <a:solidFill>
                  <a:schemeClr val="tx1"/>
                </a:solidFill>
              </a:rPr>
              <a:t>шкірою</a:t>
            </a:r>
            <a:r>
              <a:rPr lang="ru-RU" sz="2000" dirty="0" smtClean="0">
                <a:solidFill>
                  <a:schemeClr val="tx1"/>
                </a:solidFill>
              </a:rPr>
              <a:t>. </a:t>
            </a:r>
            <a:r>
              <a:rPr lang="ru-RU" sz="2000" dirty="0" err="1" smtClean="0">
                <a:solidFill>
                  <a:schemeClr val="tx1"/>
                </a:solidFill>
              </a:rPr>
              <a:t>Залежно</a:t>
            </a:r>
            <a:r>
              <a:rPr lang="ru-RU" sz="2000" dirty="0" smtClean="0">
                <a:solidFill>
                  <a:schemeClr val="tx1"/>
                </a:solidFill>
              </a:rPr>
              <a:t> </a:t>
            </a:r>
            <a:r>
              <a:rPr lang="ru-RU" sz="2000" dirty="0" err="1" smtClean="0">
                <a:solidFill>
                  <a:schemeClr val="tx1"/>
                </a:solidFill>
              </a:rPr>
              <a:t>від</a:t>
            </a:r>
            <a:r>
              <a:rPr lang="ru-RU" sz="2000" dirty="0" smtClean="0">
                <a:solidFill>
                  <a:schemeClr val="tx1"/>
                </a:solidFill>
              </a:rPr>
              <a:t> </a:t>
            </a:r>
            <a:r>
              <a:rPr lang="ru-RU" sz="2000" dirty="0" err="1" smtClean="0">
                <a:solidFill>
                  <a:schemeClr val="tx1"/>
                </a:solidFill>
              </a:rPr>
              <a:t>кількості</a:t>
            </a:r>
            <a:r>
              <a:rPr lang="ru-RU" sz="2000" dirty="0" smtClean="0">
                <a:solidFill>
                  <a:schemeClr val="tx1"/>
                </a:solidFill>
              </a:rPr>
              <a:t> </a:t>
            </a:r>
            <a:r>
              <a:rPr lang="ru-RU" sz="2000" dirty="0" err="1" smtClean="0">
                <a:solidFill>
                  <a:schemeClr val="tx1"/>
                </a:solidFill>
              </a:rPr>
              <a:t>ртуті</a:t>
            </a:r>
            <a:r>
              <a:rPr lang="ru-RU" sz="2000" dirty="0" smtClean="0">
                <a:solidFill>
                  <a:schemeClr val="tx1"/>
                </a:solidFill>
              </a:rPr>
              <a:t> й </a:t>
            </a:r>
            <a:r>
              <a:rPr lang="ru-RU" sz="2000" dirty="0" err="1" smtClean="0">
                <a:solidFill>
                  <a:schemeClr val="tx1"/>
                </a:solidFill>
              </a:rPr>
              <a:t>тривалості</a:t>
            </a:r>
            <a:r>
              <a:rPr lang="ru-RU" sz="2000" dirty="0" smtClean="0">
                <a:solidFill>
                  <a:schemeClr val="tx1"/>
                </a:solidFill>
              </a:rPr>
              <a:t> </a:t>
            </a:r>
            <a:r>
              <a:rPr lang="ru-RU" sz="2000" dirty="0" err="1" smtClean="0">
                <a:solidFill>
                  <a:schemeClr val="tx1"/>
                </a:solidFill>
              </a:rPr>
              <a:t>її</a:t>
            </a:r>
            <a:r>
              <a:rPr lang="ru-RU" sz="2000" dirty="0" smtClean="0">
                <a:solidFill>
                  <a:schemeClr val="tx1"/>
                </a:solidFill>
              </a:rPr>
              <a:t> </a:t>
            </a:r>
            <a:r>
              <a:rPr lang="ru-RU" sz="2000" dirty="0" err="1" smtClean="0">
                <a:solidFill>
                  <a:schemeClr val="tx1"/>
                </a:solidFill>
              </a:rPr>
              <a:t>надходження</a:t>
            </a:r>
            <a:r>
              <a:rPr lang="ru-RU" sz="2000" dirty="0" smtClean="0">
                <a:solidFill>
                  <a:schemeClr val="tx1"/>
                </a:solidFill>
              </a:rPr>
              <a:t> в </a:t>
            </a:r>
            <a:r>
              <a:rPr lang="ru-RU" sz="2000" dirty="0" err="1" smtClean="0">
                <a:solidFill>
                  <a:schemeClr val="tx1"/>
                </a:solidFill>
              </a:rPr>
              <a:t>організм</a:t>
            </a:r>
            <a:r>
              <a:rPr lang="ru-RU" sz="2000" dirty="0" smtClean="0">
                <a:solidFill>
                  <a:schemeClr val="tx1"/>
                </a:solidFill>
              </a:rPr>
              <a:t> </a:t>
            </a:r>
            <a:r>
              <a:rPr lang="ru-RU" sz="2000" dirty="0" err="1" smtClean="0">
                <a:solidFill>
                  <a:schemeClr val="tx1"/>
                </a:solidFill>
              </a:rPr>
              <a:t>людини</a:t>
            </a:r>
            <a:r>
              <a:rPr lang="ru-RU" sz="2000" dirty="0" smtClean="0">
                <a:solidFill>
                  <a:schemeClr val="tx1"/>
                </a:solidFill>
              </a:rPr>
              <a:t> </a:t>
            </a:r>
            <a:r>
              <a:rPr lang="ru-RU" sz="2000" dirty="0" err="1" smtClean="0">
                <a:solidFill>
                  <a:schemeClr val="tx1"/>
                </a:solidFill>
              </a:rPr>
              <a:t>можливі</a:t>
            </a:r>
            <a:r>
              <a:rPr lang="ru-RU" sz="2000" dirty="0" smtClean="0">
                <a:solidFill>
                  <a:schemeClr val="tx1"/>
                </a:solidFill>
              </a:rPr>
              <a:t> </a:t>
            </a:r>
            <a:r>
              <a:rPr lang="ru-RU" sz="2000" dirty="0" err="1" smtClean="0">
                <a:solidFill>
                  <a:schemeClr val="tx1"/>
                </a:solidFill>
              </a:rPr>
              <a:t>гострі</a:t>
            </a:r>
            <a:r>
              <a:rPr lang="ru-RU" sz="2000" dirty="0" smtClean="0">
                <a:solidFill>
                  <a:schemeClr val="tx1"/>
                </a:solidFill>
              </a:rPr>
              <a:t> та </a:t>
            </a:r>
            <a:r>
              <a:rPr lang="ru-RU" sz="2000" dirty="0" err="1" smtClean="0">
                <a:solidFill>
                  <a:schemeClr val="tx1"/>
                </a:solidFill>
              </a:rPr>
              <a:t>хронічні</a:t>
            </a:r>
            <a:r>
              <a:rPr lang="ru-RU" sz="2000" dirty="0" smtClean="0">
                <a:solidFill>
                  <a:schemeClr val="tx1"/>
                </a:solidFill>
              </a:rPr>
              <a:t> </a:t>
            </a:r>
            <a:r>
              <a:rPr lang="ru-RU" sz="2000" dirty="0" err="1" smtClean="0">
                <a:solidFill>
                  <a:schemeClr val="tx1"/>
                </a:solidFill>
              </a:rPr>
              <a:t>отруєння</a:t>
            </a:r>
            <a:r>
              <a:rPr lang="ru-RU" sz="2000" dirty="0" smtClean="0">
                <a:solidFill>
                  <a:schemeClr val="tx1"/>
                </a:solidFill>
              </a:rPr>
              <a:t>, а </a:t>
            </a:r>
            <a:r>
              <a:rPr lang="ru-RU" sz="2000" dirty="0" err="1" smtClean="0">
                <a:solidFill>
                  <a:schemeClr val="tx1"/>
                </a:solidFill>
              </a:rPr>
              <a:t>також</a:t>
            </a:r>
            <a:r>
              <a:rPr lang="ru-RU" sz="2000" dirty="0" smtClean="0">
                <a:solidFill>
                  <a:schemeClr val="tx1"/>
                </a:solidFill>
              </a:rPr>
              <a:t> </a:t>
            </a:r>
            <a:r>
              <a:rPr lang="ru-RU" sz="2000" dirty="0" err="1" smtClean="0">
                <a:solidFill>
                  <a:schemeClr val="tx1"/>
                </a:solidFill>
              </a:rPr>
              <a:t>мікромеркуріалізм</a:t>
            </a:r>
            <a:r>
              <a:rPr lang="ru-RU" sz="2000" dirty="0" smtClean="0">
                <a:solidFill>
                  <a:schemeClr val="tx1"/>
                </a:solidFill>
              </a:rPr>
              <a:t>. </a:t>
            </a:r>
            <a:r>
              <a:rPr lang="ru-RU" sz="2000" dirty="0" err="1" smtClean="0">
                <a:solidFill>
                  <a:schemeClr val="tx1"/>
                </a:solidFill>
              </a:rPr>
              <a:t>Найбільше</a:t>
            </a:r>
            <a:r>
              <a:rPr lang="ru-RU" sz="2000" dirty="0" smtClean="0">
                <a:solidFill>
                  <a:schemeClr val="tx1"/>
                </a:solidFill>
              </a:rPr>
              <a:t> до </a:t>
            </a:r>
            <a:r>
              <a:rPr lang="ru-RU" sz="2000" dirty="0" err="1" smtClean="0">
                <a:solidFill>
                  <a:schemeClr val="tx1"/>
                </a:solidFill>
              </a:rPr>
              <a:t>ртутних</a:t>
            </a:r>
            <a:r>
              <a:rPr lang="ru-RU" sz="2000" dirty="0" smtClean="0">
                <a:solidFill>
                  <a:schemeClr val="tx1"/>
                </a:solidFill>
              </a:rPr>
              <a:t> </a:t>
            </a:r>
            <a:r>
              <a:rPr lang="ru-RU" sz="2000" dirty="0" err="1" smtClean="0">
                <a:solidFill>
                  <a:schemeClr val="tx1"/>
                </a:solidFill>
              </a:rPr>
              <a:t>отруєнь</a:t>
            </a:r>
            <a:r>
              <a:rPr lang="ru-RU" sz="2000" dirty="0" smtClean="0">
                <a:solidFill>
                  <a:schemeClr val="tx1"/>
                </a:solidFill>
              </a:rPr>
              <a:t> </a:t>
            </a:r>
            <a:r>
              <a:rPr lang="ru-RU" sz="2000" dirty="0" err="1" smtClean="0">
                <a:solidFill>
                  <a:schemeClr val="tx1"/>
                </a:solidFill>
              </a:rPr>
              <a:t>чутливі</a:t>
            </a:r>
            <a:r>
              <a:rPr lang="ru-RU" sz="2000" dirty="0" smtClean="0">
                <a:solidFill>
                  <a:schemeClr val="tx1"/>
                </a:solidFill>
              </a:rPr>
              <a:t> </a:t>
            </a:r>
            <a:r>
              <a:rPr lang="ru-RU" sz="2000" dirty="0" err="1" smtClean="0">
                <a:solidFill>
                  <a:schemeClr val="tx1"/>
                </a:solidFill>
              </a:rPr>
              <a:t>жінки</a:t>
            </a:r>
            <a:r>
              <a:rPr lang="ru-RU" sz="2000" dirty="0" smtClean="0">
                <a:solidFill>
                  <a:schemeClr val="tx1"/>
                </a:solidFill>
              </a:rPr>
              <a:t> й </a:t>
            </a:r>
            <a:r>
              <a:rPr lang="ru-RU" sz="2000" dirty="0" err="1" smtClean="0">
                <a:solidFill>
                  <a:schemeClr val="tx1"/>
                </a:solidFill>
              </a:rPr>
              <a:t>діти</a:t>
            </a:r>
            <a:r>
              <a:rPr lang="ru-RU" sz="2000" dirty="0" smtClean="0">
                <a:solidFill>
                  <a:schemeClr val="tx1"/>
                </a:solidFill>
              </a:rPr>
              <a:t>.</a:t>
            </a:r>
            <a:endParaRPr lang="uk-UA" sz="2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17496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78239" y="746334"/>
            <a:ext cx="10515600" cy="5819358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uk-UA" sz="3500" dirty="0" smtClean="0"/>
              <a:t>Гострі отруєння парами ртуттю</a:t>
            </a:r>
          </a:p>
          <a:p>
            <a:pPr marL="0" indent="0">
              <a:buNone/>
            </a:pPr>
            <a:r>
              <a:rPr lang="uk-UA" dirty="0" smtClean="0"/>
              <a:t>Гостре отруєння ртуттю проявляється через кілька годин після початку отруєння. Симптоми гострого отруєння: загальна слабкість, відсутність апетиту, головний біль, біль під час ковтання, металевий присмак у роті, слиновиділення, набряк і кровоточивість ясен, блювання. Як правило, з'являються сильні болі в області живота й тазу, слизовий пронос (іноді з кров'ю). Нерідко спостерігається запалення </a:t>
            </a:r>
            <a:r>
              <a:rPr lang="uk-UA" dirty="0" err="1" smtClean="0"/>
              <a:t>легенів</a:t>
            </a:r>
            <a:r>
              <a:rPr lang="uk-UA" dirty="0" smtClean="0"/>
              <a:t>, катар верхніх дихальних шляхів, біль у грудях, кашель і задишка, часто сильний озноб. Температура тіла підвищується до 38-40 °</a:t>
            </a:r>
            <a:r>
              <a:rPr lang="en-US" dirty="0" smtClean="0"/>
              <a:t>C. </a:t>
            </a:r>
            <a:r>
              <a:rPr lang="uk-UA" dirty="0" smtClean="0"/>
              <a:t>У сечі постраждалого знаходять значну кількість ртуті. У найважчих випадках за кілька днів настає смерть постраждалого.</a:t>
            </a:r>
          </a:p>
          <a:p>
            <a:pPr marL="0" indent="0">
              <a:buNone/>
            </a:pPr>
            <a:endParaRPr lang="uk-UA" dirty="0"/>
          </a:p>
          <a:p>
            <a:pPr marL="0" indent="0">
              <a:buNone/>
            </a:pPr>
            <a:r>
              <a:rPr lang="uk-UA" dirty="0" err="1"/>
              <a:t>Мікромеркуріалізм</a:t>
            </a:r>
            <a:r>
              <a:rPr lang="uk-UA" dirty="0"/>
              <a:t> — хронічне отруєння виникає за впливу мізерної кількості ртуті упродовж 5-10 років</a:t>
            </a:r>
          </a:p>
        </p:txBody>
      </p:sp>
    </p:spTree>
    <p:extLst>
      <p:ext uri="{BB962C8B-B14F-4D97-AF65-F5344CB8AC3E}">
        <p14:creationId xmlns:p14="http://schemas.microsoft.com/office/powerpoint/2010/main" val="222395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Перша допомога при отруєні ртуттю</a:t>
            </a:r>
            <a:endParaRPr lang="uk-UA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uk-UA" dirty="0" smtClean="0"/>
              <a:t>З метою профілактики, тим хто працює зі ртуттю рекомендується щодня полоскати рот розчином хлорату калію </a:t>
            </a:r>
            <a:r>
              <a:rPr lang="en-US" dirty="0" smtClean="0"/>
              <a:t>KClO3 </a:t>
            </a:r>
            <a:r>
              <a:rPr lang="uk-UA" dirty="0" smtClean="0"/>
              <a:t>чи перманганату калію.[4]</a:t>
            </a:r>
          </a:p>
          <a:p>
            <a:r>
              <a:rPr lang="uk-UA" dirty="0" smtClean="0"/>
              <a:t>Сирий яєчний білок є антидотом при отруєнні солями ртуті</a:t>
            </a:r>
            <a:endParaRPr lang="uk-UA" dirty="0"/>
          </a:p>
        </p:txBody>
      </p:sp>
      <p:pic>
        <p:nvPicPr>
          <p:cNvPr id="3074" name="Picture 2" descr="http://eko.portal.lviv.ua/img/2008112822124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9836" y="3760304"/>
            <a:ext cx="3621947" cy="27164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2339134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82777" y="596431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uk-UA" dirty="0"/>
              <a:t>Лікування при інтоксикації ртуттю та її сполуками має бути комплексним, диференційованим, з урахуванням </a:t>
            </a:r>
            <a:r>
              <a:rPr lang="uk-UA" dirty="0" err="1"/>
              <a:t>вираженості</a:t>
            </a:r>
            <a:r>
              <a:rPr lang="uk-UA" dirty="0"/>
              <a:t> патологічного процесу.</a:t>
            </a:r>
          </a:p>
          <a:p>
            <a:pPr marL="0" indent="0">
              <a:buNone/>
            </a:pPr>
            <a:r>
              <a:rPr lang="uk-UA" dirty="0"/>
              <a:t>при гострих отруєннях — негайна госпіталізація;</a:t>
            </a:r>
          </a:p>
          <a:p>
            <a:pPr marL="0" indent="0">
              <a:buNone/>
            </a:pPr>
            <a:r>
              <a:rPr lang="uk-UA" dirty="0"/>
              <a:t>при хронічній інтоксикації — стаціонарне лікування, на початковій стадії — амбулаторне чи санаторне лікування. При професійному отруєнні — переведення на іншу роботу.</a:t>
            </a:r>
          </a:p>
          <a:p>
            <a:pPr marL="0" indent="0">
              <a:buNone/>
            </a:pPr>
            <a:endParaRPr lang="uk-UA" dirty="0"/>
          </a:p>
        </p:txBody>
      </p:sp>
      <p:pic>
        <p:nvPicPr>
          <p:cNvPr id="4098" name="Picture 2" descr="http://m.ruvr.ru/data/2013/05/21/1331458328/4skor_klfld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3853" y="3862465"/>
            <a:ext cx="4381500" cy="2552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4932030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29391" y="0"/>
            <a:ext cx="10544330" cy="1325563"/>
          </a:xfrm>
        </p:spPr>
        <p:txBody>
          <a:bodyPr/>
          <a:lstStyle/>
          <a:p>
            <a:r>
              <a:rPr lang="uk-UA" dirty="0" smtClean="0">
                <a:solidFill>
                  <a:schemeClr val="bg1"/>
                </a:solidFill>
              </a:rPr>
              <a:t>КАДМІЙ</a:t>
            </a:r>
            <a:endParaRPr lang="uk-UA" dirty="0">
              <a:solidFill>
                <a:schemeClr val="bg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069767" y="1027906"/>
            <a:ext cx="6122233" cy="5321509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uk-UA" dirty="0" smtClean="0">
                <a:solidFill>
                  <a:schemeClr val="bg1"/>
                </a:solidFill>
              </a:rPr>
              <a:t>Кадмій — хімічний елемент в періодичній таблиці. Сріблясто-білий м'який метал з синюватим відливом, гнучкий, тягучий, легкоплавкий, токсичний перехідний метал, зустрічається в цинковій руді, масово використовується в </a:t>
            </a:r>
            <a:r>
              <a:rPr lang="uk-UA" dirty="0" err="1" smtClean="0">
                <a:solidFill>
                  <a:schemeClr val="bg1"/>
                </a:solidFill>
              </a:rPr>
              <a:t>батареях</a:t>
            </a:r>
            <a:r>
              <a:rPr lang="uk-UA" dirty="0" smtClean="0">
                <a:solidFill>
                  <a:schemeClr val="bg1"/>
                </a:solidFill>
              </a:rPr>
              <a:t> живлення.</a:t>
            </a:r>
          </a:p>
          <a:p>
            <a:pPr marL="0" indent="0">
              <a:buNone/>
            </a:pPr>
            <a:r>
              <a:rPr lang="uk-UA" dirty="0" smtClean="0">
                <a:solidFill>
                  <a:schemeClr val="bg1"/>
                </a:solidFill>
              </a:rPr>
              <a:t>Кадмій - це м'який, тягучий, гнучкий, сріблясто-білий двовалентний метал, який можна легко розрізати. Багато в чому він схожий на цинк, але він здатний утворювати складніші сполуки.</a:t>
            </a:r>
          </a:p>
          <a:p>
            <a:pPr marL="0" indent="0">
              <a:buNone/>
            </a:pPr>
            <a:r>
              <a:rPr lang="uk-UA" dirty="0" smtClean="0">
                <a:solidFill>
                  <a:schemeClr val="bg1"/>
                </a:solidFill>
              </a:rPr>
              <a:t>Зазвичай кадмій має ступінь окиснення +2, однак, бувають рідкі зразки із ступенем окислення +1.</a:t>
            </a:r>
            <a:endParaRPr lang="uk-UA" dirty="0">
              <a:solidFill>
                <a:schemeClr val="bg1"/>
              </a:solidFill>
            </a:endParaRPr>
          </a:p>
        </p:txBody>
      </p:sp>
      <p:pic>
        <p:nvPicPr>
          <p:cNvPr id="5122" name="Picture 2" descr="http://upload.wikimedia.org/wikipedia/commons/f/fe/Cadmium-crystal_bar-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646" y="2280124"/>
            <a:ext cx="5029772" cy="28170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40245864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34</TotalTime>
  <Words>1090</Words>
  <Application>Microsoft Office PowerPoint</Application>
  <PresentationFormat>Широкоэкранный</PresentationFormat>
  <Paragraphs>65</Paragraphs>
  <Slides>17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21" baseType="lpstr">
      <vt:lpstr>Arial</vt:lpstr>
      <vt:lpstr>Calibri</vt:lpstr>
      <vt:lpstr>Calibri Light</vt:lpstr>
      <vt:lpstr>Тема Office</vt:lpstr>
      <vt:lpstr>Отруєння ртуттю,кадмієм і арсеном</vt:lpstr>
      <vt:lpstr>ЗМІСТ</vt:lpstr>
      <vt:lpstr>РТУТЬ</vt:lpstr>
      <vt:lpstr>Презентация PowerPoint</vt:lpstr>
      <vt:lpstr>Отруєння ртуттю </vt:lpstr>
      <vt:lpstr>Презентация PowerPoint</vt:lpstr>
      <vt:lpstr>Перша допомога при отруєні ртуттю</vt:lpstr>
      <vt:lpstr>Презентация PowerPoint</vt:lpstr>
      <vt:lpstr>КАДМІЙ</vt:lpstr>
      <vt:lpstr>Презентация PowerPoint</vt:lpstr>
      <vt:lpstr>Отруєння кадмієм</vt:lpstr>
      <vt:lpstr>Лікування</vt:lpstr>
      <vt:lpstr>АРСЕН</vt:lpstr>
      <vt:lpstr>Отруєння арсеном</vt:lpstr>
      <vt:lpstr>Невідкладна допомога</vt:lpstr>
      <vt:lpstr>Висновок</vt:lpstr>
      <vt:lpstr>Контрольні запитання</vt:lpstr>
    </vt:vector>
  </TitlesOfParts>
  <Company>SPecialiST RePack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Отруєння ртуттю,кадмієм і арсеном</dc:title>
  <dc:creator>Lenovo</dc:creator>
  <cp:lastModifiedBy>Lenovo</cp:lastModifiedBy>
  <cp:revision>5</cp:revision>
  <dcterms:created xsi:type="dcterms:W3CDTF">2013-11-13T20:20:46Z</dcterms:created>
  <dcterms:modified xsi:type="dcterms:W3CDTF">2013-11-13T20:55:04Z</dcterms:modified>
</cp:coreProperties>
</file>